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6" r:id="rId21"/>
    <p:sldId id="277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72B0CA5-8FC2-29B9-0BDC-AA1228C5366A}" name="Guest User" initials="GU" userId="S::urn:spo:tenantanon#a687a7bf-02db-43df-bcbb-e7a8bda611a2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ona Salera" initials="AS" lastIdx="2" clrIdx="0">
    <p:extLst>
      <p:ext uri="{19B8F6BF-5375-455C-9EA6-DF929625EA0E}">
        <p15:presenceInfo xmlns:p15="http://schemas.microsoft.com/office/powerpoint/2012/main" userId="Alona Salera" providerId="None"/>
      </p:ext>
    </p:extLst>
  </p:cmAuthor>
  <p:cmAuthor id="2" name="don darish" initials="dd" lastIdx="7" clrIdx="1">
    <p:extLst>
      <p:ext uri="{19B8F6BF-5375-455C-9EA6-DF929625EA0E}">
        <p15:presenceInfo xmlns:p15="http://schemas.microsoft.com/office/powerpoint/2012/main" userId="2706e406a566102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664"/>
    <a:srgbClr val="FFB1A7"/>
    <a:srgbClr val="FFE0DE"/>
    <a:srgbClr val="00C296"/>
    <a:srgbClr val="FEE7C8"/>
    <a:srgbClr val="FFA969"/>
    <a:srgbClr val="B9A7FA"/>
    <a:srgbClr val="E7E1FC"/>
    <a:srgbClr val="CCF2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6FD122-62FE-29A5-CBF3-992E3B465CED}" v="13" dt="2025-07-17T11:13:07.502"/>
    <p1510:client id="{C94E3F90-4A1D-118D-7622-E7332821D28E}" v="35" dt="2025-07-16T23:40:56.44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4626"/>
  </p:normalViewPr>
  <p:slideViewPr>
    <p:cSldViewPr snapToGrid="0">
      <p:cViewPr varScale="1">
        <p:scale>
          <a:sx n="106" d="100"/>
          <a:sy n="106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7ADA6E-3091-CA42-92F6-F9FE90BE6B55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9AEB90-4346-384C-90A7-402DE92B5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3725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337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24388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2662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60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3849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655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5502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59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9332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29AEB90-4346-384C-90A7-402DE92B5D1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46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24894-F36B-CF96-F0CE-8BECE9C9B6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0D58E-37D3-56B8-5C75-4C4F4FE1FF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6D64C-F31C-9B1D-FBC2-56602BA524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081F69-D948-0ECA-3112-A590837B53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65BF7C-1279-EF08-3CD7-1F83AFD569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146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5413F-B0B1-8771-715F-2B0618625E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4D9999-643C-51A6-BE9A-5AAB7F6F99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7263F1-61A9-1DC1-478F-1AAF3F2E77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AD34B8-103D-443A-7A2E-AD2229A11C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5D5DA6-AA4C-7112-12FC-25C6C08090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785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A14F014-A57B-3168-2D84-6EF5D8F5AC9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2D29E-5436-7A17-E572-B97A394992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82D1368-F841-FD01-7FCD-2156623C0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BADD84-4596-5137-2BFD-5EE409210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49CBA-2D5C-B1FC-6253-F1D99DFE93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3297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7216-E85F-BD11-6647-5E085B0F98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0B1C87-9FEB-CEDE-F1EC-1A34BF53BC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1A7E5F-B5BC-0680-DE8F-E4CF5C0B4B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463EFA-D00C-DF22-9010-8B7CC557E7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CFEA91-EBEA-BDE0-9076-8A7686CAD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492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F69290-CEA9-08F8-3737-D3C04A2678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4884FD-CE7C-F937-FC06-93717CEDEB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6EC521-522B-FB23-8EE5-DF4DCEA386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6FF07E-3801-9426-C340-6EC89212A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A700CE-1C85-16D5-8745-E126F3FF9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6210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6FD2C3-B5E4-99A9-F347-409141491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F00058-A46D-8483-986C-03F0959DF7D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A9EC91-219F-021D-4D69-8FA3BD9874D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E38D4-609C-77A3-414B-63BD31C9C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AA238C-B9CB-72DC-A2A6-8039B26071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E31314-248E-0443-95D4-CC4902282B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0344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3CA4DC-05D3-7D8C-B3C2-B4D4766634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940912-161A-D85B-5D81-8520721202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1CEB8D-925D-B04D-519C-28834F687A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EE12FCE-4BF4-8ED2-62A2-4D3934FFAA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5F27E4-B00A-75C4-CEF6-DDAF1D9F6A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5B84FA-289B-3E3D-9633-F7A425B09D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8161926-9184-1ABB-03A6-245C79E517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B03426-C5F3-DCF8-A71C-953F72424D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61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3D2CA-FF95-D398-9EFE-09499BBB6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FD25E-AD4C-2D60-C15E-0A600A267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8A318EF-F654-5F20-4B02-D3A3A0B999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AAC471-7CCB-A973-D76B-23BF36CFD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277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019EED-6A96-A81F-8DFB-69F27FA45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0E7487C-17BC-2763-B104-637495770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0D6169-9D24-326A-CC48-E83C8C0657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739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E9D49A-C340-E61C-7F04-B68E8845E9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BEC10B-1CE2-21FD-EB0D-741992BC4B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6EA11F-0575-E867-64BD-9EC344C28B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17FE73-C346-E3CD-5791-4CE26FA8C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D904375-8C19-C47C-1413-F7FD147860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48ECED6-6F84-F9AD-BC22-A721F74212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9486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9761A9-43C3-A436-6721-3FEAF02C1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00DDF1F-BF89-2B34-6E15-4B28DE66DE3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FC6B654-0B84-4F04-FF30-2E061AB59CB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56A7FF-6006-CDD1-460A-3EACC8CD3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0D7174-13EC-293F-DF99-2C99E61FDA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FC9CB4-FF9E-F29E-CD17-21BE692460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8945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B694D4-FA4C-7341-E5E8-351B4B1BE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6EE27D-37D8-6D85-1547-BF01CD3705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C66AB8-057A-7913-815C-5731802777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5ACF943-0B87-AD45-81F6-A7A9F0A44F3F}" type="datetimeFigureOut">
              <a:rPr lang="en-US" smtClean="0"/>
              <a:t>11/10/2025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2664F5-0DD8-1F5B-F9BC-5B3B84E758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F404F9-C7A0-AA4D-48F9-9B663F11A0D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E164D0-F1D5-E746-8C23-B606447DAA2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3138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4.JPG"/><Relationship Id="rId4" Type="http://schemas.openxmlformats.org/officeDocument/2006/relationships/image" Target="../media/image23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8.emf"/><Relationship Id="rId4" Type="http://schemas.openxmlformats.org/officeDocument/2006/relationships/image" Target="../media/image2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emf"/><Relationship Id="rId5" Type="http://schemas.openxmlformats.org/officeDocument/2006/relationships/image" Target="../media/image33.emf"/><Relationship Id="rId4" Type="http://schemas.openxmlformats.org/officeDocument/2006/relationships/image" Target="../media/image32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8.emf"/><Relationship Id="rId4" Type="http://schemas.openxmlformats.org/officeDocument/2006/relationships/image" Target="../media/image3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swop.org.au/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2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emf"/><Relationship Id="rId5" Type="http://schemas.openxmlformats.org/officeDocument/2006/relationships/image" Target="../media/image18.emf"/><Relationship Id="rId4" Type="http://schemas.openxmlformats.org/officeDocument/2006/relationships/image" Target="../media/image1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A7363B0D-B99A-97B2-7AE7-6EDBCE0C42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321" y="5436401"/>
            <a:ext cx="1327150" cy="1289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1B37190-1D85-C943-3663-599332B33E25}"/>
              </a:ext>
            </a:extLst>
          </p:cNvPr>
          <p:cNvSpPr txBox="1">
            <a:spLocks/>
          </p:cNvSpPr>
          <p:nvPr/>
        </p:nvSpPr>
        <p:spPr>
          <a:xfrm flipH="1">
            <a:off x="5500687" y="1400175"/>
            <a:ext cx="6166377" cy="283801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/>
            <a:r>
              <a:rPr lang="en-US" sz="4000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n-US" sz="3000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br>
              <a:rPr lang="en-US" sz="3000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3000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(Human Immunodeficiency Virus)</a:t>
            </a:r>
            <a:br>
              <a:rPr lang="en-US" sz="3000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کو سمجھنا</a:t>
            </a:r>
            <a:endParaRPr lang="en-US" sz="4000" dirty="0">
              <a:solidFill>
                <a:srgbClr val="0026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EF112A-4069-0D74-4FC1-7DDCA91A02C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299983"/>
            <a:ext cx="1092200" cy="972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88215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90B73A-45B7-C0B0-9A72-3AABFED8D5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50F071B-C95B-DF4A-6D7F-C455400F1D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07570" y="214489"/>
            <a:ext cx="4457700" cy="2806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FFD1D7-55DE-C599-4D6B-572A34A6E4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19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BD2925-C0D9-BC88-EA3B-71C0A0272D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356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10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2" name="Title 5">
            <a:extLst>
              <a:ext uri="{FF2B5EF4-FFF2-40B4-BE49-F238E27FC236}">
                <a16:creationId xmlns:a16="http://schemas.microsoft.com/office/drawing/2014/main" id="{14142524-A5BE-BAB2-FF12-8771A76EABDC}"/>
              </a:ext>
            </a:extLst>
          </p:cNvPr>
          <p:cNvSpPr txBox="1">
            <a:spLocks/>
          </p:cNvSpPr>
          <p:nvPr/>
        </p:nvSpPr>
        <p:spPr>
          <a:xfrm flipH="1">
            <a:off x="5220130" y="455651"/>
            <a:ext cx="6452581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کن لوگوں کو ٹیسٹ کروانا چاہیے؟ </a:t>
            </a:r>
            <a:endParaRPr lang="en-US" sz="4000" b="1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4200"/>
              </a:lnSpc>
            </a:pPr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کو ان صورتوں میں ٹیسٹ کروانا چاہیے:</a:t>
            </a:r>
            <a:endParaRPr lang="en-US" sz="2000" b="1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8D966A-3523-7AE3-ED12-125B5AEA37FE}"/>
              </a:ext>
            </a:extLst>
          </p:cNvPr>
          <p:cNvSpPr txBox="1">
            <a:spLocks/>
          </p:cNvSpPr>
          <p:nvPr/>
        </p:nvSpPr>
        <p:spPr>
          <a:xfrm flipH="1">
            <a:off x="123173" y="2140882"/>
            <a:ext cx="6986240" cy="446066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مردوں کے ساتھ سیکس کرنے والے مرد ہوں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کے ایک سے زیادہ سیکس پارٹنرز ہوں اور آپ نے ہمیشہ</a:t>
            </a:r>
            <a:br>
              <a:rPr lang="en-PH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en-PH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کنڈوم استعمال نہ کیا ہو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کے پارٹنر کو </a:t>
            </a:r>
            <a:r>
              <a:rPr lang="en-PH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AE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ہو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کے پارٹنر کو </a:t>
            </a:r>
            <a:r>
              <a:rPr lang="en-PH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AE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ہو اور آپ اولاد پیدا کرنا 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چاہتے ہوں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نے کبھی ڈرگز یا سٹیرائڈز کے انجیکشن لینے کے لیے سوئیاں یا دوسری چیزیں شیئر کی ہوں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نے آسٹریلیا سے باہر انجیکشن لگوائے ہوں یا ٹیٹو یا جسم میں چھید بنوائے ہوں یا ڈینٹل یا میڈیکل پروسیجرز کروائے ہوں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green tick on a blue background&#10;&#10;AI-generated content may be incorrect.">
            <a:extLst>
              <a:ext uri="{FF2B5EF4-FFF2-40B4-BE49-F238E27FC236}">
                <a16:creationId xmlns:a16="http://schemas.microsoft.com/office/drawing/2014/main" id="{F38D627C-5154-F1FB-6436-3DC8B3535CF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64613" y="2671939"/>
            <a:ext cx="507524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450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395F09-ABC7-ADF1-BF17-23A874FB1D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B89BB6C2-EA53-3C8F-B0CC-3D5530981EE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577851" y="627780"/>
            <a:ext cx="2571750" cy="57912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51F39B6-25D2-A522-D8EA-764E6145D7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14648" y="717246"/>
            <a:ext cx="3930650" cy="22352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4127FC3-98ED-ACD2-0163-02D00D19BFD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4916312" y="4455627"/>
            <a:ext cx="3124200" cy="21082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BFDF2C-B103-9044-2011-F87C836AFB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666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2E1897-A223-281D-124C-2A9E32F1F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11</a:t>
            </a:fld>
            <a:endParaRPr lang="en-US" dirty="0">
              <a:solidFill>
                <a:srgbClr val="002664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086B525E-313A-FE79-D01C-D9D6594E53CB}"/>
              </a:ext>
            </a:extLst>
          </p:cNvPr>
          <p:cNvGrpSpPr>
            <a:grpSpLocks/>
          </p:cNvGrpSpPr>
          <p:nvPr/>
        </p:nvGrpSpPr>
        <p:grpSpPr>
          <a:xfrm flipH="1">
            <a:off x="8399631" y="1533239"/>
            <a:ext cx="2988000" cy="847725"/>
            <a:chOff x="199373" y="1551007"/>
            <a:chExt cx="3935302" cy="847725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49884D15-1E52-DDAE-F4F3-4DA61D9B5A63}"/>
                </a:ext>
              </a:extLst>
            </p:cNvPr>
            <p:cNvSpPr>
              <a:spLocks/>
            </p:cNvSpPr>
            <p:nvPr/>
          </p:nvSpPr>
          <p:spPr>
            <a:xfrm rot="21382852">
              <a:off x="199373" y="1551007"/>
              <a:ext cx="3929126" cy="84772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dirty="0"/>
            </a:p>
          </p:txBody>
        </p:sp>
        <p:sp>
          <p:nvSpPr>
            <p:cNvPr id="6" name="Title 5">
              <a:extLst>
                <a:ext uri="{FF2B5EF4-FFF2-40B4-BE49-F238E27FC236}">
                  <a16:creationId xmlns:a16="http://schemas.microsoft.com/office/drawing/2014/main" id="{1273C123-51AA-6637-F518-A57026A21BCF}"/>
                </a:ext>
              </a:extLst>
            </p:cNvPr>
            <p:cNvSpPr txBox="1">
              <a:spLocks/>
            </p:cNvSpPr>
            <p:nvPr/>
          </p:nvSpPr>
          <p:spPr>
            <a:xfrm rot="21382852">
              <a:off x="205549" y="1674607"/>
              <a:ext cx="3929126" cy="652026"/>
            </a:xfrm>
            <a:prstGeom prst="rect">
              <a:avLst/>
            </a:prstGeom>
          </p:spPr>
          <p:txBody>
            <a:bodyPr vert="horz" lIns="91440" tIns="45720" rIns="91440" bIns="45720" rtlCol="0" anchor="t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ctr" rtl="1">
                <a:lnSpc>
                  <a:spcPts val="4500"/>
                </a:lnSpc>
              </a:pPr>
              <a:r>
                <a:rPr lang="ar-SA" sz="4000" b="1" dirty="0">
                  <a:solidFill>
                    <a:srgbClr val="002664"/>
                  </a:solidFill>
                  <a:effectLst/>
                  <a:ea typeface="Arial" panose="020B0604020202020204" pitchFamily="34" charset="0"/>
                  <a:cs typeface="Calibri" panose="020F0502020204030204" pitchFamily="34" charset="0"/>
                </a:rPr>
                <a:t>کیا ہے؟</a:t>
              </a:r>
              <a:endParaRPr lang="en-US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endParaRPr>
            </a:p>
          </p:txBody>
        </p:sp>
      </p:grpSp>
      <p:sp>
        <p:nvSpPr>
          <p:cNvPr id="7" name="Title 5">
            <a:extLst>
              <a:ext uri="{FF2B5EF4-FFF2-40B4-BE49-F238E27FC236}">
                <a16:creationId xmlns:a16="http://schemas.microsoft.com/office/drawing/2014/main" id="{BD2E6A61-5E95-630D-B2D9-2AA84F027E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521880" y="762780"/>
            <a:ext cx="4259893" cy="1300388"/>
          </a:xfrm>
        </p:spPr>
        <p:txBody>
          <a:bodyPr anchor="t">
            <a:noAutofit/>
          </a:bodyPr>
          <a:lstStyle/>
          <a:p>
            <a:pPr algn="r" rtl="1">
              <a:lnSpc>
                <a:spcPts val="4200"/>
              </a:lnSpc>
            </a:pPr>
            <a:r>
              <a:rPr lang="en-US" sz="4000" b="1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HIV</a:t>
            </a:r>
            <a:r>
              <a:rPr lang="ar-SA" sz="4000" b="1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کا علاج</a:t>
            </a:r>
            <a:endParaRPr lang="en-US" sz="4000" b="1" dirty="0">
              <a:solidFill>
                <a:srgbClr val="002664"/>
              </a:solidFill>
              <a:latin typeface="Poppins" pitchFamily="2" charset="77"/>
              <a:cs typeface="Poppins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3300B7-40F2-7914-BF51-327758133A28}"/>
              </a:ext>
            </a:extLst>
          </p:cNvPr>
          <p:cNvSpPr txBox="1">
            <a:spLocks/>
          </p:cNvSpPr>
          <p:nvPr/>
        </p:nvSpPr>
        <p:spPr>
          <a:xfrm flipH="1">
            <a:off x="624687" y="2160205"/>
            <a:ext cx="5928514" cy="207514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کے علاج کی دوائیوں کو اینٹی ریٹرو وائرلز </a:t>
            </a:r>
            <a:r>
              <a:rPr lang="en-PH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(ARTs)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کہا جاتا ہے۔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کے علاج بہت مؤثر ہیں اور عمر بھر لیے جاتے ہیں۔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ct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جتنا جلد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کے علاج لینا شروع کریں، آپ کی صحت کے لیے اتنا ہی اچھا ہے۔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575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C50E1F1-0265-C382-8734-98EFA03C40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248AB619-4890-68DB-7EFD-AD60419A4B4B}"/>
              </a:ext>
            </a:extLst>
          </p:cNvPr>
          <p:cNvGrpSpPr>
            <a:grpSpLocks/>
          </p:cNvGrpSpPr>
          <p:nvPr/>
        </p:nvGrpSpPr>
        <p:grpSpPr>
          <a:xfrm flipH="1">
            <a:off x="269524" y="914794"/>
            <a:ext cx="4849265" cy="5264271"/>
            <a:chOff x="6729589" y="745459"/>
            <a:chExt cx="4849265" cy="5264271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37C0ED-9DA2-0560-4086-C53AA9F2156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349754" y="1336130"/>
              <a:ext cx="4229100" cy="3905250"/>
            </a:xfrm>
            <a:prstGeom prst="rect">
              <a:avLst/>
            </a:prstGeom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419A312-CD83-46F0-3867-1C6E1A787E15}"/>
                </a:ext>
              </a:extLst>
            </p:cNvPr>
            <p:cNvSpPr txBox="1">
              <a:spLocks/>
            </p:cNvSpPr>
            <p:nvPr/>
          </p:nvSpPr>
          <p:spPr>
            <a:xfrm>
              <a:off x="7802033" y="745459"/>
              <a:ext cx="3283656" cy="590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ur-PK" sz="2000" b="1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وہ وائرل لوڈ جو ظاہر نہیں ہوتا </a:t>
              </a:r>
              <a:endParaRPr lang="en-US" sz="2000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E78A2DA-C013-2EF8-D40E-9BD992019DFB}"/>
                </a:ext>
              </a:extLst>
            </p:cNvPr>
            <p:cNvSpPr txBox="1">
              <a:spLocks/>
            </p:cNvSpPr>
            <p:nvPr/>
          </p:nvSpPr>
          <p:spPr>
            <a:xfrm>
              <a:off x="7847189" y="5419059"/>
              <a:ext cx="1601611" cy="590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buClr>
                  <a:srgbClr val="00C296"/>
                </a:buClr>
                <a:buSzPct val="120000"/>
              </a:pPr>
              <a:r>
                <a:rPr lang="en-US" sz="1600" b="1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ART</a:t>
              </a:r>
              <a:r>
                <a:rPr lang="ur-PK" sz="1600" b="1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سے پہلے</a:t>
              </a:r>
            </a:p>
            <a:p>
              <a:pPr algn="ctr" rtl="1">
                <a:buClr>
                  <a:srgbClr val="00C296"/>
                </a:buClr>
                <a:buSzPct val="120000"/>
              </a:pPr>
              <a:r>
                <a:rPr lang="ur-PK" sz="1600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وائرل لوڈ</a:t>
              </a:r>
              <a:endParaRPr lang="en-US" sz="1600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5C884C3-8FCF-D46D-3814-F92600FF0AC2}"/>
                </a:ext>
              </a:extLst>
            </p:cNvPr>
            <p:cNvSpPr txBox="1">
              <a:spLocks/>
            </p:cNvSpPr>
            <p:nvPr/>
          </p:nvSpPr>
          <p:spPr>
            <a:xfrm>
              <a:off x="9450212" y="5419059"/>
              <a:ext cx="1601611" cy="590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buClr>
                  <a:srgbClr val="00C296"/>
                </a:buClr>
                <a:buSzPct val="120000"/>
              </a:pPr>
              <a:r>
                <a:rPr lang="en-US" sz="1600" b="1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ART</a:t>
              </a:r>
              <a:r>
                <a:rPr lang="ur-PK" sz="1600" b="1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 کے ساتھ</a:t>
              </a:r>
            </a:p>
            <a:p>
              <a:pPr algn="ctr" rtl="1">
                <a:buClr>
                  <a:srgbClr val="00C296"/>
                </a:buClr>
                <a:buSzPct val="120000"/>
              </a:pPr>
              <a:r>
                <a:rPr lang="ur-PK" sz="1600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وائرل لوڈ</a:t>
              </a:r>
              <a:endParaRPr lang="en-US" sz="1600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0DEBFF-6DB2-D117-634E-C1B947CC58B9}"/>
                </a:ext>
              </a:extLst>
            </p:cNvPr>
            <p:cNvSpPr txBox="1">
              <a:spLocks/>
            </p:cNvSpPr>
            <p:nvPr/>
          </p:nvSpPr>
          <p:spPr>
            <a:xfrm>
              <a:off x="6729589" y="4673992"/>
              <a:ext cx="1601611" cy="590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ur-PK" sz="1600" b="1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ظاہر نہ ہونے والا</a:t>
              </a:r>
              <a:br>
                <a:rPr lang="en-US" sz="1600" b="1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ur-PK" sz="1600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لیول</a:t>
              </a:r>
              <a:endParaRPr lang="en-US" sz="1600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1662948D-22A2-6254-88B3-3E9AE24FA472}"/>
                </a:ext>
              </a:extLst>
            </p:cNvPr>
            <p:cNvSpPr txBox="1">
              <a:spLocks/>
            </p:cNvSpPr>
            <p:nvPr/>
          </p:nvSpPr>
          <p:spPr>
            <a:xfrm>
              <a:off x="6729589" y="3003236"/>
              <a:ext cx="1601611" cy="590671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ct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ur-PK" sz="1600" b="1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ظاہر ہو جانے والا</a:t>
              </a:r>
              <a:br>
                <a:rPr lang="en-US" sz="1600" b="1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ur-PK" sz="1600" dirty="0">
                  <a:solidFill>
                    <a:srgbClr val="002664"/>
                  </a:solidFill>
                  <a:latin typeface="Calibri" panose="020F0502020204030204" pitchFamily="34" charset="0"/>
                  <a:cs typeface="Calibri" panose="020F0502020204030204" pitchFamily="34" charset="0"/>
                </a:rPr>
                <a:t>لیول</a:t>
              </a:r>
              <a:endParaRPr lang="en-US" sz="1600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0" name="Picture 9">
            <a:extLst>
              <a:ext uri="{FF2B5EF4-FFF2-40B4-BE49-F238E27FC236}">
                <a16:creationId xmlns:a16="http://schemas.microsoft.com/office/drawing/2014/main" id="{7B31407D-7103-390C-B4F1-279608D2B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3979333" y="303923"/>
            <a:ext cx="1943100" cy="16573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964E8F2-F912-0A28-8C78-A6730413E8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177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12BE0A-2C68-FCAD-2BCE-EB4A0A26A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594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3BD10864-AE59-B38A-60CD-ABCE88A49BCC}"/>
              </a:ext>
            </a:extLst>
          </p:cNvPr>
          <p:cNvSpPr txBox="1">
            <a:spLocks/>
          </p:cNvSpPr>
          <p:nvPr/>
        </p:nvSpPr>
        <p:spPr>
          <a:xfrm flipH="1">
            <a:off x="4360164" y="438493"/>
            <a:ext cx="7469582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4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HIV</a:t>
            </a:r>
            <a:r>
              <a:rPr lang="ar-AE" sz="4000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کے علاج کیسے اثر کرتے ہیں؟</a:t>
            </a:r>
            <a:endParaRPr lang="ar-AE" sz="4000" dirty="0">
              <a:solidFill>
                <a:srgbClr val="002664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C22C4BE-7638-1D25-1D70-CE07436495D7}"/>
              </a:ext>
            </a:extLst>
          </p:cNvPr>
          <p:cNvSpPr txBox="1">
            <a:spLocks/>
          </p:cNvSpPr>
          <p:nvPr/>
        </p:nvSpPr>
        <p:spPr>
          <a:xfrm flipH="1">
            <a:off x="6290564" y="1738881"/>
            <a:ext cx="5461169" cy="316049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en-US" sz="2000" b="1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b="1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کے علاج:</a:t>
            </a:r>
            <a:endParaRPr lang="en-US" sz="2000" b="1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کے خون میں وائرس کی مقدار (وائرل لوڈ) کم کر کے وائرس کو آپ کے مدافعتی نظام کو نقصان پہنچانے سے روکتے ہیں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ur-PK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وائرل لوڈ سے پتہ چلتا ہے کہ آپ کے خون میں کتنا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ہے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وائرل لوڈ کم کرنے کی خاطر آپ کا باقاعدگی سے علاج لیتے رہنا ضروری ہے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41288AF-1985-D57F-E726-CAF45DDFAF90}"/>
              </a:ext>
            </a:extLst>
          </p:cNvPr>
          <p:cNvGrpSpPr>
            <a:grpSpLocks/>
          </p:cNvGrpSpPr>
          <p:nvPr/>
        </p:nvGrpSpPr>
        <p:grpSpPr>
          <a:xfrm flipH="1">
            <a:off x="5618744" y="5232675"/>
            <a:ext cx="6130169" cy="967091"/>
            <a:chOff x="462544" y="5232675"/>
            <a:chExt cx="6130169" cy="967091"/>
          </a:xfrm>
        </p:grpSpPr>
        <p:sp>
          <p:nvSpPr>
            <p:cNvPr id="5" name="Rounded Rectangle 4">
              <a:extLst>
                <a:ext uri="{FF2B5EF4-FFF2-40B4-BE49-F238E27FC236}">
                  <a16:creationId xmlns:a16="http://schemas.microsoft.com/office/drawing/2014/main" id="{15574C0C-0FBF-A374-84E9-04B5DEF1A1E1}"/>
                </a:ext>
              </a:extLst>
            </p:cNvPr>
            <p:cNvSpPr>
              <a:spLocks/>
            </p:cNvSpPr>
            <p:nvPr/>
          </p:nvSpPr>
          <p:spPr>
            <a:xfrm>
              <a:off x="462545" y="5232675"/>
              <a:ext cx="6130168" cy="967091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A262C41E-F276-1B8E-77E8-74161E52CADF}"/>
                </a:ext>
              </a:extLst>
            </p:cNvPr>
            <p:cNvSpPr txBox="1">
              <a:spLocks/>
            </p:cNvSpPr>
            <p:nvPr/>
          </p:nvSpPr>
          <p:spPr>
            <a:xfrm>
              <a:off x="462544" y="5357524"/>
              <a:ext cx="6130168" cy="707886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rtl="1"/>
              <a:r>
                <a:rPr lang="ar-SA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اگر ٹیسٹنگ سے آپ کا وائرل لوڈ ظاہر نہ ہو تو اس کا مطلب ہے کہ آپ سے دوسروں کو </a:t>
              </a:r>
              <a:r>
                <a:rPr lang="en-US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HIV</a:t>
              </a:r>
              <a:r>
                <a:rPr lang="ar-SA" sz="20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نہیں لگ سکتا۔</a:t>
              </a:r>
              <a:endPara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137664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9E11D2-5FBA-BE3B-D8EE-8069A069CB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A054562-D68E-DC66-065F-C6FC3CA258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4764" y="2959100"/>
            <a:ext cx="1390650" cy="9398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8E93493-ACD7-270A-9E1C-019B0691FC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115327" y="506588"/>
            <a:ext cx="1435100" cy="18161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0FD0103-3DD6-A372-0EB6-18DD42CF446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66045" y="409579"/>
            <a:ext cx="1625600" cy="147828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5C466DD-0601-B84E-33E7-7670B1B02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93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424071D-298C-8A13-3178-379F8A7433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848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1" name="Title 5">
            <a:extLst>
              <a:ext uri="{FF2B5EF4-FFF2-40B4-BE49-F238E27FC236}">
                <a16:creationId xmlns:a16="http://schemas.microsoft.com/office/drawing/2014/main" id="{2260AC0C-1B3B-D917-F069-EBF253B4F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5074355" y="587471"/>
            <a:ext cx="6721230" cy="1300388"/>
          </a:xfrm>
        </p:spPr>
        <p:txBody>
          <a:bodyPr anchor="t">
            <a:noAutofit/>
          </a:bodyPr>
          <a:lstStyle/>
          <a:p>
            <a:pPr algn="r" rtl="1">
              <a:defRPr sz="63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-SA" sz="4000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میں خود کو </a:t>
            </a:r>
            <a:r>
              <a:rPr lang="en-PH" sz="4000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AU" sz="4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HIV</a:t>
            </a:r>
            <a:r>
              <a:rPr lang="ar-SA" sz="4000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لگنے سے کیسے محفوظ رکھوں؟</a:t>
            </a:r>
            <a:endParaRPr lang="ar-SA" sz="4000" b="1" dirty="0">
              <a:solidFill>
                <a:srgbClr val="0026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72F0B73-28FE-0457-F8C3-DAC6D1459E80}"/>
              </a:ext>
            </a:extLst>
          </p:cNvPr>
          <p:cNvSpPr txBox="1">
            <a:spLocks/>
          </p:cNvSpPr>
          <p:nvPr/>
        </p:nvSpPr>
        <p:spPr>
          <a:xfrm flipH="1">
            <a:off x="4900612" y="2265307"/>
            <a:ext cx="7089705" cy="4041423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کنڈوم اور پانی سے بنے لوبریکنٹ (سیکس کے لیے پھسلن پیدا کرنے والا مائع) آپ کو اور دوسروں کو</a:t>
            </a:r>
            <a:r>
              <a:rPr lang="en-PH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 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سے بچاتے ہیں۔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PrEP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(Pre-exposure prophylaxis) 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کا علاج جو آپ کو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سے محفوظ رکھتا ہے۔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PEP (Post-exposure prophylaxis) - 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کا علاج جو آپ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سے ممکنہ واسطے کے بعد لیتے ہیں تاکہ آپ کو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نہ لگے۔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ڈرگز کے انجیکشن لینے کے لیے صاف چیزیں استعمال کریں (سوئیاں شیئر نہ کریں)۔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باقاعدگی سے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ٹیسٹ کرواتے رہیں۔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1578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30D06A7-A1F1-1489-7C11-D72BEC4536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4D09D279-9BB0-8377-D7F0-AAD9C0B68574}"/>
              </a:ext>
            </a:extLst>
          </p:cNvPr>
          <p:cNvSpPr>
            <a:spLocks/>
          </p:cNvSpPr>
          <p:nvPr/>
        </p:nvSpPr>
        <p:spPr>
          <a:xfrm flipH="1">
            <a:off x="785554" y="3429000"/>
            <a:ext cx="5905936" cy="1380067"/>
          </a:xfrm>
          <a:prstGeom prst="roundRect">
            <a:avLst>
              <a:gd name="adj" fmla="val 8275"/>
            </a:avLst>
          </a:prstGeom>
          <a:solidFill>
            <a:srgbClr val="FFB1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7767CFF-DC32-B140-47F6-71550F45D97E}"/>
              </a:ext>
            </a:extLst>
          </p:cNvPr>
          <p:cNvSpPr>
            <a:spLocks/>
          </p:cNvSpPr>
          <p:nvPr/>
        </p:nvSpPr>
        <p:spPr>
          <a:xfrm flipH="1">
            <a:off x="785554" y="5067288"/>
            <a:ext cx="5905936" cy="1062579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DF5A0BF-95F8-FD6B-FCD1-28689C8E3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692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5CEFE8-6137-6FC7-C32C-1E964A310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41585AC3-39EB-B5D4-DAF3-D036C1AA84FA}"/>
              </a:ext>
            </a:extLst>
          </p:cNvPr>
          <p:cNvSpPr txBox="1">
            <a:spLocks/>
          </p:cNvSpPr>
          <p:nvPr/>
        </p:nvSpPr>
        <p:spPr>
          <a:xfrm flipH="1">
            <a:off x="7495766" y="620889"/>
            <a:ext cx="4250104" cy="202691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4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HIV</a:t>
            </a:r>
            <a:r>
              <a:rPr lang="ar-AE" sz="4000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سے وابستہ بدنامی کو سمجھنا</a:t>
            </a:r>
            <a:endParaRPr lang="ar-AE" sz="4000" dirty="0">
              <a:solidFill>
                <a:srgbClr val="00266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ABF7630-CCC6-B522-39E2-E95BF2240083}"/>
              </a:ext>
            </a:extLst>
          </p:cNvPr>
          <p:cNvSpPr txBox="1">
            <a:spLocks/>
          </p:cNvSpPr>
          <p:nvPr/>
        </p:nvSpPr>
        <p:spPr>
          <a:xfrm flipH="1">
            <a:off x="357323" y="622216"/>
            <a:ext cx="6210903" cy="280902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en-US" sz="2000" b="1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b="1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کے ساتھ زندگی گزارنے والوں کو بدنامی کا سامنا کرنا پڑتا ہے، خاص طور پر ازدواجی تعلقات، سیکس اور جنسی رجحان کے حوالے سے۔</a:t>
            </a:r>
            <a:endParaRPr lang="en-PH" sz="2000" b="1" dirty="0">
              <a:solidFill>
                <a:srgbClr val="0026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endParaRPr lang="en-US" sz="2000" b="1" dirty="0">
              <a:solidFill>
                <a:srgbClr val="002664"/>
              </a:solidFill>
              <a:latin typeface="Public Sans Medium" pitchFamily="2" charset="77"/>
            </a:endParaRPr>
          </a:p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کے ساتھ زںدگی گزارنے والے بہت سے لوگ اس لیے بدنامی سے متاثر ہوتے ہیں: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اس بارے میں دوسروں کے مفروضے کہ انہیں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کیسے لگا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سے وابستہ حرکات کی وجہ</a:t>
            </a:r>
            <a:r>
              <a:rPr lang="ar-SA" sz="2000" dirty="0">
                <a:solidFill>
                  <a:srgbClr val="FF0000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>
                <a:solidFill>
                  <a:srgbClr val="002664"/>
                </a:solidFill>
                <a:latin typeface="Calibri"/>
                <a:cs typeface="Calibri"/>
              </a:rPr>
              <a:t>سے</a:t>
            </a:r>
            <a:r>
              <a:rPr lang="ar-SA" sz="2000" b="1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۔</a:t>
            </a:r>
            <a:endParaRPr lang="en-US" sz="2000" dirty="0">
              <a:solidFill>
                <a:srgbClr val="002664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E273F0-7C2C-883D-D28B-34603E395B54}"/>
              </a:ext>
            </a:extLst>
          </p:cNvPr>
          <p:cNvSpPr txBox="1">
            <a:spLocks/>
          </p:cNvSpPr>
          <p:nvPr/>
        </p:nvSpPr>
        <p:spPr>
          <a:xfrm flipH="1">
            <a:off x="785554" y="5368983"/>
            <a:ext cx="5905936" cy="40011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/>
            <a:r>
              <a:rPr lang="ar-AE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بدنامی کی وجہ سے علاج اور مدد حاصل کرنے میں رکاوٹ پڑتی ہے۔</a:t>
            </a:r>
            <a:endParaRPr lang="en-US" sz="2000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1F4B5BD-96FB-0362-6984-0536F544CA15}"/>
              </a:ext>
            </a:extLst>
          </p:cNvPr>
          <p:cNvSpPr txBox="1">
            <a:spLocks/>
          </p:cNvSpPr>
          <p:nvPr/>
        </p:nvSpPr>
        <p:spPr>
          <a:xfrm flipH="1">
            <a:off x="785554" y="3731793"/>
            <a:ext cx="5905936" cy="70788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rtl="1"/>
            <a:r>
              <a:rPr lang="ar-SA" sz="2000" b="1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ان مفروضوں سے اس پر اثر پڑ سکتا ہے کہ انسان دوسروں کو اپنے </a:t>
            </a:r>
            <a:r>
              <a:rPr lang="en-US" sz="2000" b="1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HIV</a:t>
            </a:r>
            <a:r>
              <a:rPr lang="ar-SA" sz="2000" b="1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کے متعلق بتانے پر آمادہ ہے یا نہیں۔</a:t>
            </a:r>
            <a:endParaRPr lang="en-US" sz="2000" b="1" dirty="0">
              <a:solidFill>
                <a:srgbClr val="002664"/>
              </a:solidFill>
              <a:latin typeface="Public Sans Medium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330330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B348B4F-256A-D041-A554-C5D2081B70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AFF9EF-9E2E-6483-77F3-3EC945FA2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666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2F9BDE-FF0D-3770-27C1-587B0912D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308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15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19C4450-DEEB-39F7-10F6-4F9D138AC702}"/>
              </a:ext>
            </a:extLst>
          </p:cNvPr>
          <p:cNvSpPr txBox="1">
            <a:spLocks/>
          </p:cNvSpPr>
          <p:nvPr/>
        </p:nvSpPr>
        <p:spPr>
          <a:xfrm flipH="1">
            <a:off x="5722140" y="442992"/>
            <a:ext cx="6184792" cy="116888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-AE" sz="4000" dirty="0">
                <a:solidFill>
                  <a:srgbClr val="002664"/>
                </a:solidFill>
              </a:rPr>
              <a:t>کسے بتانا ضروری ہے اور کسے بتانا ضروری نہیں؟</a:t>
            </a: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9050AF1C-60E3-E259-B7FD-B68935A594C6}"/>
              </a:ext>
            </a:extLst>
          </p:cNvPr>
          <p:cNvSpPr txBox="1">
            <a:spLocks/>
          </p:cNvSpPr>
          <p:nvPr/>
        </p:nvSpPr>
        <p:spPr>
          <a:xfrm flipH="1">
            <a:off x="5595140" y="2075354"/>
            <a:ext cx="6184792" cy="395291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ct val="100000"/>
              </a:lnSpc>
              <a:spcAft>
                <a:spcPts val="1000"/>
              </a:spcAft>
            </a:pPr>
            <a:r>
              <a:rPr lang="ar-SA" sz="2000" b="1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نیو ساؤتھ ویلز کے قانون کے مطابق کسی کے ساتھ سیکس کرنے سے پہلے آپ اسے اپنے </a:t>
            </a:r>
            <a:r>
              <a:rPr lang="en-US" sz="2000" b="1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b="1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کے بارے میں بتانے کے پابند نہیں ہیں، بشرطیکہ آپ 'معقول احتیاطیں' کر رہے ہوں</a:t>
            </a:r>
            <a:endParaRPr lang="en-US" sz="2000" b="1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ct val="125000"/>
              </a:lnSpc>
              <a:spcAft>
                <a:spcPts val="1000"/>
              </a:spcAft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معقول احتیاطوں میں یہ شامل ہیں: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کنڈوم استعمال کرنا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وائرل لوڈ کے بغیر ہونا (</a:t>
            </a:r>
            <a:r>
              <a:rPr lang="en-PH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کے علاج کی وجہ سے ٹیسٹنگ میں آپ کا وائرل لوڈ ظاہر نہ ہو)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10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یہ یقینی بنانا کہ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آپ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کا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سیکس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پارٹنر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PH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PrEP</a:t>
            </a:r>
            <a:r>
              <a:rPr lang="en-US" sz="2000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لے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رہا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ہو</a:t>
            </a:r>
            <a:r>
              <a:rPr lang="ar-SA" sz="2000" b="1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۔</a:t>
            </a:r>
            <a:endParaRPr lang="en-US" sz="2000" dirty="0" err="1">
              <a:solidFill>
                <a:srgbClr val="002664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B40DBC2-DCF7-D38F-2BA2-3515727895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47" y="2236666"/>
            <a:ext cx="4773676" cy="4595934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6CAEA2F4-427F-9583-0208-3C0B91942053}"/>
              </a:ext>
            </a:extLst>
          </p:cNvPr>
          <p:cNvGrpSpPr>
            <a:grpSpLocks/>
          </p:cNvGrpSpPr>
          <p:nvPr/>
        </p:nvGrpSpPr>
        <p:grpSpPr>
          <a:xfrm flipH="1">
            <a:off x="1636114" y="595877"/>
            <a:ext cx="2729932" cy="2032000"/>
            <a:chOff x="7681314" y="595877"/>
            <a:chExt cx="2729932" cy="203200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394D9FA0-2796-E9DB-56BA-47AFEDA98A5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785805" y="595877"/>
              <a:ext cx="2520950" cy="2032000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81C1923-ECF9-5EBB-1474-E14AFC610F11}"/>
                </a:ext>
              </a:extLst>
            </p:cNvPr>
            <p:cNvSpPr txBox="1">
              <a:spLocks/>
            </p:cNvSpPr>
            <p:nvPr/>
          </p:nvSpPr>
          <p:spPr>
            <a:xfrm>
              <a:off x="7681314" y="1027434"/>
              <a:ext cx="2729932" cy="923330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 rtl="1"/>
              <a:r>
                <a:rPr lang="ar-AE" b="1" dirty="0">
                  <a:solidFill>
                    <a:srgbClr val="00266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اپنے ڈاکٹر سے خود کو اور اپنے پارٹنرز کو محفوظ رکھنے کے طریقے پوچھیں۔</a:t>
              </a:r>
              <a:endParaRPr lang="en-US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0497000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46A01B-F389-0F33-CF22-563777E56C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79C7E44-F706-1D22-F43B-EE68694CB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269073" y="1846980"/>
            <a:ext cx="3403600" cy="45720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384E799-8745-B76A-D81E-472ACD1F3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431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E56A1F-3802-D9F0-DCDF-321ADD2279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848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16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" name="Title 5">
            <a:extLst>
              <a:ext uri="{FF2B5EF4-FFF2-40B4-BE49-F238E27FC236}">
                <a16:creationId xmlns:a16="http://schemas.microsoft.com/office/drawing/2014/main" id="{2F2B8FB1-321C-2EDE-2F68-CB04B4D1ADD8}"/>
              </a:ext>
            </a:extLst>
          </p:cNvPr>
          <p:cNvSpPr txBox="1">
            <a:spLocks/>
          </p:cNvSpPr>
          <p:nvPr/>
        </p:nvSpPr>
        <p:spPr>
          <a:xfrm flipH="1">
            <a:off x="8249318" y="513139"/>
            <a:ext cx="359206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-AE" sz="4000" dirty="0">
                <a:solidFill>
                  <a:srgbClr val="002664"/>
                </a:solidFill>
              </a:rPr>
              <a:t>مدد کہاں سے حاصل کی جائے 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22C3A97E-BC39-F065-3433-CDF6A8E4969C}"/>
              </a:ext>
            </a:extLst>
          </p:cNvPr>
          <p:cNvGrpSpPr>
            <a:grpSpLocks/>
          </p:cNvGrpSpPr>
          <p:nvPr/>
        </p:nvGrpSpPr>
        <p:grpSpPr>
          <a:xfrm flipH="1">
            <a:off x="328335" y="625188"/>
            <a:ext cx="7663339" cy="5875200"/>
            <a:chOff x="4189136" y="625188"/>
            <a:chExt cx="7663339" cy="5694589"/>
          </a:xfrm>
        </p:grpSpPr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7C02A8F2-ECC8-D082-567B-491F180B5CBE}"/>
                </a:ext>
              </a:extLst>
            </p:cNvPr>
            <p:cNvSpPr>
              <a:spLocks/>
            </p:cNvSpPr>
            <p:nvPr/>
          </p:nvSpPr>
          <p:spPr>
            <a:xfrm>
              <a:off x="4189136" y="625188"/>
              <a:ext cx="7663339" cy="5694589"/>
            </a:xfrm>
            <a:prstGeom prst="roundRect">
              <a:avLst>
                <a:gd name="adj" fmla="val 2381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C46C4A5-8A39-805C-03D1-A06AAFE01FD3}"/>
                </a:ext>
              </a:extLst>
            </p:cNvPr>
            <p:cNvSpPr txBox="1">
              <a:spLocks/>
            </p:cNvSpPr>
            <p:nvPr/>
          </p:nvSpPr>
          <p:spPr>
            <a:xfrm>
              <a:off x="4437638" y="749825"/>
              <a:ext cx="6812101" cy="535835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ar-SA" b="1" dirty="0">
                  <a:solidFill>
                    <a:srgbClr val="00266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ملٹی کلچرل </a:t>
              </a:r>
              <a:r>
                <a:rPr lang="en-US" b="1" dirty="0">
                  <a:solidFill>
                    <a:srgbClr val="00266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HIV</a:t>
              </a:r>
              <a:r>
                <a:rPr lang="ar-SA" b="1" dirty="0">
                  <a:solidFill>
                    <a:srgbClr val="00266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اینڈ ہیپاٹائٹس سروس</a:t>
              </a:r>
              <a:br>
                <a:rPr lang="en-PH" b="1" dirty="0">
                  <a:solidFill>
                    <a:srgbClr val="00266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</a:br>
              <a:r>
                <a:rPr lang="en-AU" b="1" dirty="0">
                  <a:solidFill>
                    <a:srgbClr val="002664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Multicultural HIV and Hepatitis Service (MHAHS)</a:t>
              </a:r>
              <a:r>
                <a:rPr lang="en-US" b="1" dirty="0">
                  <a:solidFill>
                    <a:srgbClr val="002664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br>
                <a:rPr lang="en-US" sz="1600" dirty="0">
                  <a:latin typeface="Public Sans ExtraLight" pitchFamily="2" charset="77"/>
                </a:rPr>
              </a:b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www.mhahs.org.au | (02) 9515 1234 | Forest Lodge</a:t>
              </a:r>
            </a:p>
            <a:p>
              <a:pPr algn="r" rtl="1">
                <a:buClr>
                  <a:srgbClr val="00C296"/>
                </a:buClr>
                <a:buSzPct val="120000"/>
              </a:pPr>
              <a:r>
                <a:rPr lang="en-US" b="1" dirty="0">
                  <a:solidFill>
                    <a:srgbClr val="002664"/>
                  </a:solidFill>
                  <a:latin typeface="Public Sans Medium"/>
                </a:rPr>
                <a:t>ACON</a:t>
              </a: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 |</a:t>
              </a:r>
              <a:r>
                <a:rPr lang="en-US" sz="1600" dirty="0">
                  <a:solidFill>
                    <a:srgbClr val="002664"/>
                  </a:solidFill>
                  <a:latin typeface="Public Sans ExtraLight" pitchFamily="2" charset="77"/>
                </a:rPr>
                <a:t> </a:t>
              </a: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www.acon.org.au | 1800 063 060 | Surry Hills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(02) 4962 7700 | Newcastle | (02) 6622 1555 | Lismore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b="1" dirty="0">
                  <a:solidFill>
                    <a:srgbClr val="002664"/>
                  </a:solidFill>
                  <a:latin typeface="Public Sans Medium"/>
                </a:rPr>
                <a:t>Positive Life NSW </a:t>
              </a: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|</a:t>
              </a:r>
              <a:r>
                <a:rPr lang="en-US" sz="1600" b="1" dirty="0">
                  <a:solidFill>
                    <a:srgbClr val="002664"/>
                  </a:solidFill>
                  <a:latin typeface="Public Sans ExtraLight" pitchFamily="2" charset="77"/>
                </a:rPr>
                <a:t> </a:t>
              </a: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www.positivelife.org.au | 1800 245 677 | Surry Hills</a:t>
              </a:r>
            </a:p>
            <a:p>
              <a:pPr algn="r" rtl="1">
                <a:buClr>
                  <a:srgbClr val="00C296"/>
                </a:buClr>
                <a:buSzPct val="120000"/>
              </a:pPr>
              <a:r>
                <a:rPr lang="en-US" b="1" dirty="0" err="1">
                  <a:solidFill>
                    <a:srgbClr val="002664"/>
                  </a:solidFill>
                  <a:effectLst/>
                  <a:latin typeface="Calibri"/>
                  <a:ea typeface="Calibri"/>
                  <a:cs typeface="Calibri"/>
                </a:rPr>
                <a:t>Pozhet</a:t>
              </a:r>
              <a:r>
                <a:rPr lang="en-US" b="1" dirty="0">
                  <a:solidFill>
                    <a:srgbClr val="002664"/>
                  </a:solidFill>
                  <a:effectLst/>
                  <a:latin typeface="Calibri"/>
                  <a:ea typeface="Calibri"/>
                  <a:cs typeface="Calibri"/>
                </a:rPr>
                <a:t> (Heterosexual HIV Service NSW)</a:t>
              </a:r>
              <a:r>
                <a:rPr lang="ar-SA" b="1" dirty="0">
                  <a:solidFill>
                    <a:srgbClr val="002664"/>
                  </a:solidFill>
                  <a:effectLst/>
                  <a:latin typeface="Calibri"/>
                  <a:ea typeface="Calibri"/>
                  <a:cs typeface="Calibri"/>
                </a:rPr>
                <a:t> </a:t>
              </a:r>
              <a:r>
                <a:rPr lang="en-PH" b="1" dirty="0">
                  <a:solidFill>
                    <a:srgbClr val="002664"/>
                  </a:solidFill>
                  <a:effectLst/>
                  <a:latin typeface="Calibri"/>
                  <a:ea typeface="Calibri"/>
                  <a:cs typeface="Calibri"/>
                </a:rPr>
                <a:t>)</a:t>
              </a:r>
              <a:r>
                <a:rPr lang="en-PH" b="1" dirty="0">
                  <a:solidFill>
                    <a:srgbClr val="002664"/>
                  </a:solidFill>
                  <a:latin typeface="Calibri"/>
                  <a:ea typeface="Calibri"/>
                  <a:cs typeface="Calibri"/>
                </a:rPr>
                <a:t> </a:t>
              </a:r>
              <a:r>
                <a:rPr lang="ar-SA" b="1" dirty="0">
                  <a:solidFill>
                    <a:srgbClr val="002664"/>
                  </a:solidFill>
                  <a:effectLst/>
                  <a:latin typeface="Calibri"/>
                  <a:ea typeface="Calibri"/>
                  <a:cs typeface="Calibri"/>
                </a:rPr>
                <a:t>مخالف جنس کے ساتھ سیکس کرنے وال</a:t>
              </a:r>
              <a:r>
                <a:rPr lang="ur-PK" b="1" dirty="0">
                  <a:solidFill>
                    <a:srgbClr val="002664"/>
                  </a:solidFill>
                  <a:effectLst/>
                  <a:latin typeface="Calibri"/>
                  <a:ea typeface="Calibri"/>
                  <a:cs typeface="Calibri"/>
                </a:rPr>
                <a:t>وں کے لیے سروس</a:t>
              </a:r>
              <a:r>
                <a:rPr lang="ar-SA" b="1" dirty="0">
                  <a:solidFill>
                    <a:srgbClr val="002664"/>
                  </a:solidFill>
                  <a:effectLst/>
                  <a:latin typeface="Calibri"/>
                  <a:ea typeface="Calibri"/>
                  <a:cs typeface="Calibri"/>
                </a:rPr>
                <a:t>)</a:t>
              </a:r>
              <a:endParaRPr lang="en-PH" b="1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endParaRPr>
            </a:p>
            <a:p>
              <a:pPr algn="r" rtl="1">
                <a:spcAft>
                  <a:spcPts val="1200"/>
                </a:spcAft>
                <a:buClr>
                  <a:srgbClr val="00C296"/>
                </a:buClr>
                <a:buSzPct val="120000"/>
              </a:pPr>
              <a:r>
                <a:rPr lang="en-US" b="1" dirty="0">
                  <a:solidFill>
                    <a:srgbClr val="002664"/>
                  </a:solidFill>
                  <a:latin typeface="Public Sans Medium"/>
                </a:rPr>
                <a:t> </a:t>
              </a: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www.pozhet.org.au| Forest Lodge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b="1" dirty="0">
                  <a:solidFill>
                    <a:srgbClr val="002664"/>
                  </a:solidFill>
                  <a:effectLst/>
                  <a:latin typeface="Calibri"/>
                  <a:ea typeface="Calibri"/>
                  <a:cs typeface="Calibri"/>
                </a:rPr>
                <a:t>Sexual Health InfoLink</a:t>
              </a:r>
              <a:r>
                <a:rPr lang="ar-SA" b="1" dirty="0">
                  <a:solidFill>
                    <a:srgbClr val="002664"/>
                  </a:solidFill>
                  <a:effectLst/>
                  <a:latin typeface="Calibri"/>
                  <a:ea typeface="Calibri"/>
                  <a:cs typeface="Calibri"/>
                </a:rPr>
                <a:t> (جنسی صحت کے متعلق معلومات کی سروس)</a:t>
              </a:r>
              <a:r>
                <a:rPr lang="en-US" b="1" dirty="0">
                  <a:solidFill>
                    <a:srgbClr val="002664"/>
                  </a:solidFill>
                  <a:latin typeface="Calibri"/>
                  <a:ea typeface="Calibri"/>
                  <a:cs typeface="Calibri"/>
                </a:rPr>
                <a:t> </a:t>
              </a:r>
              <a:br>
                <a:rPr lang="en-US" sz="1600" dirty="0">
                  <a:latin typeface="Public Sans ExtraLight" pitchFamily="2" charset="77"/>
                </a:rPr>
              </a:b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www.shil.nsw.gov.au | 1800 451 624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b="1" dirty="0">
                  <a:solidFill>
                    <a:srgbClr val="002664"/>
                  </a:solidFill>
                  <a:latin typeface="Public Sans Medium"/>
                </a:rPr>
                <a:t>Bobby Goldsmith Foundation (BGF) </a:t>
              </a:r>
              <a:br>
                <a:rPr lang="en-US" sz="1600" dirty="0">
                  <a:latin typeface="Public Sans ExtraLight" pitchFamily="2" charset="77"/>
                </a:rPr>
              </a:b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www.bgf.org.au | (02) 9283 8666 | Darlinghurst and Parramatta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b="1" dirty="0">
                  <a:solidFill>
                    <a:srgbClr val="002664"/>
                  </a:solidFill>
                  <a:latin typeface="Public Sans Medium"/>
                </a:rPr>
                <a:t>HIV/AIDS Legal Centre (HALC) </a:t>
              </a:r>
              <a:br>
                <a:rPr lang="en-US" sz="1600" b="1" dirty="0">
                  <a:latin typeface="Public Sans Medium" pitchFamily="2" charset="77"/>
                </a:rPr>
              </a:b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www.halc.org.au | (02) 9492 6540 | Surry Hills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r>
                <a:rPr lang="en-US" b="1" dirty="0">
                  <a:solidFill>
                    <a:srgbClr val="002664"/>
                  </a:solidFill>
                  <a:latin typeface="Public Sans ExtraLight"/>
                </a:rPr>
                <a:t>Sex Workers Outreach Project </a:t>
              </a: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| </a:t>
              </a:r>
              <a:r>
                <a:rPr lang="en-US" sz="1600" dirty="0">
                  <a:solidFill>
                    <a:srgbClr val="002664"/>
                  </a:solidFill>
                  <a:latin typeface="Public Sans ExtraLight"/>
                  <a:hlinkClick r:id="rId4"/>
                </a:rPr>
                <a:t>www.swop.org.au</a:t>
              </a:r>
              <a:r>
                <a:rPr lang="en-US" sz="1600" dirty="0">
                  <a:solidFill>
                    <a:srgbClr val="002664"/>
                  </a:solidFill>
                  <a:latin typeface="Public Sans ExtraLight"/>
                </a:rPr>
                <a:t> | (02) 9184 9466</a:t>
              </a:r>
            </a:p>
            <a:p>
              <a:pPr algn="r" rtl="1">
                <a:spcAft>
                  <a:spcPts val="1500"/>
                </a:spcAft>
                <a:buClr>
                  <a:srgbClr val="00C296"/>
                </a:buClr>
                <a:buSzPct val="120000"/>
              </a:pPr>
              <a:endParaRPr lang="en-US" sz="1600" dirty="0">
                <a:latin typeface="Public Sans Extra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508824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3C0BB-3321-1692-EBD2-884E0E692B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BF3B4C3-E441-76AB-6962-5A9C0F9E2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256074" y="1293146"/>
            <a:ext cx="6400800" cy="6210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58D4783-AFAE-9D7C-9F28-1FD02E41C4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550783" y="417650"/>
            <a:ext cx="3448050" cy="37782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E310985-392D-129B-8ED6-E507FD209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19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22" name="Slide Number Placeholder 3">
            <a:extLst>
              <a:ext uri="{FF2B5EF4-FFF2-40B4-BE49-F238E27FC236}">
                <a16:creationId xmlns:a16="http://schemas.microsoft.com/office/drawing/2014/main" id="{2844BD39-5F6B-E27F-D321-88657CD099F2}"/>
              </a:ext>
            </a:extLst>
          </p:cNvPr>
          <p:cNvSpPr txBox="1">
            <a:spLocks/>
          </p:cNvSpPr>
          <p:nvPr/>
        </p:nvSpPr>
        <p:spPr>
          <a:xfrm flipH="1">
            <a:off x="384827" y="641898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82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17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23" name="Title 5">
            <a:extLst>
              <a:ext uri="{FF2B5EF4-FFF2-40B4-BE49-F238E27FC236}">
                <a16:creationId xmlns:a16="http://schemas.microsoft.com/office/drawing/2014/main" id="{7E2D0E56-559F-C088-46C5-FD7AFFC04537}"/>
              </a:ext>
            </a:extLst>
          </p:cNvPr>
          <p:cNvSpPr txBox="1">
            <a:spLocks/>
          </p:cNvSpPr>
          <p:nvPr/>
        </p:nvSpPr>
        <p:spPr>
          <a:xfrm flipH="1">
            <a:off x="5576967" y="1036956"/>
            <a:ext cx="6184792" cy="1254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</a:t>
            </a:r>
            <a:r>
              <a:rPr lang="ur-PK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اپنی</a:t>
            </a: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زبان میں مدد</a:t>
            </a:r>
            <a:endParaRPr lang="ur-PK" sz="4000" b="1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algn="r" rtl="1">
              <a:lnSpc>
                <a:spcPts val="4200"/>
              </a:lnSpc>
            </a:pPr>
            <a:r>
              <a:rPr lang="ur-PK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کہاں سے لے سکتے ہیں</a:t>
            </a:r>
            <a:endParaRPr lang="en-US" sz="4000" b="1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CE10E8D-978F-3CF4-40FF-5520937E6208}"/>
              </a:ext>
            </a:extLst>
          </p:cNvPr>
          <p:cNvSpPr txBox="1">
            <a:spLocks/>
          </p:cNvSpPr>
          <p:nvPr/>
        </p:nvSpPr>
        <p:spPr>
          <a:xfrm flipH="1">
            <a:off x="3621166" y="2775147"/>
            <a:ext cx="8071465" cy="188667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20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اگر آپ کو اپنی زبان میں اپنے</a:t>
            </a:r>
            <a:br>
              <a:rPr lang="en-PH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ڈاکٹر یا ہیلتھ پرووائیڈر سے بات کرنے</a:t>
            </a:r>
            <a:br>
              <a:rPr lang="en-PH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کے لیے مدد کی ضرورت ہے:</a:t>
            </a:r>
            <a:endParaRPr lang="en-US" sz="2000" b="1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ٹرانسلیٹنگ اینڈ انٹرپریٹنگ سروس</a:t>
            </a:r>
            <a:r>
              <a:rPr lang="en-PH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(TIS)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کو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PH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13 14 50</a:t>
            </a:r>
            <a:r>
              <a:rPr lang="en-US" sz="2000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پر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کال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کریں</a:t>
            </a:r>
            <a:endParaRPr lang="en-US" sz="2000" dirty="0">
              <a:solidFill>
                <a:srgbClr val="002664"/>
              </a:solidFill>
              <a:effectLst/>
              <a:latin typeface="Calibri"/>
              <a:ea typeface="Calibri"/>
              <a:cs typeface="Calibri"/>
            </a:endParaRP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یہ سروس مفت اور رازدارانہ ہے 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ریسیپشنسٹ سے اپنے لیے مفت انٹرپریٹر بک کرنے کو کہیں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391210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EA60D61-5C58-FBBE-A430-51713F54089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F9936C6-03B6-5961-02C8-060A63067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29415" y="-678744"/>
            <a:ext cx="3435350" cy="2933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14D7BD-E76C-70DD-EBC3-039323373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946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DBF4BA-7CA4-332A-BA54-089D551AD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18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88E3AF0-7257-B859-5DAF-ACFDA76162C0}"/>
              </a:ext>
            </a:extLst>
          </p:cNvPr>
          <p:cNvSpPr txBox="1">
            <a:spLocks/>
          </p:cNvSpPr>
          <p:nvPr/>
        </p:nvSpPr>
        <p:spPr>
          <a:xfrm flipH="1">
            <a:off x="6087364" y="438493"/>
            <a:ext cx="5582909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-AE" sz="4000" dirty="0">
                <a:solidFill>
                  <a:srgbClr val="002664"/>
                </a:solidFill>
              </a:rPr>
              <a:t>آج ہم نے کیا سیکھا ہے؟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7CA8F95-0019-6689-B3FB-97B6AE5B4024}"/>
              </a:ext>
            </a:extLst>
          </p:cNvPr>
          <p:cNvSpPr txBox="1">
            <a:spLocks/>
          </p:cNvSpPr>
          <p:nvPr/>
        </p:nvSpPr>
        <p:spPr>
          <a:xfrm flipH="1">
            <a:off x="1100138" y="1739758"/>
            <a:ext cx="6976227" cy="382098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r" rtl="1">
              <a:spcAft>
                <a:spcPts val="1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درست یا غلط؟</a:t>
            </a:r>
            <a:endParaRPr lang="en-US" sz="2000" b="1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کو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رکھنے والے شخص کے استعمال میں آنے والے ٹائلٹ </a:t>
            </a:r>
            <a:br>
              <a:rPr lang="en-PH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سے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لگ سکتا ہے۔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مچھر کے کاٹنے سے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لگ سکتا ہے۔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اگر ٹیسٹنگ سے انسان کا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وائرل لوڈ ظاہر نہ ہو تو اس سے دوسروں کو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نہیں لگ سکتا۔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کو کسی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پازیٹیو شخص کو چومنے سے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لگ سکتا ہے۔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رکھنے والے جو لوگ علاج کروا رہے ہوں، وہ لمبی، صحتمند زندگی جی سکتے ہیں۔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 algn="r" rtl="1">
              <a:spcAft>
                <a:spcPts val="1500"/>
              </a:spcAft>
              <a:buClr>
                <a:srgbClr val="002664"/>
              </a:buClr>
              <a:buSzPct val="100000"/>
              <a:buFont typeface="+mj-lt"/>
              <a:buAutoNum type="arabicPeriod"/>
            </a:pP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کنڈوم استعمال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کرنے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یا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PrEP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لينے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سے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en-US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</a:t>
            </a:r>
            <a:r>
              <a:rPr lang="ar-SA" sz="2000" dirty="0" err="1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کی</a:t>
            </a:r>
            <a:r>
              <a:rPr lang="ar-SA" sz="2000" dirty="0">
                <a:solidFill>
                  <a:srgbClr val="002664"/>
                </a:solidFill>
                <a:effectLst/>
                <a:latin typeface="Calibri"/>
                <a:ea typeface="Calibri"/>
                <a:cs typeface="Calibri"/>
              </a:rPr>
              <a:t> روک تھام ہو سکتی ہے۔</a:t>
            </a:r>
            <a:endParaRPr lang="en-US" sz="2000" dirty="0">
              <a:solidFill>
                <a:srgbClr val="002664"/>
              </a:solidFill>
              <a:latin typeface="Calibri"/>
              <a:ea typeface="Calibri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280789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D07471-890C-9D5D-B777-130C9AB6F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F01FBA1-D226-BCFC-4CC6-4AABB7013B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685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28A6D6-9118-3F7E-3C44-B7F2FC6C8F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19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8" name="Title 5">
            <a:extLst>
              <a:ext uri="{FF2B5EF4-FFF2-40B4-BE49-F238E27FC236}">
                <a16:creationId xmlns:a16="http://schemas.microsoft.com/office/drawing/2014/main" id="{B8D1FF49-DE55-03F9-1E59-C16FA74DB5CF}"/>
              </a:ext>
            </a:extLst>
          </p:cNvPr>
          <p:cNvSpPr txBox="1">
            <a:spLocks/>
          </p:cNvSpPr>
          <p:nvPr/>
        </p:nvSpPr>
        <p:spPr>
          <a:xfrm flipH="1">
            <a:off x="5566849" y="766023"/>
            <a:ext cx="6184792" cy="125483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-AE" sz="4000" dirty="0">
                <a:solidFill>
                  <a:srgbClr val="002664"/>
                </a:solidFill>
              </a:rPr>
              <a:t>یاد رکھنے کی اہم باتیں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F06E7FF-8315-6540-AC7D-937AFBDE5054}"/>
              </a:ext>
            </a:extLst>
          </p:cNvPr>
          <p:cNvSpPr txBox="1">
            <a:spLocks/>
          </p:cNvSpPr>
          <p:nvPr/>
        </p:nvSpPr>
        <p:spPr>
          <a:xfrm flipH="1">
            <a:off x="4652449" y="2201476"/>
            <a:ext cx="7048484" cy="18866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ur-PK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کو </a:t>
            </a:r>
            <a:r>
              <a:rPr lang="en-US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ہے یا نہیں، یہ پتہ چلانے کا واحد طریقہ ٹیسٹ کروانا ہے۔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باقاعدگی سے</a:t>
            </a:r>
            <a:r>
              <a:rPr lang="en-PH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 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 ٹیسٹنگ کروانا اہم ہے۔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علاج کے ساتھ</a:t>
            </a:r>
            <a:r>
              <a:rPr lang="en-PH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AU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 </a:t>
            </a:r>
            <a:r>
              <a:rPr lang="ar-SA" sz="2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کو مؤثر طریقے سے سنبھالا جا سکتا ہے۔</a:t>
            </a:r>
            <a:endParaRPr lang="en-PH" sz="2000" dirty="0">
              <a:solidFill>
                <a:srgbClr val="00266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جلد علاج شروع کرنا آپ کی صحت کے لیے بہت اہم ہے۔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ہدایات پر مکمل عمل کرتے ہوئے علاج جاری رکھیں۔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SA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اگر آپ کو مدد کی ضرورت ہو یا امتیازی سلوک کا سامنا ہو تو قانونی مدد اور امدادی خدمات طلب کریں۔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6023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FC9ADE-EACA-459C-7A5F-216034F8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447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E0EA01-3286-7A6D-0AC5-B68C19C0D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2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5" name="Title 5">
            <a:extLst>
              <a:ext uri="{FF2B5EF4-FFF2-40B4-BE49-F238E27FC236}">
                <a16:creationId xmlns:a16="http://schemas.microsoft.com/office/drawing/2014/main" id="{568D374E-B7AB-E092-51D6-260C49A82C2E}"/>
              </a:ext>
            </a:extLst>
          </p:cNvPr>
          <p:cNvSpPr txBox="1">
            <a:spLocks/>
          </p:cNvSpPr>
          <p:nvPr/>
        </p:nvSpPr>
        <p:spPr>
          <a:xfrm flipH="1">
            <a:off x="7844773" y="696268"/>
            <a:ext cx="3741453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آج ہم ان موضوعات پر بات کریں گے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AB4FED3-60EB-7139-58C8-875ACE1B40C7}"/>
              </a:ext>
            </a:extLst>
          </p:cNvPr>
          <p:cNvSpPr txBox="1">
            <a:spLocks/>
          </p:cNvSpPr>
          <p:nvPr/>
        </p:nvSpPr>
        <p:spPr>
          <a:xfrm flipH="1">
            <a:off x="190064" y="1367899"/>
            <a:ext cx="6986240" cy="382098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- HIV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بنیادی باتیں: آپ کو کیا معلوم ہونا ضروری ہے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ٹیسٹنگ اور علاج: اپنی صحت کا معاملہ اپنے ہاتھ میں لیں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HIV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 روک تھام: آپ خود کو محفوظ رکھنے کے لیے کیا کر سکتے ہیں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HIV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سے وابستہ بدنامی کو سمجھنا اور اس کا سدّباب کرنا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اپنے</a:t>
            </a:r>
            <a:r>
              <a:rPr lang="en-PH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 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کے بارے میں دوسروں کو بتانا: کونسی باتیں ذہن میں رکھنی چاہیئں 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en-US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HIV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کے لیے مدد اور سہارا حاصل کرنا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C91F-4F64-71DD-37C4-349D6C3749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04452">
            <a:off x="8594704" y="3756010"/>
            <a:ext cx="497899" cy="36512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1E50597-6328-F3AA-EC9B-3538228A670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105">
            <a:off x="10402879" y="5428484"/>
            <a:ext cx="249822" cy="3651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5391BA6-DC6D-020F-BC2F-D1C6EE48B5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34679" y="4539588"/>
            <a:ext cx="249822" cy="3651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3C09613-A74D-496F-58E1-4A1AD3588E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51105">
            <a:off x="10860079" y="4564884"/>
            <a:ext cx="249822" cy="365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1773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3D3AAE-69D1-001A-3410-4E4601C9DA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0BB8EF-F1EA-17A5-CD7D-6F232798D0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ftr" sz="quarter" idx="11"/>
          </p:nvPr>
        </p:nvSpPr>
        <p:spPr>
          <a:xfrm>
            <a:off x="199373" y="6418980"/>
            <a:ext cx="4114800" cy="365125"/>
          </a:xfrm>
        </p:spPr>
        <p:txBody>
          <a:bodyPr/>
          <a:lstStyle/>
          <a:p>
            <a:pPr algn="l"/>
            <a:r>
              <a:rPr lang="en-US" sz="1100" dirty="0" err="1">
                <a:solidFill>
                  <a:schemeClr val="bg1"/>
                </a:solidFill>
                <a:latin typeface="Public Sans Medium" pitchFamily="2" charset="77"/>
              </a:rPr>
              <a:t>mhahs.org.au</a:t>
            </a:r>
            <a:endParaRPr lang="en-US" sz="1100" dirty="0">
              <a:solidFill>
                <a:schemeClr val="bg1"/>
              </a:solidFill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59E67B-D737-20F3-D754-82DF682DCB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ldNum" sz="quarter" idx="12"/>
          </p:nvPr>
        </p:nvSpPr>
        <p:spPr>
          <a:xfrm>
            <a:off x="9249427" y="6418980"/>
            <a:ext cx="2743200" cy="365125"/>
          </a:xfrm>
        </p:spPr>
        <p:txBody>
          <a:bodyPr/>
          <a:lstStyle/>
          <a:p>
            <a:fld id="{BAE164D0-F1D5-E746-8C23-B606447DAA2B}" type="slidenum">
              <a:rPr lang="en-US" smtClean="0">
                <a:solidFill>
                  <a:srgbClr val="002664"/>
                </a:solidFill>
              </a:rPr>
              <a:t>20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7288242A-2D77-0469-85D1-0933090B8B1F}"/>
              </a:ext>
            </a:extLst>
          </p:cNvPr>
          <p:cNvSpPr txBox="1">
            <a:spLocks noGrp="1" noRot="1" noMove="1" noResize="1" noEditPoints="1" noAdjustHandles="1" noChangeArrowheads="1" noChangeShapeType="1"/>
          </p:cNvSpPr>
          <p:nvPr/>
        </p:nvSpPr>
        <p:spPr>
          <a:xfrm>
            <a:off x="3304545" y="3135394"/>
            <a:ext cx="5582909" cy="78842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1">
              <a:lnSpc>
                <a:spcPts val="4200"/>
              </a:lnSpc>
            </a:pPr>
            <a:r>
              <a:rPr lang="ar-SA" sz="6600" b="1" dirty="0">
                <a:solidFill>
                  <a:schemeClr val="bg1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سوالات؟</a:t>
            </a:r>
            <a:endParaRPr lang="en-US" sz="6600" b="1" dirty="0">
              <a:solidFill>
                <a:schemeClr val="bg1"/>
              </a:solidFill>
              <a:latin typeface="Poppins" pitchFamily="2" charset="77"/>
              <a:cs typeface="Poppins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5759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0E88D92-5D27-27EA-B5AF-BBE91CF025C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C9017FDC-251A-2814-39E0-1926BB410F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1322" y="5436401"/>
            <a:ext cx="1327150" cy="128905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D30662-311E-31FF-9D04-56E99B89DF0D}"/>
              </a:ext>
            </a:extLst>
          </p:cNvPr>
          <p:cNvSpPr txBox="1"/>
          <p:nvPr/>
        </p:nvSpPr>
        <p:spPr>
          <a:xfrm flipH="1">
            <a:off x="3018425" y="2118426"/>
            <a:ext cx="8793271" cy="272258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ts val="4500"/>
              </a:lnSpc>
            </a:pPr>
            <a:r>
              <a:rPr lang="ar-SA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یہ وسیلہ تیار کرنے والے:</a:t>
            </a: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 </a:t>
            </a:r>
            <a:br>
              <a:rPr lang="en-US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NSW Multicultural HIV </a:t>
            </a:r>
            <a:br>
              <a:rPr lang="en-US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</a:br>
            <a:r>
              <a:rPr lang="en-US" sz="4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and Hepatitis Service</a:t>
            </a:r>
          </a:p>
          <a:p>
            <a:pPr algn="r" rtl="1">
              <a:lnSpc>
                <a:spcPts val="3500"/>
              </a:lnSpc>
            </a:pPr>
            <a:r>
              <a:rPr lang="en-US" sz="2000" b="1" dirty="0">
                <a:solidFill>
                  <a:srgbClr val="002664"/>
                </a:solidFill>
                <a:latin typeface="Public Sans Medium" pitchFamily="2" charset="77"/>
                <a:cs typeface="Poppins" pitchFamily="2" charset="77"/>
              </a:rPr>
              <a:t>(MHAHS) </a:t>
            </a:r>
            <a:r>
              <a:rPr lang="en-US" sz="3000" b="1" dirty="0">
                <a:solidFill>
                  <a:srgbClr val="002664"/>
                </a:solidFill>
                <a:latin typeface="Poppins" pitchFamily="2" charset="77"/>
                <a:cs typeface="Poppins" pitchFamily="2" charset="77"/>
              </a:rPr>
              <a:t>mhahs.org.au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5DEF0D6-33E7-B96A-C546-783B19B566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368" y="164954"/>
            <a:ext cx="1104490" cy="107503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F6DBE35-CB80-ACD4-C694-0D75B7B3A3BC}"/>
              </a:ext>
            </a:extLst>
          </p:cNvPr>
          <p:cNvSpPr txBox="1"/>
          <p:nvPr/>
        </p:nvSpPr>
        <p:spPr>
          <a:xfrm>
            <a:off x="9650994" y="642796"/>
            <a:ext cx="1928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rgbClr val="002060"/>
                </a:solidFill>
              </a:rPr>
              <a:t>August 2025</a:t>
            </a:r>
          </a:p>
        </p:txBody>
      </p:sp>
    </p:spTree>
    <p:extLst>
      <p:ext uri="{BB962C8B-B14F-4D97-AF65-F5344CB8AC3E}">
        <p14:creationId xmlns:p14="http://schemas.microsoft.com/office/powerpoint/2010/main" val="3781524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FD46BBB-22E6-0A29-5A1E-A24B6DC2C8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38271A7C-CCD0-EF72-26B0-B9994E0549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083550" y="1497730"/>
            <a:ext cx="3600450" cy="48958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B4AF864-C814-F4BF-DDC8-BE79EC1468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93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6BC83F-9322-A2C4-BAFD-658BBDFFB6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324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3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C7971B89-04CD-7D96-A866-4271FB6620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flipH="1">
            <a:off x="7856907" y="575683"/>
            <a:ext cx="3846849" cy="745117"/>
          </a:xfrm>
        </p:spPr>
        <p:txBody>
          <a:bodyPr anchor="t">
            <a:noAutofit/>
          </a:bodyPr>
          <a:lstStyle/>
          <a:p>
            <a:pPr algn="r" rtl="1">
              <a:lnSpc>
                <a:spcPts val="4200"/>
              </a:lnSpc>
            </a:pPr>
            <a:r>
              <a:rPr lang="en-US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HIV</a:t>
            </a: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کیا ہے؟</a:t>
            </a: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A514861E-17F6-DB38-3390-98851B1728CA}"/>
              </a:ext>
            </a:extLst>
          </p:cNvPr>
          <p:cNvSpPr>
            <a:spLocks/>
          </p:cNvSpPr>
          <p:nvPr/>
        </p:nvSpPr>
        <p:spPr>
          <a:xfrm flipH="1">
            <a:off x="773253" y="4594578"/>
            <a:ext cx="5850503" cy="1377244"/>
          </a:xfrm>
          <a:prstGeom prst="roundRect">
            <a:avLst>
              <a:gd name="adj" fmla="val 8275"/>
            </a:avLst>
          </a:prstGeom>
          <a:solidFill>
            <a:srgbClr val="00266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B6B77D7-ADF6-147C-33B8-6467D1210634}"/>
              </a:ext>
            </a:extLst>
          </p:cNvPr>
          <p:cNvSpPr>
            <a:spLocks/>
          </p:cNvSpPr>
          <p:nvPr/>
        </p:nvSpPr>
        <p:spPr>
          <a:xfrm flipH="1">
            <a:off x="773253" y="2867378"/>
            <a:ext cx="5850503" cy="1377244"/>
          </a:xfrm>
          <a:prstGeom prst="roundRect">
            <a:avLst>
              <a:gd name="adj" fmla="val 8275"/>
            </a:avLst>
          </a:prstGeom>
          <a:solidFill>
            <a:srgbClr val="00C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00C296"/>
              </a:solidFill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69621EB3-B0F8-EC84-DB7C-BA76179778DE}"/>
              </a:ext>
            </a:extLst>
          </p:cNvPr>
          <p:cNvSpPr>
            <a:spLocks/>
          </p:cNvSpPr>
          <p:nvPr/>
        </p:nvSpPr>
        <p:spPr>
          <a:xfrm flipH="1">
            <a:off x="773253" y="1162756"/>
            <a:ext cx="5850503" cy="1377244"/>
          </a:xfrm>
          <a:prstGeom prst="roundRect">
            <a:avLst>
              <a:gd name="adj" fmla="val 8275"/>
            </a:avLst>
          </a:prstGeom>
          <a:solidFill>
            <a:srgbClr val="FFB1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srgbClr val="00C296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DE131A-8779-1A29-D126-8248CE1D8F44}"/>
              </a:ext>
            </a:extLst>
          </p:cNvPr>
          <p:cNvSpPr txBox="1">
            <a:spLocks/>
          </p:cNvSpPr>
          <p:nvPr/>
        </p:nvSpPr>
        <p:spPr>
          <a:xfrm flipH="1">
            <a:off x="1159933" y="1651323"/>
            <a:ext cx="50235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HIV</a:t>
            </a:r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کے مدافعتی نظام پر حملہ کرتا ہے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80C452-18DE-A812-4369-C2086F63C152}"/>
              </a:ext>
            </a:extLst>
          </p:cNvPr>
          <p:cNvSpPr txBox="1">
            <a:spLocks/>
          </p:cNvSpPr>
          <p:nvPr/>
        </p:nvSpPr>
        <p:spPr>
          <a:xfrm flipH="1">
            <a:off x="1159933" y="3206045"/>
            <a:ext cx="5023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مدافعتی نظام کا کام آپ کے جسم کو بیماریوں سے محفوظ رکھنا ہے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55ED401-91D2-B6DF-54F5-31AE4AE536F8}"/>
              </a:ext>
            </a:extLst>
          </p:cNvPr>
          <p:cNvSpPr txBox="1">
            <a:spLocks/>
          </p:cNvSpPr>
          <p:nvPr/>
        </p:nvSpPr>
        <p:spPr>
          <a:xfrm flipH="1">
            <a:off x="1159933" y="4944534"/>
            <a:ext cx="50235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AE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اگر علاج نہ کیا جائے تو</a:t>
            </a:r>
            <a:r>
              <a:rPr lang="en-PH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 </a:t>
            </a:r>
            <a:r>
              <a:rPr lang="ar-AE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شدید بیماری کا سبب بن سکتا ہے</a:t>
            </a:r>
          </a:p>
        </p:txBody>
      </p:sp>
    </p:spTree>
    <p:extLst>
      <p:ext uri="{BB962C8B-B14F-4D97-AF65-F5344CB8AC3E}">
        <p14:creationId xmlns:p14="http://schemas.microsoft.com/office/powerpoint/2010/main" val="39824217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CBFD1AE-FC5F-B9FB-AC42-D6BB8B7D2C5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8055CDE0-9FD5-0D4E-E49F-3E02391F29D4}"/>
              </a:ext>
            </a:extLst>
          </p:cNvPr>
          <p:cNvGrpSpPr>
            <a:grpSpLocks/>
          </p:cNvGrpSpPr>
          <p:nvPr/>
        </p:nvGrpSpPr>
        <p:grpSpPr>
          <a:xfrm flipH="1">
            <a:off x="4018543" y="4703666"/>
            <a:ext cx="7609012" cy="953825"/>
            <a:chOff x="462543" y="4703666"/>
            <a:chExt cx="7609012" cy="953825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9F587D3C-0CEE-28BC-A91B-C9ECE9FA8397}"/>
                </a:ext>
              </a:extLst>
            </p:cNvPr>
            <p:cNvSpPr>
              <a:spLocks/>
            </p:cNvSpPr>
            <p:nvPr/>
          </p:nvSpPr>
          <p:spPr>
            <a:xfrm>
              <a:off x="462544" y="4703666"/>
              <a:ext cx="7609011" cy="953825"/>
            </a:xfrm>
            <a:prstGeom prst="roundRect">
              <a:avLst>
                <a:gd name="adj" fmla="val 8275"/>
              </a:avLst>
            </a:prstGeom>
            <a:solidFill>
              <a:srgbClr val="002664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21AC643-DBBD-5CA0-FA7B-D0CD7E42C312}"/>
                </a:ext>
              </a:extLst>
            </p:cNvPr>
            <p:cNvSpPr txBox="1">
              <a:spLocks/>
            </p:cNvSpPr>
            <p:nvPr/>
          </p:nvSpPr>
          <p:spPr>
            <a:xfrm>
              <a:off x="462543" y="4980523"/>
              <a:ext cx="7609011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rtl="1"/>
              <a:r>
                <a:rPr lang="ar-AE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علاج کے بغیر </a:t>
              </a:r>
              <a:r>
                <a:rPr lang="en-US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HIV</a:t>
              </a:r>
              <a:r>
                <a:rPr lang="ur-PK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 </a:t>
              </a:r>
              <a:r>
                <a:rPr lang="ar-AE" sz="2000" b="1" dirty="0">
                  <a:solidFill>
                    <a:schemeClr val="bg1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ایڈز کا سبب بن سکتا ہے</a:t>
              </a:r>
            </a:p>
          </p:txBody>
        </p:sp>
      </p:grp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CEF08-521F-DCA5-4102-14B6A25D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685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B183CC-AE5B-EF55-487C-6B06A65125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461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4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13" name="Title 5">
            <a:extLst>
              <a:ext uri="{FF2B5EF4-FFF2-40B4-BE49-F238E27FC236}">
                <a16:creationId xmlns:a16="http://schemas.microsoft.com/office/drawing/2014/main" id="{0AB292A3-D680-FD7D-FE5B-0604C9434CBC}"/>
              </a:ext>
            </a:extLst>
          </p:cNvPr>
          <p:cNvSpPr txBox="1">
            <a:spLocks/>
          </p:cNvSpPr>
          <p:nvPr/>
        </p:nvSpPr>
        <p:spPr>
          <a:xfrm flipH="1">
            <a:off x="6704905" y="438493"/>
            <a:ext cx="4905717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کیا </a:t>
            </a:r>
            <a:r>
              <a:rPr lang="en-US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ur-PK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اور ایڈز ایک ہی چیز کے دو نام ہیں؟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3C39C47-912A-71B0-A178-AADA839AEBAE}"/>
              </a:ext>
            </a:extLst>
          </p:cNvPr>
          <p:cNvSpPr txBox="1">
            <a:spLocks/>
          </p:cNvSpPr>
          <p:nvPr/>
        </p:nvSpPr>
        <p:spPr>
          <a:xfrm flipH="1">
            <a:off x="3634723" y="2115282"/>
            <a:ext cx="7986535" cy="20222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marL="342900" indent="-342900" algn="r" rtl="1">
              <a:lnSpc>
                <a:spcPct val="125000"/>
              </a:lnSpc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یہ مختلف ہیں۔ </a:t>
            </a:r>
          </a:p>
          <a:p>
            <a:pPr marL="342900" indent="-342900" algn="r" rtl="1">
              <a:lnSpc>
                <a:spcPct val="125000"/>
              </a:lnSpc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ایڈز</a:t>
            </a:r>
            <a:r>
              <a:rPr lang="ar-AE" sz="2000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 </a:t>
            </a:r>
            <a:r>
              <a:rPr lang="en-US" sz="2000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Acquired Immune Deficiency Syndrome( </a:t>
            </a:r>
            <a:r>
              <a:rPr lang="ar-AE" sz="2000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وائرس</a:t>
            </a:r>
            <a:r>
              <a:rPr lang="ar-AE" sz="2000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sz="2000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کی</a:t>
            </a:r>
            <a:r>
              <a:rPr lang="ar-AE" sz="2000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sz="2000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وجہ</a:t>
            </a:r>
            <a:r>
              <a:rPr lang="ar-AE" sz="2000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sz="2000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سے</a:t>
            </a:r>
            <a:r>
              <a:rPr lang="ar-AE" sz="2000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sz="2000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مدافعتی</a:t>
            </a:r>
            <a:r>
              <a:rPr lang="ar-AE" sz="2000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نظام کی کمزوری کا سنڈروم) کا مخفّف ہے۔</a:t>
            </a:r>
          </a:p>
          <a:p>
            <a:pPr marL="342900" indent="-342900" algn="r" rtl="1">
              <a:lnSpc>
                <a:spcPct val="125000"/>
              </a:lnSpc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ایڈز اس کیفیت کو کہتے ہیں جب مدافعتی نظام کو بہت نقصان پہنچ چکا ہو۔</a:t>
            </a:r>
          </a:p>
          <a:p>
            <a:pPr marL="342900" indent="-342900" algn="r" rtl="1">
              <a:lnSpc>
                <a:spcPct val="125000"/>
              </a:lnSpc>
              <a:spcAft>
                <a:spcPts val="1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ایڈز سے آپ شدید بیمار ہو سکتے ہیں۔</a:t>
            </a:r>
          </a:p>
        </p:txBody>
      </p:sp>
    </p:spTree>
    <p:extLst>
      <p:ext uri="{BB962C8B-B14F-4D97-AF65-F5344CB8AC3E}">
        <p14:creationId xmlns:p14="http://schemas.microsoft.com/office/powerpoint/2010/main" val="20725504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D45E569-98FE-60F8-6992-57E948D60D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DCA94F7E-3BFE-12FD-0F05-A976E0751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874888" y="276917"/>
            <a:ext cx="4286250" cy="14097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2AA2D-812C-9ACA-98FE-371E935641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939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4C9328-EC2B-B6F0-1472-5CA3FE4E6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5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6D5E8E7D-64A6-A070-AFE8-3996077EA031}"/>
              </a:ext>
            </a:extLst>
          </p:cNvPr>
          <p:cNvSpPr txBox="1">
            <a:spLocks/>
          </p:cNvSpPr>
          <p:nvPr/>
        </p:nvSpPr>
        <p:spPr>
          <a:xfrm flipH="1">
            <a:off x="6659333" y="465379"/>
            <a:ext cx="5181950" cy="13003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en-US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HIV</a:t>
            </a: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آپ کے جسم پر کیا اثرات چھوڑتا ہے؟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AD9EAD-F41D-6407-B12F-8BF991BA22ED}"/>
              </a:ext>
            </a:extLst>
          </p:cNvPr>
          <p:cNvSpPr txBox="1">
            <a:spLocks/>
          </p:cNvSpPr>
          <p:nvPr/>
        </p:nvSpPr>
        <p:spPr>
          <a:xfrm flipH="1">
            <a:off x="395111" y="4597435"/>
            <a:ext cx="2641600" cy="77088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b="1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علاج کے </a:t>
            </a:r>
            <a:r>
              <a:rPr lang="ar-AE" b="1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ساتھ</a:t>
            </a:r>
            <a:r>
              <a:rPr lang="en-PH" b="1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en-US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HIV </a:t>
            </a:r>
            <a:r>
              <a:rPr lang="ar-AE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قابو</a:t>
            </a:r>
            <a:r>
              <a:rPr lang="ar-AE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میں</a:t>
            </a:r>
            <a:r>
              <a:rPr lang="ar-AE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رہتا</a:t>
            </a:r>
            <a:r>
              <a:rPr lang="ar-AE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ہے</a:t>
            </a:r>
            <a:r>
              <a:rPr lang="ar-AE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اور </a:t>
            </a:r>
            <a:r>
              <a:rPr lang="ar-AE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مدافعتی</a:t>
            </a:r>
            <a:r>
              <a:rPr lang="ar-AE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نظام مضبوط </a:t>
            </a:r>
            <a:r>
              <a:rPr lang="ar-AE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رہتا</a:t>
            </a:r>
            <a:r>
              <a:rPr lang="ar-AE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 </a:t>
            </a:r>
            <a:r>
              <a:rPr lang="ar-AE" dirty="0" err="1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ہے</a:t>
            </a:r>
            <a:r>
              <a:rPr lang="ar-AE" dirty="0">
                <a:solidFill>
                  <a:srgbClr val="002664"/>
                </a:solidFill>
                <a:latin typeface="Calibri"/>
                <a:ea typeface="Calibri"/>
                <a:cs typeface="Calibri"/>
              </a:rPr>
              <a:t>۔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773D6C5-5FB4-D831-7E1C-8F598DAD8285}"/>
              </a:ext>
            </a:extLst>
          </p:cNvPr>
          <p:cNvSpPr txBox="1">
            <a:spLocks/>
          </p:cNvSpPr>
          <p:nvPr/>
        </p:nvSpPr>
        <p:spPr>
          <a:xfrm flipH="1">
            <a:off x="3285066" y="4597435"/>
            <a:ext cx="2709334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اگر </a:t>
            </a:r>
            <a:r>
              <a:rPr lang="ar-AE" b="1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علاج نہ کیا جائے </a:t>
            </a: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تو</a:t>
            </a:r>
            <a:r>
              <a:rPr lang="en-US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HIV </a:t>
            </a: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مدافعتی نظام کو کمزور کر دیتا ہے اور ایڈز کا سبب بن سکتا ہے۔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2DE2478-BB5B-B3BA-3555-D31AD9170F6C}"/>
              </a:ext>
            </a:extLst>
          </p:cNvPr>
          <p:cNvSpPr txBox="1">
            <a:spLocks/>
          </p:cNvSpPr>
          <p:nvPr/>
        </p:nvSpPr>
        <p:spPr>
          <a:xfrm flipH="1">
            <a:off x="6175021" y="4597435"/>
            <a:ext cx="2641600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en-US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HIV </a:t>
            </a: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آپ کے مدافعتی نظام کے ان خلیات پر حملہ کرتا ہے جو جراثیم کا مقابلہ کرتے ہیں (</a:t>
            </a:r>
            <a:r>
              <a:rPr lang="en-US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CD4</a:t>
            </a: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خلیات)۔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5193843-BC42-6AC2-AF79-E2DC9567260F}"/>
              </a:ext>
            </a:extLst>
          </p:cNvPr>
          <p:cNvSpPr txBox="1">
            <a:spLocks/>
          </p:cNvSpPr>
          <p:nvPr/>
        </p:nvSpPr>
        <p:spPr>
          <a:xfrm flipH="1">
            <a:off x="9155288" y="4597435"/>
            <a:ext cx="2472267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آپ کا مدافعتی نظام آپ کو انفیکشنوں سے محفوظ اور صحتمند رکھتا ہے۔</a:t>
            </a:r>
          </a:p>
        </p:txBody>
      </p:sp>
    </p:spTree>
    <p:extLst>
      <p:ext uri="{BB962C8B-B14F-4D97-AF65-F5344CB8AC3E}">
        <p14:creationId xmlns:p14="http://schemas.microsoft.com/office/powerpoint/2010/main" val="18018050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7124ACB-0905-9036-B839-7BC87767029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431B88AF-27AA-B876-1E33-36F5946FA3F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647768" y="290960"/>
            <a:ext cx="3498850" cy="15938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8F44B3D-BEFD-0917-BBB0-74F96CFCE7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193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7EDCC3D-DF19-7CEA-6B2C-ABC3A3A19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2070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6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D8D5040E-9CB1-9F69-8B89-F7F210820E01}"/>
              </a:ext>
            </a:extLst>
          </p:cNvPr>
          <p:cNvSpPr txBox="1">
            <a:spLocks/>
          </p:cNvSpPr>
          <p:nvPr/>
        </p:nvSpPr>
        <p:spPr>
          <a:xfrm flipH="1">
            <a:off x="5515015" y="438493"/>
            <a:ext cx="6088284" cy="77088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lnSpc>
                <a:spcPts val="4200"/>
              </a:lnSpc>
            </a:pP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لوگوں کو </a:t>
            </a:r>
            <a:r>
              <a:rPr lang="en-PH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AE" sz="4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کیسے لگتا ہے؟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CD601E2-BFB3-FAA0-88A3-4424C1AAF5AF}"/>
              </a:ext>
            </a:extLst>
          </p:cNvPr>
          <p:cNvSpPr txBox="1">
            <a:spLocks/>
          </p:cNvSpPr>
          <p:nvPr/>
        </p:nvSpPr>
        <p:spPr>
          <a:xfrm flipH="1">
            <a:off x="613427" y="4484547"/>
            <a:ext cx="1790137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en-US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HIV</a:t>
            </a: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رکھنے والی ماں سے اس کے بچے کو حمل، ولادت یا دودھ پلانے کے دوران۔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F30BBF-6916-98FA-8510-BB4E75CF7BB8}"/>
              </a:ext>
            </a:extLst>
          </p:cNvPr>
          <p:cNvSpPr txBox="1">
            <a:spLocks/>
          </p:cNvSpPr>
          <p:nvPr/>
        </p:nvSpPr>
        <p:spPr>
          <a:xfrm flipH="1">
            <a:off x="2720622" y="4484547"/>
            <a:ext cx="2178756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کچھ ملکوں میں سٹیریلائزیشن کے بغیر خون لگوانے اور میڈیکل پروسیجرز کروانے سے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A064413-85C9-6022-C480-BAAB1600298F}"/>
              </a:ext>
            </a:extLst>
          </p:cNvPr>
          <p:cNvSpPr txBox="1">
            <a:spLocks/>
          </p:cNvSpPr>
          <p:nvPr/>
        </p:nvSpPr>
        <p:spPr>
          <a:xfrm flipH="1">
            <a:off x="5111804" y="4484547"/>
            <a:ext cx="2019647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سٹیریلائزیشن (صفائی) کے بغیر اوزاروں سے جسم میں چھید یا ٹیٹو بنانے سے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7C5347-1C75-8B3F-4FEB-E2E03F6BA181}"/>
              </a:ext>
            </a:extLst>
          </p:cNvPr>
          <p:cNvSpPr txBox="1">
            <a:spLocks/>
          </p:cNvSpPr>
          <p:nvPr/>
        </p:nvSpPr>
        <p:spPr>
          <a:xfrm flipH="1">
            <a:off x="7258756" y="4484547"/>
            <a:ext cx="2381955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سوئیاں اور انجیکشن لگانے کی دوسری چیزیں شیئر کرنے سے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ED39254-F44D-020F-32E8-AFFCA1E0A701}"/>
              </a:ext>
            </a:extLst>
          </p:cNvPr>
          <p:cNvSpPr txBox="1">
            <a:spLocks/>
          </p:cNvSpPr>
          <p:nvPr/>
        </p:nvSpPr>
        <p:spPr>
          <a:xfrm flipH="1">
            <a:off x="9640711" y="4484547"/>
            <a:ext cx="2280356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کنڈوم کے بغیر سیکس کرنے سے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CD9C514-81BA-2DAF-D3F1-FC14E46535F1}"/>
              </a:ext>
            </a:extLst>
          </p:cNvPr>
          <p:cNvSpPr txBox="1">
            <a:spLocks/>
          </p:cNvSpPr>
          <p:nvPr/>
        </p:nvSpPr>
        <p:spPr>
          <a:xfrm flipH="1">
            <a:off x="3743325" y="1087885"/>
            <a:ext cx="7874068" cy="7544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en-US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en-US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خون، چھاتی کے دودھ، نطفے اور وجائنا (نسوانی شرمگاہ) کی رطوبت جیسی </a:t>
            </a:r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جسمانی رطوبتوں میں پایا جاتا ہے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۔ یہ </a:t>
            </a:r>
            <a:r>
              <a:rPr lang="en-PH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HIV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رکھنے والے شخص کی جسمانی رطوبت کسی دوسرے شخص کے جسم میں داخل ہونے سے پھیلتا ہے۔</a:t>
            </a:r>
          </a:p>
        </p:txBody>
      </p:sp>
    </p:spTree>
    <p:extLst>
      <p:ext uri="{BB962C8B-B14F-4D97-AF65-F5344CB8AC3E}">
        <p14:creationId xmlns:p14="http://schemas.microsoft.com/office/powerpoint/2010/main" val="446523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69B3D2-C283-D1F7-2726-2E7B21947B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BACABC9D-DE2D-09F7-4746-2AC6FF872A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86252" y="-684067"/>
            <a:ext cx="6229350" cy="23241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C873ED-B243-8860-C201-7470104BC4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701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156F9BF-BA41-210A-BA6B-40B0D447EE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562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7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87544140-0AC2-871A-248A-0E72910307B3}"/>
              </a:ext>
            </a:extLst>
          </p:cNvPr>
          <p:cNvSpPr txBox="1">
            <a:spLocks/>
          </p:cNvSpPr>
          <p:nvPr/>
        </p:nvSpPr>
        <p:spPr>
          <a:xfrm flipH="1">
            <a:off x="5972175" y="332078"/>
            <a:ext cx="5695187" cy="122893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-SA" sz="4000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آپ کو ان طریقوں سے </a:t>
            </a:r>
            <a:r>
              <a:rPr lang="en-PH" sz="4000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r>
              <a:rPr lang="en-AU" sz="4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HIV</a:t>
            </a:r>
            <a:r>
              <a:rPr lang="ar-SA" sz="4000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نہیں لگ سکتا</a:t>
            </a:r>
            <a:r>
              <a:rPr lang="en-PH" sz="4000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…</a:t>
            </a:r>
            <a:endParaRPr lang="ar-SA" sz="4000" dirty="0">
              <a:solidFill>
                <a:srgbClr val="002664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52F12BE-0387-33F0-415E-C5EA620163F3}"/>
              </a:ext>
            </a:extLst>
          </p:cNvPr>
          <p:cNvSpPr txBox="1">
            <a:spLocks/>
          </p:cNvSpPr>
          <p:nvPr/>
        </p:nvSpPr>
        <p:spPr>
          <a:xfrm flipH="1">
            <a:off x="1728788" y="3219111"/>
            <a:ext cx="1978466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en-US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HIV</a:t>
            </a:r>
            <a:r>
              <a:rPr lang="ar-SA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رکھنے والے شخص کے بستر میں سونے سے</a:t>
            </a:r>
            <a:endParaRPr lang="en-US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297370-F309-B076-F517-34AC0E4025DA}"/>
              </a:ext>
            </a:extLst>
          </p:cNvPr>
          <p:cNvSpPr txBox="1">
            <a:spLocks/>
          </p:cNvSpPr>
          <p:nvPr/>
        </p:nvSpPr>
        <p:spPr>
          <a:xfrm flipH="1">
            <a:off x="4911019" y="3274618"/>
            <a:ext cx="2122311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-AE" dirty="0">
                <a:solidFill>
                  <a:srgbClr val="002664"/>
                </a:solidFill>
              </a:rPr>
              <a:t>چومنا، گلے لگانا یا رونا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07BFFD-A6DF-9D1F-5359-64EA66829AB0}"/>
              </a:ext>
            </a:extLst>
          </p:cNvPr>
          <p:cNvSpPr txBox="1">
            <a:spLocks/>
          </p:cNvSpPr>
          <p:nvPr/>
        </p:nvSpPr>
        <p:spPr>
          <a:xfrm flipH="1">
            <a:off x="7657122" y="3274618"/>
            <a:ext cx="2626484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defRPr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-AE" dirty="0">
                <a:solidFill>
                  <a:srgbClr val="002664"/>
                </a:solidFill>
              </a:rPr>
              <a:t>کھانسی یا چھینک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C84CF6E-7642-CEF2-C1E2-B9F7ABC0B564}"/>
              </a:ext>
            </a:extLst>
          </p:cNvPr>
          <p:cNvSpPr txBox="1">
            <a:spLocks/>
          </p:cNvSpPr>
          <p:nvPr/>
        </p:nvSpPr>
        <p:spPr>
          <a:xfrm flipH="1">
            <a:off x="7870173" y="5755038"/>
            <a:ext cx="2626484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en-US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HIV</a:t>
            </a:r>
            <a:r>
              <a:rPr lang="ar-SA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رکھنے والے کسی شخص کے ساتھ ایک برتن سے کھانے سے</a:t>
            </a:r>
            <a:endParaRPr lang="en-US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B92474-FB48-891E-89CA-6F9314DFB610}"/>
              </a:ext>
            </a:extLst>
          </p:cNvPr>
          <p:cNvSpPr txBox="1">
            <a:spLocks/>
          </p:cNvSpPr>
          <p:nvPr/>
        </p:nvSpPr>
        <p:spPr>
          <a:xfrm flipH="1">
            <a:off x="4617155" y="5755038"/>
            <a:ext cx="2957690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en-US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HIV</a:t>
            </a:r>
            <a:r>
              <a:rPr lang="ar-SA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 رکھنے والے شخص کے استعمال میں آنے والا ٹائلٹ، باتھ روم یا شاور استعمال کرنے سے</a:t>
            </a:r>
            <a:endParaRPr lang="en-US" dirty="0">
              <a:solidFill>
                <a:srgbClr val="002664"/>
              </a:solidFill>
              <a:latin typeface="Public Sans ExtraLight" pitchFamily="2" charset="7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073A23-1F7B-B5AE-8EE2-D6103179E74E}"/>
              </a:ext>
            </a:extLst>
          </p:cNvPr>
          <p:cNvSpPr txBox="1">
            <a:spLocks/>
          </p:cNvSpPr>
          <p:nvPr/>
        </p:nvSpPr>
        <p:spPr>
          <a:xfrm flipH="1">
            <a:off x="1445498" y="5759111"/>
            <a:ext cx="2626484" cy="77088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 rtl="1">
              <a:spcAft>
                <a:spcPts val="500"/>
              </a:spcAft>
              <a:buSzPct val="80000"/>
            </a:pPr>
            <a:r>
              <a:rPr lang="ar-AE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مچھر یا دوسرے کیڑوں کے کاٹنے سے</a:t>
            </a:r>
            <a:endParaRPr lang="en-US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8837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8F8BD7-6F20-C786-3BAE-3A752EC0B5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id="{D76F1A37-2351-C185-E8D5-5C1D664314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7587598" y="0"/>
            <a:ext cx="4730750" cy="803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AF2AD0-ECCA-C19D-EC80-C0BB294FDF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-123171" y="0"/>
            <a:ext cx="4610100" cy="923925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A47387C-E4AC-69E8-9BA2-D251622B7C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8955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84ECE-61FF-9165-8AAB-E87A916F2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1562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8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9" name="Title 5">
            <a:extLst>
              <a:ext uri="{FF2B5EF4-FFF2-40B4-BE49-F238E27FC236}">
                <a16:creationId xmlns:a16="http://schemas.microsoft.com/office/drawing/2014/main" id="{D698983F-19F2-1CCD-A0FB-C0191229595A}"/>
              </a:ext>
            </a:extLst>
          </p:cNvPr>
          <p:cNvSpPr txBox="1">
            <a:spLocks/>
          </p:cNvSpPr>
          <p:nvPr/>
        </p:nvSpPr>
        <p:spPr>
          <a:xfrm flipH="1">
            <a:off x="7735711" y="1114854"/>
            <a:ext cx="4114799" cy="14656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sz="4400"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US" sz="4000" dirty="0">
                <a:solidFill>
                  <a:srgbClr val="002664"/>
                </a:solidFill>
                <a:effectLst/>
                <a:latin typeface="Calibri" panose="020F0502020204030204" pitchFamily="34" charset="0"/>
                <a:ea typeface="Arial" panose="020B0604020202020204" pitchFamily="34" charset="0"/>
              </a:rPr>
              <a:t> HIV</a:t>
            </a:r>
            <a:r>
              <a:rPr lang="ar-AE" sz="4000" dirty="0">
                <a:solidFill>
                  <a:srgbClr val="002664"/>
                </a:solidFill>
                <a:effectLst/>
                <a:ea typeface="Arial" panose="020B0604020202020204" pitchFamily="34" charset="0"/>
                <a:cs typeface="Calibri" panose="020F0502020204030204" pitchFamily="34" charset="0"/>
              </a:rPr>
              <a:t>کی علامات کیا ہیں؟</a:t>
            </a:r>
            <a:endParaRPr lang="ar-AE" sz="4000" dirty="0">
              <a:solidFill>
                <a:srgbClr val="002664"/>
              </a:solidFill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B6F7B5F8-14BF-6168-463E-48D155B28E88}"/>
              </a:ext>
            </a:extLst>
          </p:cNvPr>
          <p:cNvGrpSpPr>
            <a:grpSpLocks/>
          </p:cNvGrpSpPr>
          <p:nvPr/>
        </p:nvGrpSpPr>
        <p:grpSpPr>
          <a:xfrm flipH="1">
            <a:off x="8080727" y="2577434"/>
            <a:ext cx="3092450" cy="2349500"/>
            <a:chOff x="1366660" y="2592167"/>
            <a:chExt cx="3092450" cy="2349500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E6E17CB-8023-931C-6E84-93F2175EBE6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366660" y="2592167"/>
              <a:ext cx="3092450" cy="2349500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C0D11C6-8F6A-50A2-BF94-9CD4EE412F5F}"/>
                </a:ext>
              </a:extLst>
            </p:cNvPr>
            <p:cNvSpPr txBox="1">
              <a:spLocks/>
            </p:cNvSpPr>
            <p:nvPr/>
          </p:nvSpPr>
          <p:spPr>
            <a:xfrm>
              <a:off x="1512708" y="3429000"/>
              <a:ext cx="2822223" cy="1207906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noAutofit/>
            </a:bodyPr>
            <a:lstStyle/>
            <a:p>
              <a:pPr algn="ctr" rtl="1">
                <a:spcAft>
                  <a:spcPts val="500"/>
                </a:spcAft>
                <a:buClr>
                  <a:srgbClr val="00C296"/>
                </a:buClr>
                <a:buSzPct val="120000"/>
              </a:pPr>
              <a:r>
                <a:rPr lang="ar-SA" sz="2000" dirty="0">
                  <a:solidFill>
                    <a:srgbClr val="002664"/>
                  </a:solidFill>
                  <a:effectLst/>
                  <a:ea typeface="Arial" panose="020B0604020202020204" pitchFamily="34" charset="0"/>
                  <a:cs typeface="Calibri" panose="020F0502020204030204" pitchFamily="34" charset="0"/>
                </a:rPr>
                <a:t>آپ کو </a:t>
              </a:r>
              <a:r>
                <a:rPr lang="en-US" sz="2000" dirty="0">
                  <a:solidFill>
                    <a:srgbClr val="002664"/>
                  </a:solidFill>
                  <a:effectLst/>
                  <a:latin typeface="Calibri" panose="020F0502020204030204" pitchFamily="34" charset="0"/>
                  <a:ea typeface="Arial" panose="020B0604020202020204" pitchFamily="34" charset="0"/>
                </a:rPr>
                <a:t>HIV</a:t>
              </a:r>
              <a:r>
                <a:rPr lang="ar-SA" sz="2000" dirty="0">
                  <a:solidFill>
                    <a:srgbClr val="002664"/>
                  </a:solidFill>
                  <a:effectLst/>
                  <a:ea typeface="Arial" panose="020B0604020202020204" pitchFamily="34" charset="0"/>
                  <a:cs typeface="Calibri" panose="020F0502020204030204" pitchFamily="34" charset="0"/>
                </a:rPr>
                <a:t> لگنے پر شروع میں شاید کوئی علامت پیش نہ آئ</a:t>
              </a:r>
              <a:r>
                <a:rPr lang="ur-PK" sz="2000" dirty="0">
                  <a:solidFill>
                    <a:srgbClr val="002664"/>
                  </a:solidFill>
                  <a:effectLst/>
                  <a:ea typeface="Arial" panose="020B0604020202020204" pitchFamily="34" charset="0"/>
                  <a:cs typeface="Calibri" panose="020F0502020204030204" pitchFamily="34" charset="0"/>
                </a:rPr>
                <a:t>ے</a:t>
              </a:r>
              <a:r>
                <a:rPr lang="ar-SA" sz="2000" dirty="0">
                  <a:solidFill>
                    <a:srgbClr val="002664"/>
                  </a:solidFill>
                  <a:effectLst/>
                  <a:ea typeface="Arial" panose="020B0604020202020204" pitchFamily="34" charset="0"/>
                  <a:cs typeface="Calibri" panose="020F0502020204030204" pitchFamily="34" charset="0"/>
                </a:rPr>
                <a:t>۔</a:t>
              </a:r>
              <a:endParaRPr lang="en-US" sz="2000" b="1" dirty="0">
                <a:solidFill>
                  <a:srgbClr val="002664"/>
                </a:solidFill>
                <a:latin typeface="Public Sans Medium" pitchFamily="2" charset="77"/>
              </a:endParaRP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6EA26C8B-12EF-FCCC-59E5-8F42AABA90F0}"/>
              </a:ext>
            </a:extLst>
          </p:cNvPr>
          <p:cNvSpPr txBox="1">
            <a:spLocks/>
          </p:cNvSpPr>
          <p:nvPr/>
        </p:nvSpPr>
        <p:spPr>
          <a:xfrm flipH="1">
            <a:off x="866124" y="1114855"/>
            <a:ext cx="6434966" cy="1571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ابتدائی علامات 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فلو جیسی لگ سکتی ہیں جیسے: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طبیعت کی خرابی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تھکن</a:t>
            </a: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endParaRPr lang="en-US" sz="2000" dirty="0">
              <a:latin typeface="Public Sans ExtraLight" pitchFamily="2" charset="7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4D63397-AFEC-CE38-E6DF-60CC1ECB42BA}"/>
              </a:ext>
            </a:extLst>
          </p:cNvPr>
          <p:cNvSpPr txBox="1">
            <a:spLocks/>
          </p:cNvSpPr>
          <p:nvPr/>
        </p:nvSpPr>
        <p:spPr>
          <a:xfrm flipH="1">
            <a:off x="2570340" y="2966233"/>
            <a:ext cx="4730750" cy="1571902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</a:pPr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بعد میں ظاہر ہونے والی علامات </a:t>
            </a: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میں یہ شامل ہو سکتی ہیں: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جسم کے مختلف حصوں میں درد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بخار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بستر میں رات کو پسینہ آنا</a:t>
            </a:r>
            <a:endParaRPr lang="en-PH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algn="r" rtl="1">
              <a:lnSpc>
                <a:spcPct val="125000"/>
              </a:lnSpc>
              <a:spcAft>
                <a:spcPts val="500"/>
              </a:spcAft>
              <a:buClr>
                <a:srgbClr val="00C296"/>
              </a:buClr>
              <a:buSzPct val="120000"/>
              <a:buFont typeface="Wingdings" pitchFamily="2" charset="2"/>
              <a:buChar char="ü"/>
            </a:pPr>
            <a:r>
              <a:rPr lang="ar-AE" sz="2000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جلد پر دانے یا سرخ دھبّے</a:t>
            </a:r>
            <a:endParaRPr lang="en-US" sz="2000" dirty="0">
              <a:solidFill>
                <a:srgbClr val="002664"/>
              </a:solidFill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6924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9161BDF-7950-0F11-B435-05B28DCE7B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88B568E1-5FF9-CF2B-58EB-17EA280B607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H="1">
            <a:off x="818444" y="-713605"/>
            <a:ext cx="4914900" cy="1892300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066ABE-40D1-2D32-C83F-5BB6D7B47F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flipH="1">
            <a:off x="7717773" y="6418980"/>
            <a:ext cx="4114800" cy="365125"/>
          </a:xfrm>
        </p:spPr>
        <p:txBody>
          <a:bodyPr/>
          <a:lstStyle/>
          <a:p>
            <a:pPr algn="r" rtl="1"/>
            <a:r>
              <a:rPr lang="en-US" sz="1100" dirty="0" err="1">
                <a:solidFill>
                  <a:srgbClr val="002664"/>
                </a:solidFill>
                <a:latin typeface="Public Sans Medium" pitchFamily="2" charset="77"/>
              </a:rPr>
              <a:t>mhahs.org.au</a:t>
            </a:r>
            <a:endParaRPr lang="en-US" sz="1100" dirty="0">
              <a:latin typeface="Public Sans Medium" pitchFamily="2" charset="77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E1AE2B-EE40-5DA4-545D-70B477DB97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 flipH="1">
            <a:off x="384827" y="6418980"/>
            <a:ext cx="2743200" cy="365125"/>
          </a:xfrm>
        </p:spPr>
        <p:txBody>
          <a:bodyPr/>
          <a:lstStyle/>
          <a:p>
            <a:pPr algn="l" rtl="1"/>
            <a:fld id="{BAE164D0-F1D5-E746-8C23-B606447DAA2B}" type="slidenum">
              <a:rPr lang="en-US" smtClean="0">
                <a:solidFill>
                  <a:srgbClr val="002664"/>
                </a:solidFill>
              </a:rPr>
              <a:pPr algn="l" rtl="1"/>
              <a:t>9</a:t>
            </a:fld>
            <a:endParaRPr lang="en-US" dirty="0">
              <a:solidFill>
                <a:srgbClr val="002664"/>
              </a:solidFill>
            </a:endParaRPr>
          </a:p>
        </p:txBody>
      </p:sp>
      <p:sp>
        <p:nvSpPr>
          <p:cNvPr id="7" name="Title 5">
            <a:extLst>
              <a:ext uri="{FF2B5EF4-FFF2-40B4-BE49-F238E27FC236}">
                <a16:creationId xmlns:a16="http://schemas.microsoft.com/office/drawing/2014/main" id="{09DCA221-8A89-F10F-F4DF-995098A40233}"/>
              </a:ext>
            </a:extLst>
          </p:cNvPr>
          <p:cNvSpPr txBox="1">
            <a:spLocks/>
          </p:cNvSpPr>
          <p:nvPr/>
        </p:nvSpPr>
        <p:spPr>
          <a:xfrm flipH="1">
            <a:off x="7724413" y="438493"/>
            <a:ext cx="3955759" cy="774069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 rtl="1"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en-AU" sz="4000" dirty="0">
                <a:solidFill>
                  <a:srgbClr val="002664"/>
                </a:solidFill>
              </a:rPr>
              <a:t>HIV</a:t>
            </a:r>
            <a:r>
              <a:rPr lang="ur-PK" sz="4000" dirty="0">
                <a:solidFill>
                  <a:srgbClr val="002664"/>
                </a:solidFill>
              </a:rPr>
              <a:t> </a:t>
            </a:r>
            <a:r>
              <a:rPr lang="ar-AE" sz="4000" dirty="0">
                <a:solidFill>
                  <a:srgbClr val="002664"/>
                </a:solidFill>
              </a:rPr>
              <a:t>ٹیسٹنگ</a:t>
            </a:r>
            <a:endParaRPr lang="ar-AE" sz="2400" b="1" dirty="0">
              <a:solidFill>
                <a:srgbClr val="002664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0A50DE3E-B470-EE6C-6D06-E4F85775095C}"/>
              </a:ext>
            </a:extLst>
          </p:cNvPr>
          <p:cNvSpPr>
            <a:spLocks/>
          </p:cNvSpPr>
          <p:nvPr/>
        </p:nvSpPr>
        <p:spPr>
          <a:xfrm flipH="1">
            <a:off x="8937970" y="1305492"/>
            <a:ext cx="2858920" cy="4846952"/>
          </a:xfrm>
          <a:prstGeom prst="roundRect">
            <a:avLst>
              <a:gd name="adj" fmla="val 27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8" name="Round Same-side Corner of Rectangle 7">
            <a:extLst>
              <a:ext uri="{FF2B5EF4-FFF2-40B4-BE49-F238E27FC236}">
                <a16:creationId xmlns:a16="http://schemas.microsoft.com/office/drawing/2014/main" id="{AEA7151F-F49A-8096-E888-30ACF02A9DF0}"/>
              </a:ext>
            </a:extLst>
          </p:cNvPr>
          <p:cNvSpPr>
            <a:spLocks/>
          </p:cNvSpPr>
          <p:nvPr/>
        </p:nvSpPr>
        <p:spPr>
          <a:xfrm flipH="1">
            <a:off x="8944322" y="1304463"/>
            <a:ext cx="2858919" cy="671093"/>
          </a:xfrm>
          <a:prstGeom prst="round2SameRect">
            <a:avLst>
              <a:gd name="adj1" fmla="val 10762"/>
              <a:gd name="adj2" fmla="val 0"/>
            </a:avLst>
          </a:prstGeom>
          <a:solidFill>
            <a:srgbClr val="FFB1A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AE" sz="2000" b="1" dirty="0">
                <a:solidFill>
                  <a:srgbClr val="002664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خون کا ٹیسٹ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7B54881A-DC1D-463B-064C-322521E4D485}"/>
              </a:ext>
            </a:extLst>
          </p:cNvPr>
          <p:cNvSpPr>
            <a:spLocks/>
          </p:cNvSpPr>
          <p:nvPr/>
        </p:nvSpPr>
        <p:spPr>
          <a:xfrm flipH="1">
            <a:off x="364058" y="1305492"/>
            <a:ext cx="8325571" cy="4846952"/>
          </a:xfrm>
          <a:prstGeom prst="roundRect">
            <a:avLst>
              <a:gd name="adj" fmla="val 272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29C7DF23-D2F6-BB4B-EA0D-DEC25D557548}"/>
              </a:ext>
            </a:extLst>
          </p:cNvPr>
          <p:cNvSpPr>
            <a:spLocks/>
          </p:cNvSpPr>
          <p:nvPr/>
        </p:nvSpPr>
        <p:spPr>
          <a:xfrm flipH="1">
            <a:off x="364059" y="1304463"/>
            <a:ext cx="8325568" cy="671093"/>
          </a:xfrm>
          <a:prstGeom prst="round2SameRect">
            <a:avLst>
              <a:gd name="adj1" fmla="val 10762"/>
              <a:gd name="adj2" fmla="val 0"/>
            </a:avLst>
          </a:prstGeom>
          <a:solidFill>
            <a:srgbClr val="00C29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b="1">
                <a:latin typeface="Calibri" panose="020F0502020204030204" pitchFamily="34" charset="0"/>
                <a:cs typeface="Calibri" panose="020F0502020204030204" pitchFamily="34" charset="0"/>
              </a:defRPr>
            </a:pPr>
            <a:r>
              <a:rPr lang="ar-AE" sz="2000" dirty="0">
                <a:solidFill>
                  <a:srgbClr val="002664"/>
                </a:solidFill>
              </a:rPr>
              <a:t>انگلی سے خون کے ٹیسٹ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0B304E1E-2A0E-E9E0-25E9-46363375F71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30387700"/>
              </p:ext>
            </p:extLst>
          </p:nvPr>
        </p:nvGraphicFramePr>
        <p:xfrm flipH="1">
          <a:off x="364056" y="1958622"/>
          <a:ext cx="8325567" cy="4193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599277">
                  <a:extLst>
                    <a:ext uri="{9D8B030D-6E8A-4147-A177-3AD203B41FA5}">
                      <a16:colId xmlns:a16="http://schemas.microsoft.com/office/drawing/2014/main" val="323612015"/>
                    </a:ext>
                  </a:extLst>
                </a:gridCol>
                <a:gridCol w="3070578">
                  <a:extLst>
                    <a:ext uri="{9D8B030D-6E8A-4147-A177-3AD203B41FA5}">
                      <a16:colId xmlns:a16="http://schemas.microsoft.com/office/drawing/2014/main" val="4188468801"/>
                    </a:ext>
                  </a:extLst>
                </a:gridCol>
                <a:gridCol w="2655712">
                  <a:extLst>
                    <a:ext uri="{9D8B030D-6E8A-4147-A177-3AD203B41FA5}">
                      <a16:colId xmlns:a16="http://schemas.microsoft.com/office/drawing/2014/main" val="1240863753"/>
                    </a:ext>
                  </a:extLst>
                </a:gridCol>
              </a:tblGrid>
              <a:tr h="733824">
                <a:tc>
                  <a:txBody>
                    <a:bodyPr/>
                    <a:lstStyle/>
                    <a:p>
                      <a:pPr algn="ctr" rtl="1">
                        <a:defRPr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en-PH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PH" sz="1800" b="1" kern="1200" dirty="0" err="1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MyTest</a:t>
                      </a:r>
                      <a:r>
                        <a:rPr lang="en-PH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HIV</a:t>
                      </a:r>
                      <a:r>
                        <a:rPr lang="ar-AE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کا سیلف ٹیسٹ</a:t>
                      </a:r>
                      <a:endParaRPr lang="ar-AE" dirty="0">
                        <a:solidFill>
                          <a:srgbClr val="0026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>
                        <a:defRPr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ar-SA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خون کے خشک دھبّے کا</a:t>
                      </a:r>
                    </a:p>
                    <a:p>
                      <a:pPr algn="ctr" rtl="1">
                        <a:defRPr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en-AU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 (Dried Blood Spot, DBS) </a:t>
                      </a:r>
                      <a:r>
                        <a:rPr lang="ar-SA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ٹیسٹ</a:t>
                      </a:r>
                      <a:endParaRPr lang="ar-SA" dirty="0">
                        <a:solidFill>
                          <a:srgbClr val="002664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ریپڈ</a:t>
                      </a:r>
                      <a:r>
                        <a:rPr lang="en-PH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</a:t>
                      </a:r>
                      <a:r>
                        <a:rPr lang="en-AU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HIV </a:t>
                      </a:r>
                      <a:r>
                        <a:rPr lang="ar-SA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ٹیسٹ</a:t>
                      </a:r>
                      <a:endParaRPr lang="ar-SA" b="1" dirty="0">
                        <a:solidFill>
                          <a:srgbClr val="00266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31966113"/>
                  </a:ext>
                </a:extLst>
              </a:tr>
              <a:tr h="2189064"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latin typeface="Calibri" panose="020F0502020204030204" pitchFamily="34" charset="0"/>
                          <a:ea typeface="+mj-lt"/>
                          <a:cs typeface="Calibri" panose="020F0502020204030204" pitchFamily="34" charset="0"/>
                        </a:defRPr>
                      </a:pPr>
                      <a:r>
                        <a:rPr lang="ar-SA" sz="1800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آپ کی انگلی سے خون کا قطرہ (آپ خود خون کا نمونہ لیتے ہیں)</a:t>
                      </a:r>
                      <a:endParaRPr lang="ar-SA" dirty="0">
                        <a:solidFill>
                          <a:srgbClr val="00266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latin typeface="Calibri" panose="020F0502020204030204" pitchFamily="34" charset="0"/>
                          <a:ea typeface="+mj-lt"/>
                          <a:cs typeface="Calibri" panose="020F0502020204030204" pitchFamily="34" charset="0"/>
                        </a:defRPr>
                      </a:pPr>
                      <a:r>
                        <a:rPr lang="ar-SA" sz="1800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 منٹ میں نتیجہ پتہ چل جاتا ہے</a:t>
                      </a:r>
                      <a:endParaRPr lang="ar-SA" dirty="0">
                        <a:solidFill>
                          <a:srgbClr val="00266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  <a:p>
                      <a:pPr marL="180000" marR="0" lvl="0" indent="-18000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50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64"/>
                        </a:solidFill>
                        <a:effectLst/>
                        <a:uLnTx/>
                        <a:uFillTx/>
                        <a:latin typeface="Public Sans ExtraLight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latin typeface="Calibri" panose="020F0502020204030204" pitchFamily="34" charset="0"/>
                          <a:ea typeface="+mj-lt"/>
                          <a:cs typeface="Calibri" panose="020F0502020204030204" pitchFamily="34" charset="0"/>
                        </a:defRPr>
                      </a:pPr>
                      <a:r>
                        <a:rPr lang="ar-AE" dirty="0">
                          <a:solidFill>
                            <a:srgbClr val="002664"/>
                          </a:solidFill>
                        </a:rPr>
                        <a:t>آپ خود اپنی انگلی سے خون کے قطرے نکال کر ایک سامپل کارڈ پر ڈالتے ہیں 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ar-AE" dirty="0">
                          <a:solidFill>
                            <a:srgbClr val="002664"/>
                          </a:solidFill>
                        </a:rPr>
                        <a:t>سامپل کو ٹیسٹنگ کے لیے لیبارٹری کو بھیجا جاتا ہے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ar-AE" sz="1800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ایک ہفتے میں نتیجہ پتہ چل جاتا ہے </a:t>
                      </a:r>
                      <a:endParaRPr lang="ar-AE" dirty="0">
                        <a:solidFill>
                          <a:srgbClr val="00266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latin typeface="Calibri" panose="020F0502020204030204" pitchFamily="34" charset="0"/>
                          <a:ea typeface="+mj-lt"/>
                          <a:cs typeface="Calibri" panose="020F0502020204030204" pitchFamily="34" charset="0"/>
                        </a:defRPr>
                      </a:pPr>
                      <a:r>
                        <a:rPr lang="ar-AE" dirty="0">
                          <a:solidFill>
                            <a:srgbClr val="002664"/>
                          </a:solidFill>
                        </a:rPr>
                        <a:t>نرس آپ کی انگلی سے خون کا قطرہ لیتی ہے</a:t>
                      </a:r>
                    </a:p>
                    <a:p>
                      <a:pPr marL="285750" marR="0" lvl="0" indent="-28575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>
                          <a:latin typeface="Calibri" panose="020F0502020204030204" pitchFamily="34" charset="0"/>
                          <a:ea typeface="+mj-lt"/>
                          <a:cs typeface="Calibri" panose="020F0502020204030204" pitchFamily="34" charset="0"/>
                        </a:defRPr>
                      </a:pPr>
                      <a:r>
                        <a:rPr lang="ar-AE" sz="1800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30 منٹ میں نتیجہ پتہ چل جاتا ہے</a:t>
                      </a:r>
                      <a:endParaRPr kumimoji="0" lang="en-US" sz="18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2664"/>
                        </a:solidFill>
                        <a:effectLst/>
                        <a:uLnTx/>
                        <a:uFillTx/>
                        <a:latin typeface="Public Sans ExtraLight" pitchFamily="2" charset="77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7435202"/>
                  </a:ext>
                </a:extLst>
              </a:tr>
              <a:tr h="1270934"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solidFill>
                            <a:srgbClr val="0026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آن لائن رجسٹر کرنے کے بعد وینڈنگ مشین سے ٹیسٹ کِٹ لی جا سکتی ہے</a:t>
                      </a:r>
                      <a:endParaRPr lang="en-US" b="1" i="0" dirty="0">
                        <a:ln>
                          <a:noFill/>
                        </a:ln>
                        <a:solidFill>
                          <a:srgbClr val="00266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AE" b="1" dirty="0">
                          <a:solidFill>
                            <a:srgbClr val="0026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سیلف ٹیسٹ کِٹ آن لائن آرڈر کی جاتی ہے اور یہ آپ کے پتے پر پہنچ جاتی ہے</a:t>
                      </a:r>
                      <a:endParaRPr lang="en-US" b="1" i="0" dirty="0">
                        <a:ln>
                          <a:noFill/>
                        </a:ln>
                        <a:solidFill>
                          <a:srgbClr val="00266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r-PK" b="1" dirty="0">
                          <a:solidFill>
                            <a:srgbClr val="0026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[</a:t>
                      </a:r>
                      <a:r>
                        <a:rPr lang="ar-AE" b="1" dirty="0">
                          <a:solidFill>
                            <a:srgbClr val="0026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ٹیسٹنگ] </a:t>
                      </a:r>
                      <a:r>
                        <a:rPr lang="ur-PK" b="1" dirty="0">
                          <a:solidFill>
                            <a:srgbClr val="0026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ک</a:t>
                      </a:r>
                      <a:r>
                        <a:rPr lang="ar-AE" b="1" dirty="0">
                          <a:solidFill>
                            <a:srgbClr val="002664"/>
                          </a:solidFill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لینکس میں</a:t>
                      </a:r>
                      <a:endParaRPr lang="en-US" b="1" i="0" dirty="0">
                        <a:ln>
                          <a:noFill/>
                        </a:ln>
                        <a:solidFill>
                          <a:srgbClr val="00266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00C29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31726407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14950F4-0957-1701-4496-25A2437511E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77539297"/>
              </p:ext>
            </p:extLst>
          </p:nvPr>
        </p:nvGraphicFramePr>
        <p:xfrm flipH="1">
          <a:off x="8915744" y="1961268"/>
          <a:ext cx="2858921" cy="419382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8921">
                  <a:extLst>
                    <a:ext uri="{9D8B030D-6E8A-4147-A177-3AD203B41FA5}">
                      <a16:colId xmlns:a16="http://schemas.microsoft.com/office/drawing/2014/main" val="2591199194"/>
                    </a:ext>
                  </a:extLst>
                </a:gridCol>
              </a:tblGrid>
              <a:tr h="731541">
                <a:tc>
                  <a:txBody>
                    <a:bodyPr/>
                    <a:lstStyle/>
                    <a:p>
                      <a:pPr algn="ctr" rtl="1"/>
                      <a:r>
                        <a:rPr lang="en-US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 HIV </a:t>
                      </a:r>
                      <a:r>
                        <a:rPr lang="ar-AE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خون کا ٹیسٹ </a:t>
                      </a:r>
                      <a:br>
                        <a:rPr lang="en-PH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ar-AE" sz="1800" b="1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(اینٹی باڈی ٹیسٹ)</a:t>
                      </a:r>
                      <a:endParaRPr lang="ar-AE" b="1" dirty="0">
                        <a:solidFill>
                          <a:srgbClr val="002664"/>
                        </a:solidFill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4611962"/>
                  </a:ext>
                </a:extLst>
              </a:tr>
              <a:tr h="2173375">
                <a:tc>
                  <a:txBody>
                    <a:bodyPr/>
                    <a:lstStyle/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ar-AE" dirty="0">
                          <a:solidFill>
                            <a:srgbClr val="002664"/>
                          </a:solidFill>
                        </a:rPr>
                        <a:t>خون کا تھوڑا سا نمونہ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ar-AE" dirty="0">
                          <a:solidFill>
                            <a:srgbClr val="002664"/>
                          </a:solidFill>
                        </a:rPr>
                        <a:t>نمونہ ٹیسٹنگ کے لیے لیبارٹری کو بھیجا جاتا ہے </a:t>
                      </a:r>
                    </a:p>
                    <a:p>
                      <a:pPr marL="285750" indent="-285750" algn="r" rtl="1">
                        <a:buFont typeface="Arial" panose="020B0604020202020204" pitchFamily="34" charset="0"/>
                        <a:buChar char="•"/>
                        <a:defRPr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ar-AE" sz="1800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 سے 3 دن میں نتیجہ پتہ چل جاتا ہ</a:t>
                      </a:r>
                      <a:r>
                        <a:rPr lang="ur-PK" sz="1800" kern="1200" dirty="0">
                          <a:solidFill>
                            <a:srgbClr val="002664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ے</a:t>
                      </a:r>
                      <a:endParaRPr lang="en-US" sz="1800" b="0" i="0" dirty="0">
                        <a:ln>
                          <a:noFill/>
                        </a:ln>
                        <a:solidFill>
                          <a:srgbClr val="002664"/>
                        </a:solidFill>
                        <a:latin typeface="Public Sans ExtraLight" pitchFamily="2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B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B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40490568"/>
                  </a:ext>
                </a:extLst>
              </a:tr>
              <a:tr h="1288906">
                <a:tc>
                  <a:txBody>
                    <a:bodyPr/>
                    <a:lstStyle/>
                    <a:p>
                      <a:pPr algn="ctr" rtl="1">
                        <a:defRPr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ar-AE" dirty="0">
                          <a:solidFill>
                            <a:srgbClr val="002664"/>
                          </a:solidFill>
                        </a:rPr>
                        <a:t>آپ کا ڈاکٹر</a:t>
                      </a:r>
                    </a:p>
                    <a:p>
                      <a:pPr algn="ctr" rtl="1">
                        <a:defRPr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ar-AE" dirty="0">
                          <a:solidFill>
                            <a:srgbClr val="002664"/>
                          </a:solidFill>
                        </a:rPr>
                        <a:t>سیکسوئل ہیلتھ کلینکس</a:t>
                      </a:r>
                    </a:p>
                    <a:p>
                      <a:pPr algn="ctr" rtl="1">
                        <a:defRPr b="1">
                          <a:latin typeface="Calibri" panose="020F0502020204030204" pitchFamily="34" charset="0"/>
                          <a:cs typeface="Calibri" panose="020F0502020204030204" pitchFamily="34" charset="0"/>
                        </a:defRPr>
                      </a:pPr>
                      <a:r>
                        <a:rPr lang="ar-AE" dirty="0">
                          <a:solidFill>
                            <a:srgbClr val="002664"/>
                          </a:solidFill>
                        </a:rPr>
                        <a:t>فیملی پلاننگ سنٹرز</a:t>
                      </a:r>
                      <a:endParaRPr lang="en-US" b="1" i="0" dirty="0">
                        <a:ln>
                          <a:noFill/>
                        </a:ln>
                        <a:solidFill>
                          <a:srgbClr val="002664"/>
                        </a:solidFill>
                        <a:latin typeface="Public Sans Medium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rgbClr val="FFB1A7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232278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8629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1771</TotalTime>
  <Words>1961</Words>
  <Application>Microsoft Office PowerPoint</Application>
  <PresentationFormat>Widescreen</PresentationFormat>
  <Paragraphs>202</Paragraphs>
  <Slides>21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0" baseType="lpstr">
      <vt:lpstr>Aptos</vt:lpstr>
      <vt:lpstr>Aptos Display</vt:lpstr>
      <vt:lpstr>Arial</vt:lpstr>
      <vt:lpstr>Calibri</vt:lpstr>
      <vt:lpstr>Poppins</vt:lpstr>
      <vt:lpstr>Public Sans ExtraLight</vt:lpstr>
      <vt:lpstr>Public Sans Medium</vt:lpstr>
      <vt:lpstr>Wingdings</vt:lpstr>
      <vt:lpstr>Office Theme</vt:lpstr>
      <vt:lpstr>PowerPoint Presentation</vt:lpstr>
      <vt:lpstr>PowerPoint Presentation</vt:lpstr>
      <vt:lpstr> HIVکیا ہے؟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HIV کا علاج</vt:lpstr>
      <vt:lpstr>PowerPoint Presentation</vt:lpstr>
      <vt:lpstr>میں خود کو  HIVلگنے سے کیسے محفوظ رکھوں؟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Katie Lively</dc:creator>
  <cp:lastModifiedBy>Denise Voros (Sydney LHD)</cp:lastModifiedBy>
  <cp:revision>143</cp:revision>
  <dcterms:created xsi:type="dcterms:W3CDTF">2025-06-03T07:12:24Z</dcterms:created>
  <dcterms:modified xsi:type="dcterms:W3CDTF">2025-11-10T05:53:22Z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6a44f01-6907-4156-9b79-a71e6c56ad93_Enabled">
    <vt:lpwstr>true</vt:lpwstr>
  </property>
  <property fmtid="{D5CDD505-2E9C-101B-9397-08002B2CF9AE}" pid="3" name="MSIP_Label_76a44f01-6907-4156-9b79-a71e6c56ad93_SetDate">
    <vt:lpwstr>2025-11-10T05:48:31Z</vt:lpwstr>
  </property>
  <property fmtid="{D5CDD505-2E9C-101B-9397-08002B2CF9AE}" pid="4" name="MSIP_Label_76a44f01-6907-4156-9b79-a71e6c56ad93_Method">
    <vt:lpwstr>Privileged</vt:lpwstr>
  </property>
  <property fmtid="{D5CDD505-2E9C-101B-9397-08002B2CF9AE}" pid="5" name="MSIP_Label_76a44f01-6907-4156-9b79-a71e6c56ad93_Name">
    <vt:lpwstr>OFFICIAL</vt:lpwstr>
  </property>
  <property fmtid="{D5CDD505-2E9C-101B-9397-08002B2CF9AE}" pid="6" name="MSIP_Label_76a44f01-6907-4156-9b79-a71e6c56ad93_SiteId">
    <vt:lpwstr>a687a7bf-02db-43df-bcbb-e7a8bda611a2</vt:lpwstr>
  </property>
  <property fmtid="{D5CDD505-2E9C-101B-9397-08002B2CF9AE}" pid="7" name="MSIP_Label_76a44f01-6907-4156-9b79-a71e6c56ad93_ActionId">
    <vt:lpwstr>2e58adf8-d83c-44d3-b405-a13d77bb7adf</vt:lpwstr>
  </property>
  <property fmtid="{D5CDD505-2E9C-101B-9397-08002B2CF9AE}" pid="8" name="MSIP_Label_76a44f01-6907-4156-9b79-a71e6c56ad93_ContentBits">
    <vt:lpwstr>0</vt:lpwstr>
  </property>
  <property fmtid="{D5CDD505-2E9C-101B-9397-08002B2CF9AE}" pid="9" name="MSIP_Label_76a44f01-6907-4156-9b79-a71e6c56ad93_Tag">
    <vt:lpwstr>10, 0, 1, 1</vt:lpwstr>
  </property>
</Properties>
</file>