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57" r:id="rId4"/>
    <p:sldId id="259" r:id="rId5"/>
    <p:sldId id="260" r:id="rId6"/>
    <p:sldId id="280" r:id="rId7"/>
    <p:sldId id="279" r:id="rId8"/>
    <p:sldId id="262" r:id="rId9"/>
    <p:sldId id="263" r:id="rId10"/>
    <p:sldId id="264" r:id="rId11"/>
    <p:sldId id="265" r:id="rId12"/>
    <p:sldId id="281" r:id="rId13"/>
    <p:sldId id="266" r:id="rId14"/>
    <p:sldId id="267" r:id="rId15"/>
    <p:sldId id="268" r:id="rId16"/>
    <p:sldId id="269" r:id="rId17"/>
    <p:sldId id="270" r:id="rId18"/>
    <p:sldId id="282" r:id="rId19"/>
    <p:sldId id="271" r:id="rId20"/>
    <p:sldId id="278" r:id="rId21"/>
    <p:sldId id="272" r:id="rId22"/>
    <p:sldId id="273" r:id="rId23"/>
    <p:sldId id="283" r:id="rId24"/>
    <p:sldId id="276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2EA"/>
    <a:srgbClr val="73D3E1"/>
    <a:srgbClr val="00C296"/>
    <a:srgbClr val="002664"/>
    <a:srgbClr val="BBDFFF"/>
    <a:srgbClr val="7DB1FF"/>
    <a:srgbClr val="FEE7C8"/>
    <a:srgbClr val="FFA969"/>
    <a:srgbClr val="B9A7FA"/>
    <a:srgbClr val="E7E1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02"/>
  </p:normalViewPr>
  <p:slideViewPr>
    <p:cSldViewPr snapToGrid="0">
      <p:cViewPr varScale="1">
        <p:scale>
          <a:sx n="106" d="100"/>
          <a:sy n="106" d="100"/>
        </p:scale>
        <p:origin x="5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37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0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84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EDB7E-DBF3-E533-5260-6ACB609B4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409C76-DE2C-7A39-F5E0-18511BFFF7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AAFE53-33C2-9BF3-D22D-8CC921ECE4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56D9E-1B38-9AAA-F35B-6F362E3CE7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88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42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59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19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D5E62-B160-106B-A19C-1BB8E28FD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02AE0A-A1FF-4EB2-DD5B-235A6FD93B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E32DB9-4F2A-F61D-808D-E38733EEBC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774BF-34E7-1219-F37C-372B559A37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91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69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75C12-6C0A-FFDB-A837-692263696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C8C96D-A896-5A30-E7B4-67A9E76E01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29917C-7626-B39E-9C5F-825125E8A3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06E63-4FDE-5031-9E76-A0A37DE25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22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4894-F36B-CF96-F0CE-8BECE9C9B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0D58E-37D3-56B8-5C75-4C4F4FE1F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6D64C-F31C-9B1D-FBC2-56602BA5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1F69-D948-0ECA-3112-A590837B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5BF7C-1279-EF08-3CD7-1F83AFD5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413F-B0B1-8771-715F-2B061862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9999-643C-51A6-BE9A-5AAB7F6F9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263F1-61A9-1DC1-478F-1AAF3F2E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D34B8-103D-443A-7A2E-AD2229A1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D5DA6-AA4C-7112-12FC-25C6C080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8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14F014-A57B-3168-2D84-6EF5D8F5A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2D29E-5436-7A17-E572-B97A39499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1368-F841-FD01-7FCD-2156623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ADD84-4596-5137-2BFD-5EE40921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9CBA-2D5C-B1FC-6253-F1D99DFE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7216-E85F-BD11-6647-5E085B0F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1C87-9FEB-CEDE-F1EC-1A34BF53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E5F-B5BC-0680-DE8F-E4CF5C0B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3EFA-D00C-DF22-9010-8B7CC557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FEA91-EBEA-BDE0-9076-8A7686CA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9290-CEA9-08F8-3737-D3C04A26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884FD-CE7C-F937-FC06-93717CEDE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C521-522B-FB23-8EE5-DF4DCEA3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FF07E-3801-9426-C340-6EC89212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00CE-1C85-16D5-8745-E126F3FF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2C3-B5E4-99A9-F347-4091414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058-A46D-8483-986C-03F0959D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9EC91-219F-021D-4D69-8FA3BD987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E38D4-609C-77A3-414B-63BD31C9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A238C-B9CB-72DC-A2A6-8039B260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31314-248E-0443-95D4-CC490228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A4DC-05D3-7D8C-B3C2-B4D47666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0912-161A-D85B-5D81-85207212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CEB8D-925D-B04D-519C-28834F687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12FCE-4BF4-8ED2-62A2-4D3934FFA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F27E4-B00A-75C4-CEF6-DDAF1D9F6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B84FA-289B-3E3D-9633-F7A425B0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61926-9184-1ABB-03A6-245C79E5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03426-C5F3-DCF8-A71C-953F7242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6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D2CA-FF95-D398-9EFE-09499BBB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FD25E-AD4C-2D60-C15E-0A600A26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318EF-F654-5F20-4B02-D3A3A0B9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AC471-7CCB-A973-D76B-23BF36CF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19EED-6A96-A81F-8DFB-69F27FA4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7487C-17BC-2763-B104-63749577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169-9D24-326A-CC48-E83C8C06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D49A-C340-E61C-7F04-B68E8845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C10B-1CE2-21FD-EB0D-741992BC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EA11F-0575-E867-64BD-9EC344C28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7FE73-C346-E3CD-5791-4CE26FA8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04375-8C19-C47C-1413-F7FD1478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CED6-6F84-F9AD-BC22-A721F742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61A9-43C3-A436-6721-3FEAF02C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DDF1F-BF89-2B34-6E15-4B28DE66D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6B654-0B84-4F04-FF30-2E061AB59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6A7FF-6006-CDD1-460A-3EACC8CD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D7174-13EC-293F-DF99-2C99E61F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C9CB4-FF9E-F29E-CD17-21BE6924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694D4-FA4C-7341-E5E8-351B4B1B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EE27D-37D8-6D85-1547-BF01CD37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6AB8-057A-7913-815C-573180277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664F5-0DD8-1F5B-F9BC-5B3B84E75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04F9-C7A0-AA4D-48F9-9B663F11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emf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363B0D-B99A-97B2-7AE7-6EDBCE0C4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B37190-1D85-C943-3663-599332B33E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6" y="2404997"/>
            <a:ext cx="4595466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Understanding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Hepatitis B</a:t>
            </a:r>
          </a:p>
        </p:txBody>
      </p:sp>
    </p:spTree>
    <p:extLst>
      <p:ext uri="{BB962C8B-B14F-4D97-AF65-F5344CB8AC3E}">
        <p14:creationId xmlns:p14="http://schemas.microsoft.com/office/powerpoint/2010/main" val="90882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61BDF-7950-0F11-B435-05B28DCE7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738EB07-C608-2FBD-E752-CF4C081A6A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382" y="-674683"/>
            <a:ext cx="5861050" cy="21526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66ABE-40D1-2D32-C83F-5BB6D7B47F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1AE2B-EE40-5DA4-545D-70B477DB9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7DA4E2EF-DA5C-CD3B-BFEF-1888A2C6E20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293" y="329255"/>
            <a:ext cx="6619093" cy="6275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You cannot get</a:t>
            </a:r>
          </a:p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hepatitis B from...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99AE18-3FBB-FCB0-426B-94BCBEC8BA7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029905" y="3243332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Coughing or sneezing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B80F63-B521-1D83-5D37-CA7433FB0FA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77761" y="3243332"/>
            <a:ext cx="2295311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Hugging, kissing or holding hands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65F00E-94A9-801B-DDAA-434DBC69D76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50985" y="3243332"/>
            <a:ext cx="2425028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Mosquito or other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insect bites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4C9141-014B-09DC-4AE7-A7A731F9AD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07940" y="5784497"/>
            <a:ext cx="367722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Sharing food, eating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utensils or drinking glasses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2B6838-FA17-8AE6-52D7-7E58D23FFA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85164" y="5784497"/>
            <a:ext cx="2480506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Sharing a bathroom or toilet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CFF609-0556-E487-2F00-62ACA96D395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62577" y="57844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Swimming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pools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95862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0B73A-45B7-C0B0-9A72-3AABFED8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24AF460-EBEB-8BFD-E67A-E2EDE174B0C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881879" y="605249"/>
            <a:ext cx="6877999" cy="2631865"/>
            <a:chOff x="4881879" y="605249"/>
            <a:chExt cx="6877999" cy="2631865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9EB27959-063E-A5DF-68AF-DE4C4B88114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81879" y="605249"/>
              <a:ext cx="6877999" cy="2631865"/>
            </a:xfrm>
            <a:prstGeom prst="roundRect">
              <a:avLst>
                <a:gd name="adj" fmla="val 34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 Same-side Corner of Rectangle 10">
              <a:extLst>
                <a:ext uri="{FF2B5EF4-FFF2-40B4-BE49-F238E27FC236}">
                  <a16:creationId xmlns:a16="http://schemas.microsoft.com/office/drawing/2014/main" id="{0D6C4139-AEAB-B607-47AD-C2437AA8C43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3926082" y="1561046"/>
              <a:ext cx="2631865" cy="720271"/>
            </a:xfrm>
            <a:prstGeom prst="round2SameRect">
              <a:avLst>
                <a:gd name="adj1" fmla="val 7297"/>
                <a:gd name="adj2" fmla="val 0"/>
              </a:avLst>
            </a:prstGeom>
            <a:solidFill>
              <a:srgbClr val="73D3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664"/>
                  </a:solidFill>
                  <a:latin typeface="Public Sans Medium" pitchFamily="2" charset="77"/>
                </a:rPr>
                <a:t>Acute hepatitis B</a:t>
              </a:r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7A3C1F-2C75-45BF-CFEA-FCA1FF82FF5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881879" y="3406323"/>
            <a:ext cx="6877999" cy="3012657"/>
            <a:chOff x="4881879" y="3406323"/>
            <a:chExt cx="6877999" cy="3012657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585495BB-F727-BA2D-B86C-2C58586C04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881879" y="3406323"/>
              <a:ext cx="6877999" cy="3012657"/>
            </a:xfrm>
            <a:prstGeom prst="roundRect">
              <a:avLst>
                <a:gd name="adj" fmla="val 34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 Same-side Corner of Rectangle 13">
              <a:extLst>
                <a:ext uri="{FF2B5EF4-FFF2-40B4-BE49-F238E27FC236}">
                  <a16:creationId xmlns:a16="http://schemas.microsoft.com/office/drawing/2014/main" id="{7E81545C-0CD4-0030-9A41-DDEE473DE63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3735685" y="4552517"/>
              <a:ext cx="3012657" cy="720270"/>
            </a:xfrm>
            <a:prstGeom prst="round2SameRect">
              <a:avLst>
                <a:gd name="adj1" fmla="val 7297"/>
                <a:gd name="adj2" fmla="val 0"/>
              </a:avLst>
            </a:prstGeom>
            <a:solidFill>
              <a:srgbClr val="00C2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664"/>
                  </a:solidFill>
                  <a:latin typeface="Public Sans Medium" pitchFamily="2" charset="77"/>
                </a:rPr>
                <a:t>Chronic hepatitis B</a:t>
              </a:r>
              <a:endParaRPr lang="en-US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FD1D7-55DE-C599-4D6B-572A34A6E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2925-C0D9-BC88-EA3B-71C0A0272D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14142524-A5BE-BAB2-FF12-8771A76EAB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330" y="455651"/>
            <a:ext cx="397084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What are the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symptoms of hepatitis B?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768F29-9413-00F6-7CEC-65BDE24B4FB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26239" y="897925"/>
            <a:ext cx="5509548" cy="16811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Stomach pain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Dark urine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Fatigue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Nausea, vomiting or loss of appetite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Pale stools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Yellow skin and eyes (jaundice)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4E8168-AB7C-B684-5E51-87D504CD1A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26239" y="3748880"/>
            <a:ext cx="5509548" cy="25854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Stomach pain on the right side of the body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Aches, pains and fevers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Anxiety or depression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Diabetes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Nausea, vomiting or loss of appetite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Skin rashes or itchy skin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800" dirty="0">
                <a:solidFill>
                  <a:srgbClr val="002664"/>
                </a:solidFill>
                <a:latin typeface="Public Sans ExtraLight" pitchFamily="2" charset="77"/>
              </a:rPr>
              <a:t>Yellow skin and eyes (jaundice)</a:t>
            </a:r>
          </a:p>
        </p:txBody>
      </p:sp>
    </p:spTree>
    <p:extLst>
      <p:ext uri="{BB962C8B-B14F-4D97-AF65-F5344CB8AC3E}">
        <p14:creationId xmlns:p14="http://schemas.microsoft.com/office/powerpoint/2010/main" val="523445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3C70C7-0A2D-EF23-B139-B2A8CAA32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962BC02-6358-F857-32CF-973AA3AB46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848" y="2233914"/>
            <a:ext cx="5511800" cy="54864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21CDE1-2FFE-9CAC-50A6-7E0C471840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D00AE-3995-87DA-E555-017D7B1111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DB035949-A3B8-ACDC-E9F9-C70165E45EA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330" y="544325"/>
            <a:ext cx="11520721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The only way to know if you have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chronic hepatitis B is by getting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 hepatitis B blood test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8B2906-0C1F-8385-8D2C-70E2591E571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590415" y="2755900"/>
            <a:ext cx="1670050" cy="1346200"/>
            <a:chOff x="6590415" y="2755900"/>
            <a:chExt cx="1670050" cy="13462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063B505-6269-E485-1FC0-FBC95B48499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90415" y="2755900"/>
              <a:ext cx="1670050" cy="13462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9FDAA7-4531-F762-C78F-E76FAFE9C1F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01259" y="2961297"/>
              <a:ext cx="1448362" cy="61817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chemeClr val="bg1"/>
                  </a:solidFill>
                  <a:latin typeface="Public Sans Medium"/>
                </a:rPr>
                <a:t>It’s quick </a:t>
              </a:r>
              <a:br>
                <a:rPr lang="en-US" sz="2000" b="1" dirty="0">
                  <a:latin typeface="Public Sans Medium" pitchFamily="2" charset="77"/>
                </a:rPr>
              </a:br>
              <a:r>
                <a:rPr lang="en-US" sz="2000" b="1" dirty="0">
                  <a:solidFill>
                    <a:schemeClr val="bg1"/>
                  </a:solidFill>
                  <a:latin typeface="Public Sans Medium"/>
                </a:rPr>
                <a:t>and easy</a:t>
              </a:r>
              <a:endParaRPr lang="en-US" sz="2000" b="1" dirty="0">
                <a:solidFill>
                  <a:schemeClr val="bg1"/>
                </a:solidFill>
                <a:latin typeface="Public Sans Medium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5502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95F09-ABC7-ADF1-BF17-23A874FB1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8BBDF3-4D2F-13D1-E85D-D4FE5B5512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9264" y="318375"/>
            <a:ext cx="2406650" cy="58928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FDF2C-B103-9044-2011-F87C836AFB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1897-A223-281D-124C-2A9E32F1F8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7527E5AC-E5E9-F396-105A-476126EB78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56" y="455651"/>
            <a:ext cx="3330316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Testing for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hepatitis 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98AB04-856D-8742-AD74-CEC6AFD553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57" y="1688781"/>
            <a:ext cx="3192276" cy="14833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There are different types of blood tests for hepatitis B, they are easy and confidential.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03500-66D2-EDA0-75B9-CF74A6DB4A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50781" y="1105845"/>
            <a:ext cx="6428420" cy="26559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The tests results will tell you if you: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Have chronic hepatitis B infection, and need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care and treatment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Have developed protection against hepatitis B,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and cannot get it again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Don’t have protection against hepatitis B, and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need a hepatitis B vaccination.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20FF7-AC7F-1F01-304F-601041A2651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50781" y="4409954"/>
            <a:ext cx="6428420" cy="22570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Where to get tested: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General Practitioner (GP)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NSW Sexual Health Clinics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Family Planning Australia</a:t>
            </a:r>
          </a:p>
        </p:txBody>
      </p:sp>
    </p:spTree>
    <p:extLst>
      <p:ext uri="{BB962C8B-B14F-4D97-AF65-F5344CB8AC3E}">
        <p14:creationId xmlns:p14="http://schemas.microsoft.com/office/powerpoint/2010/main" val="348575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0E1F1-0265-C382-8734-98EFA03C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4C4CE46-F254-3F82-DD5C-5A4A81906C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586" y="-734295"/>
            <a:ext cx="5581650" cy="1885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6F80F0-7C35-FEAC-404C-A6CC0A2934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3837" y="2842342"/>
            <a:ext cx="3200400" cy="75184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4E8F2-F912-0A28-8C78-A6730413E8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2BE0A-2C68-FCAD-2BCE-EB4A0A26A4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3BD10864-AE59-B38A-60CD-ABCE88A49B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709426"/>
            <a:ext cx="5134935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Who should get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 hepatitis B test?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2C4BE-7638-1D25-1D70-CE07436495D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3" y="2160120"/>
            <a:ext cx="7936009" cy="2812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It is also important to get tested for hepatitis B if you:</a:t>
            </a:r>
            <a:endParaRPr lang="en-US" sz="2000" b="1" dirty="0">
              <a:latin typeface="Public Sans Medium" pitchFamily="2" charset="77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Have a family member who has hepatitis B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Live with someone with hepatitis B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Have had sex without a condom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Have had medical, dental or cosmetic procedures overseas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where the equipment used was not clean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Have hepatitis C or HIV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Have injected drugs or steroids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Had a blood transfusion overseas, or before 1990 in Australia.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E540D2-565C-EDF1-11A1-8C410A2049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534" y="1083795"/>
            <a:ext cx="4292600" cy="21526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4C5CA7-6B5D-E7A7-01A2-C1DB9056C5C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31171" y="1374804"/>
            <a:ext cx="3797625" cy="13003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If you were born or have lived in a country where hepatitis B is common, it is important you have a hepatitis B test</a:t>
            </a:r>
            <a:endParaRPr lang="en-US" sz="2000" b="1" dirty="0">
              <a:latin typeface="Public Sa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13766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E11D2-5FBA-BE3B-D8EE-8069A069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64253D7-81F8-E97C-19FF-A889086707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73" y="0"/>
            <a:ext cx="4438650" cy="80391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3AA0EF0-3B6D-1073-1595-A8A38268BED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934901" y="5359078"/>
            <a:ext cx="6130496" cy="918159"/>
            <a:chOff x="4934901" y="5359078"/>
            <a:chExt cx="6130496" cy="91815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E0AF06D0-968B-7A60-9B39-EEEE9060446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65538" y="5359078"/>
              <a:ext cx="6099859" cy="918159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557633-57AD-BC29-0EEE-F2A2ABBFED7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34901" y="5437426"/>
              <a:ext cx="4625787" cy="74345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chemeClr val="bg1"/>
                  </a:solidFill>
                  <a:latin typeface="Public Sans Medium"/>
                </a:rPr>
                <a:t>Your doctor will tell you </a:t>
              </a:r>
              <a:br>
                <a:rPr lang="en-US" sz="2000" b="1" dirty="0">
                  <a:latin typeface="Public Sans Medium" pitchFamily="2" charset="77"/>
                </a:rPr>
              </a:br>
              <a:r>
                <a:rPr lang="en-US" sz="2000" b="1" dirty="0">
                  <a:solidFill>
                    <a:schemeClr val="bg1"/>
                  </a:solidFill>
                  <a:latin typeface="Public Sans Medium"/>
                </a:rPr>
                <a:t>if you need to go on treatment</a:t>
              </a:r>
              <a:endParaRPr lang="en-US" sz="2000" b="1" dirty="0">
                <a:solidFill>
                  <a:schemeClr val="bg1"/>
                </a:solidFill>
                <a:latin typeface="Public Sans Medium" pitchFamily="2" charset="77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466DD-0601-B84E-33E7-7670B1B027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071D-298C-8A13-3178-379F8A743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2260AC0C-1B3B-D917-F069-EBF253B4FB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35926" y="580763"/>
            <a:ext cx="361521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Treating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chronic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hepatitis 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B13E29-9129-7085-3081-3BC620825D9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84401" y="1230956"/>
            <a:ext cx="5968451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If you have chronic hepatitis B you need to see your doctor regularly (every 6-12 months) to check the health of your liver, as liver damage can happen at any time.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4323C0-81B7-15F9-9062-652D7C55168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84401" y="3295017"/>
            <a:ext cx="2878010" cy="13003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Treatment can reduce damage to the liver and reduce the risk of liver cancer.</a:t>
            </a:r>
            <a:endParaRPr lang="en-US" sz="2000" b="1" dirty="0">
              <a:latin typeface="Public Sans Medium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4389CD-1342-04C0-0581-2CC6EB0E45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5071" y="2531345"/>
            <a:ext cx="2743200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57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D06A7-A1F1-1489-7C11-D72BEC45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5A0BF-95F8-FD6B-FCD1-28689C8E3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EFE8-6137-6FC7-C32C-1E964A310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591AE4BD-B20E-0B26-16A1-B2A67D003D0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709426"/>
            <a:ext cx="6963735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How do I protect myself from getting hepatitis B?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F45C95-4EFD-27AA-6BEB-9908C2B1BBF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3" y="2160120"/>
            <a:ext cx="7936009" cy="2812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Vaccination is the best way to be protected against hepatitis B.</a:t>
            </a:r>
            <a:endParaRPr lang="en-US" sz="2000" b="1" dirty="0">
              <a:latin typeface="Public Sans Medium" pitchFamily="2" charset="77"/>
            </a:endParaRPr>
          </a:p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In Australia, the hepatitis B vaccination is free for: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newborn babies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children and adolescents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family and people in close contact with </a:t>
            </a:r>
            <a:br>
              <a:rPr lang="en-US" sz="2000" dirty="0"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someone who has hepatitis B.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endParaRPr lang="en-US" sz="2000" dirty="0">
              <a:latin typeface="Public Sans ExtraLight" pitchFamily="2" charset="77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0F07DAF-DB87-13FB-EF4F-659A3A51D7B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20861" y="5260902"/>
            <a:ext cx="5914663" cy="933972"/>
            <a:chOff x="520861" y="5260902"/>
            <a:chExt cx="5914663" cy="933972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DE6AB0EE-70A0-28DB-2724-4E7CDA451EC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0861" y="5260902"/>
              <a:ext cx="5914663" cy="933972"/>
            </a:xfrm>
            <a:prstGeom prst="roundRect">
              <a:avLst>
                <a:gd name="adj" fmla="val 8275"/>
              </a:avLst>
            </a:prstGeom>
            <a:solidFill>
              <a:srgbClr val="73D3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F1BF5D8-A755-227A-94E4-C821AD7F5BB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0861" y="5353161"/>
              <a:ext cx="5914663" cy="79541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Ask your doctor about the</a:t>
              </a:r>
              <a:br>
                <a:rPr lang="en-US" sz="2000" b="1" dirty="0">
                  <a:latin typeface="Public Sans Medium" pitchFamily="2" charset="77"/>
                </a:rPr>
              </a:b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hepatitis B vaccination</a:t>
              </a:r>
              <a:endParaRPr lang="en-US" sz="2000" b="1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65EAE8-C2AF-C11C-AC92-E1D1B2F9588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571442" y="1210795"/>
            <a:ext cx="2755900" cy="1898650"/>
            <a:chOff x="8571442" y="1210795"/>
            <a:chExt cx="2755900" cy="18986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D05CC7-394A-A6A9-A35B-58DA3DEDC06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1442" y="1210795"/>
              <a:ext cx="2755900" cy="18986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BDEB97-D20B-F680-6927-D39C9D4DE9E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679070" y="1490407"/>
              <a:ext cx="249434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Get vaccinated</a:t>
              </a:r>
              <a:endParaRPr lang="en-US" sz="3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3033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48B4F-256A-D041-A554-C5D2081B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9A84440-8151-93CF-BE35-F1D3FFD0A2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488" y="-1002494"/>
            <a:ext cx="5372100" cy="25146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FF9EF-9E2E-6483-77F3-3EC945FA28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F9BDE-FF0D-3770-27C1-587B0912DF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19C4450-DEEB-39F7-10F6-4F9D138AC70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442993"/>
            <a:ext cx="6540594" cy="6181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Other ways to stop</a:t>
            </a:r>
          </a:p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the spread of hepatitis 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D6206A-7B15-0936-3F8C-6056FEAB9C3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2516" y="4425569"/>
            <a:ext cx="2696902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Avoid blood-to-blood contact: do not share razors, toothbrushes or other personal items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18E42F-F0C7-566A-68E5-967B30CDB7E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44769" y="4425569"/>
            <a:ext cx="2696902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Do not share needles or equipment for tattooing, piercing, or other traditional practices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90212C-BAFE-E241-3E86-4EAC007C4D3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19777" y="4425569"/>
            <a:ext cx="2411393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Always use a condom and lubricant when you have sex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B667A1-30A9-242A-BAA7-1CB0CDF38CA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9427" y="4425569"/>
            <a:ext cx="2361235" cy="13003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Do not share needles or any equipment used for injecting drugs</a:t>
            </a:r>
            <a:endParaRPr lang="en-US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04970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2891AB-E3EB-57CD-18EC-13BF18D48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A7BFEE-9D03-46DD-1C05-7EC3400D92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CBED7-D438-365F-0C62-0A1F812FE5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9E241E69-28DF-5B79-224F-0F30677160B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366" y="1006891"/>
            <a:ext cx="4250104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Understanding stigma around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hepatitis B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ECDB82-057B-6782-995E-BCDDD9DB41A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3" y="1013905"/>
            <a:ext cx="6233314" cy="20886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Many people living with viral hepatitis are affected by stigma associated with 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hepatitis B because of: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Assumptions about how they got hepatitis B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Behaviours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associated with hepatitis B.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4F0421A-5430-D29D-99FE-018D4D53C9E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484554" y="5001707"/>
            <a:ext cx="5905936" cy="1062579"/>
            <a:chOff x="5484554" y="5001707"/>
            <a:chExt cx="5905936" cy="1062579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DB434CF-6387-06F5-205C-B45748E3842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5001707"/>
              <a:ext cx="5905936" cy="1062579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6B2A4EF-3F74-45BF-FE8C-2B52B353729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5179054"/>
              <a:ext cx="5905936" cy="70788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CF2EA"/>
                  </a:solidFill>
                  <a:latin typeface="Public Sans Medium"/>
                </a:rPr>
                <a:t>Stigma creates barriers to </a:t>
              </a:r>
              <a:br>
                <a:rPr lang="en-US" sz="2000" b="1" dirty="0">
                  <a:latin typeface="Public Sans Medium" pitchFamily="2" charset="77"/>
                </a:rPr>
              </a:br>
              <a:r>
                <a:rPr lang="en-US" sz="2000" b="1" dirty="0">
                  <a:solidFill>
                    <a:srgbClr val="CCF2EA"/>
                  </a:solidFill>
                  <a:latin typeface="Public Sans Medium"/>
                </a:rPr>
                <a:t>healthcare and support.</a:t>
              </a:r>
              <a:endParaRPr lang="en-US" sz="2000" b="1" dirty="0">
                <a:solidFill>
                  <a:srgbClr val="CCF2EA"/>
                </a:solidFill>
                <a:latin typeface="Public Sans Medium" pitchFamily="2" charset="77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C2FEFCE-2ADD-5C19-E7F8-61964E19D73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484554" y="3428999"/>
            <a:ext cx="5905936" cy="1395361"/>
            <a:chOff x="5484554" y="3428999"/>
            <a:chExt cx="5905936" cy="1395361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169D1915-09C0-4A8F-35C0-999553285FA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3428999"/>
              <a:ext cx="5905936" cy="1395361"/>
            </a:xfrm>
            <a:prstGeom prst="roundRect">
              <a:avLst>
                <a:gd name="adj" fmla="val 8275"/>
              </a:avLst>
            </a:prstGeom>
            <a:solidFill>
              <a:srgbClr val="73D3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1E6C01B-EB05-C2AA-6944-2A810B6B729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3593480"/>
              <a:ext cx="5905936" cy="101566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These assumptions can influence </a:t>
              </a:r>
              <a:br>
                <a:rPr lang="en-US" sz="2000" b="1" dirty="0">
                  <a:latin typeface="Public Sans Medium" pitchFamily="2" charset="77"/>
                </a:rPr>
              </a:b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a person’s willingness to disclose </a:t>
              </a:r>
              <a:br>
                <a:rPr lang="en-US" sz="2000" b="1" dirty="0">
                  <a:latin typeface="Public Sans Medium" pitchFamily="2" charset="77"/>
                </a:rPr>
              </a:b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their hepatitis B status.</a:t>
              </a:r>
              <a:endParaRPr lang="en-US" sz="2000" b="1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015E9B8-ED6C-4C48-DA89-5659BF0A36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9965" y="225841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86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6A01B-F389-0F33-CF22-563777E5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A29940E-628B-79A3-3047-F4E6BC31C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4817" y="11575"/>
            <a:ext cx="6800850" cy="79883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4E799-8745-B76A-D81E-472ACD1F3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6A1F-3802-D9F0-DCDF-321ADD2279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CFCDAA82-47A3-0667-187F-283CD176EFC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570314"/>
            <a:ext cx="6184792" cy="6181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Who to tell and not tell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EF83EA-D37E-622F-3FCA-4307FB30911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1504150"/>
            <a:ext cx="6233314" cy="19146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By law you must tell people: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When you give blood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When donating organs and sperm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When you apply for insurance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If you join the Australian Defense Force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When you apply for a visa to live in Australia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If you are a health care worker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who does medical procedures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8360B5-BFF5-BC56-3714-9561C507650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912185" y="1504150"/>
            <a:ext cx="3986304" cy="191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You do not have to tell: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Your boss at work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The people you work with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or go to school with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Family members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Health professionals</a:t>
            </a:r>
          </a:p>
        </p:txBody>
      </p:sp>
    </p:spTree>
    <p:extLst>
      <p:ext uri="{BB962C8B-B14F-4D97-AF65-F5344CB8AC3E}">
        <p14:creationId xmlns:p14="http://schemas.microsoft.com/office/powerpoint/2010/main" val="3650882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46BBB-22E6-0A29-5A1E-A24B6DC2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DB944D-E828-2C48-B6F8-D38A089561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351" y="266700"/>
            <a:ext cx="4013200" cy="63246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AF864-C814-F4BF-DDC8-BE79EC146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BC83F-9322-A2C4-BAFD-658BBDFFB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971B89-04CD-7D96-A866-4271FB6620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62307" y="575683"/>
            <a:ext cx="5702300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Why does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hepatitis B matter?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0DD38B-F403-B808-ADDE-40E1B05FDF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89510" y="2664178"/>
            <a:ext cx="4921957" cy="12643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Hepatitis B matters because it can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lead to serious liver damage and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liver cancer if left untreated.</a:t>
            </a:r>
          </a:p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Chronic hepatitis B is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common in our communities.</a:t>
            </a:r>
            <a:endParaRPr lang="en-US" sz="2000" dirty="0">
              <a:latin typeface="Public Sans ExtraLight" pitchFamily="2" charset="77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8DBBCA-F11E-3880-51D7-CCADDC87426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964608" y="4673250"/>
            <a:ext cx="5714248" cy="815580"/>
            <a:chOff x="5964608" y="4117665"/>
            <a:chExt cx="5714248" cy="81558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3AE281DD-075F-06F8-615E-44C8E3E701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964608" y="4117665"/>
              <a:ext cx="5714248" cy="815580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09AFE89-137F-4C43-9D50-1D8ED8CE438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89510" y="4346222"/>
              <a:ext cx="4921957" cy="49671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chemeClr val="bg1"/>
                  </a:solidFill>
                  <a:latin typeface="Public Sans Medium"/>
                </a:rPr>
                <a:t>Chronic hepatitis B can affect anyone.</a:t>
              </a:r>
              <a:endParaRPr lang="en-US" sz="2000" b="1" dirty="0">
                <a:solidFill>
                  <a:schemeClr val="bg1"/>
                </a:solidFill>
                <a:latin typeface="Public Sans Medium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2421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A59ACE-D55B-D8B6-8579-661372AA6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66B6B4-431F-8A36-4D62-4F24F49B3B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8DAD6-4A02-1AB4-14E0-CDE2D51DEB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98B74DD4-2311-EEC3-8470-5BE4A264C2B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6118" y="513139"/>
            <a:ext cx="359206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Where to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get help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8E2CD0F-3365-FA69-6520-D54FF79C166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1568449"/>
            <a:ext cx="6850344" cy="958952"/>
            <a:chOff x="4423398" y="1568449"/>
            <a:chExt cx="6850344" cy="958952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326EACC-DB4E-D43C-ADFF-3CBD0FA5E07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1568449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4C019CC-DAB9-D10E-EC32-25534389715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1697627"/>
              <a:ext cx="6629858" cy="71819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Liver clinics and specialists - 1800 803 990 </a:t>
              </a:r>
              <a:endParaRPr lang="en-US" dirty="0">
                <a:solidFill>
                  <a:srgbClr val="000000"/>
                </a:solidFill>
                <a:latin typeface="Public Sans Medium"/>
              </a:endParaRPr>
            </a:p>
            <a:p>
              <a:pPr>
                <a:spcAft>
                  <a:spcPts val="100"/>
                </a:spcAft>
              </a:pPr>
              <a:r>
                <a:rPr lang="en-US" dirty="0">
                  <a:solidFill>
                    <a:srgbClr val="002664"/>
                  </a:solidFill>
                  <a:latin typeface="Public Sans ExtraLight"/>
                </a:rPr>
                <a:t>www.hep.org.au</a:t>
              </a:r>
              <a:endParaRPr lang="en-US" dirty="0">
                <a:latin typeface="Public Sans ExtraLigh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01D3A13-A7E1-CD92-E4EC-CDC606F2887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2780123"/>
            <a:ext cx="6850344" cy="958952"/>
            <a:chOff x="4423398" y="2780123"/>
            <a:chExt cx="6850344" cy="958952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610942C3-BA14-674F-B789-86D3E4B2008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2780123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B5F10B8-ECFE-D676-7B86-9D54A5373CA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2916821"/>
              <a:ext cx="6629858" cy="81991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Sexual health clinics - 1800 451 624</a:t>
              </a:r>
            </a:p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dirty="0" err="1">
                  <a:solidFill>
                    <a:srgbClr val="002664"/>
                  </a:solidFill>
                  <a:latin typeface="Public Sans ExtraLight" pitchFamily="2" charset="77"/>
                </a:rPr>
                <a:t>www.health.nsw.gov.au</a:t>
              </a:r>
              <a:r>
                <a:rPr lang="en-US" dirty="0">
                  <a:solidFill>
                    <a:srgbClr val="002664"/>
                  </a:solidFill>
                  <a:latin typeface="Public Sans ExtraLight" pitchFamily="2" charset="77"/>
                </a:rPr>
                <a:t>/</a:t>
              </a:r>
              <a:r>
                <a:rPr lang="en-US" dirty="0" err="1">
                  <a:solidFill>
                    <a:srgbClr val="002664"/>
                  </a:solidFill>
                  <a:latin typeface="Public Sans ExtraLight" pitchFamily="2" charset="77"/>
                </a:rPr>
                <a:t>sexualhealth</a:t>
              </a:r>
              <a:endParaRPr lang="en-US" dirty="0">
                <a:latin typeface="Public Sans ExtraLight" pitchFamily="2" charset="77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7D2A05-55C6-09BE-81D8-E4C2101B382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3991797"/>
            <a:ext cx="6850344" cy="1100869"/>
            <a:chOff x="4423398" y="3991797"/>
            <a:chExt cx="6850344" cy="110086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DEE56CA5-68E0-C682-2BB7-98A4BF27C12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3991797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DB00FC-0239-9D61-01A7-E70BDD148FB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4148735"/>
              <a:ext cx="6629858" cy="9439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Multicultural HIV and Hepatitis Service </a:t>
              </a:r>
              <a:endParaRPr lang="en-US" dirty="0">
                <a:solidFill>
                  <a:srgbClr val="000000"/>
                </a:solidFill>
                <a:latin typeface="Public Sans Medium"/>
              </a:endParaRPr>
            </a:p>
            <a:p>
              <a:pPr>
                <a:spcAft>
                  <a:spcPts val="100"/>
                </a:spcAft>
              </a:pPr>
              <a:r>
                <a:rPr lang="en-US" dirty="0">
                  <a:solidFill>
                    <a:srgbClr val="002664"/>
                  </a:solidFill>
                  <a:latin typeface="Public Sans ExtraLight"/>
                </a:rPr>
                <a:t>www.mhahs.org.au</a:t>
              </a:r>
              <a:endParaRPr lang="en-US" dirty="0">
                <a:latin typeface="Public Sans ExtraLigh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C28F44E-79E8-A49D-2844-4AF5241D43C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665338"/>
            <a:ext cx="6850344" cy="718195"/>
            <a:chOff x="4423398" y="665338"/>
            <a:chExt cx="6850344" cy="718195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3D058B2E-7AD3-1649-C62E-5CF36408331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665338"/>
              <a:ext cx="6850343" cy="718195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70FA83-D722-A0E2-2AD3-0514EF10014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844660"/>
              <a:ext cx="6629858" cy="4987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Your doctor or GP</a:t>
              </a:r>
              <a:endParaRPr lang="en-US" dirty="0">
                <a:latin typeface="Public Sans ExtraLight" pitchFamily="2" charset="77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E3C861-77DF-90BC-C4A5-53A732647A1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5203471"/>
            <a:ext cx="6850344" cy="958952"/>
            <a:chOff x="4423398" y="5203471"/>
            <a:chExt cx="6850344" cy="95895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E80B3D0-3A02-40F9-1A10-78B843157CD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5203471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132F92-394E-A5CC-27E9-02CE57CE8D5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5334070"/>
              <a:ext cx="6629858" cy="79579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Hepatitis NSW – 1800 803 990</a:t>
              </a:r>
              <a:b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</a:br>
              <a:r>
                <a:rPr lang="en-US" dirty="0" err="1">
                  <a:solidFill>
                    <a:srgbClr val="002664"/>
                  </a:solidFill>
                  <a:latin typeface="Public Sans ExtraLight" pitchFamily="2" charset="77"/>
                </a:rPr>
                <a:t>www.hep.org.au</a:t>
              </a:r>
              <a:endParaRPr lang="en-US" dirty="0">
                <a:latin typeface="Public Sans ExtraLight" pitchFamily="2" charset="77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94FEC8B-4415-7A9E-43F4-CDD9E14CE1D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475822" y="2627709"/>
            <a:ext cx="1477896" cy="1098550"/>
            <a:chOff x="10494345" y="1961249"/>
            <a:chExt cx="1477896" cy="109855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D9A06CE-DE70-D922-6F78-53798B4CD4A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94345" y="1961249"/>
              <a:ext cx="1477896" cy="109855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B4B9927-1B51-6BAB-55D9-F2FD86035DE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94345" y="2155954"/>
              <a:ext cx="147789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No Medicare card required</a:t>
              </a:r>
              <a:endParaRPr lang="en-US" sz="1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9013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C0BB-3321-1692-EBD2-884E0E69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C492AE-F1D0-DD58-128F-2AF7900A4B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507" y="1820196"/>
            <a:ext cx="6400800" cy="5683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10985-392D-129B-8ED6-E507FD209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844BD39-5F6B-E27F-D321-88657CD099F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9427" y="64189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pPr/>
              <a:t>21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7E2D0E56-559F-C088-46C5-FD7AFFC0453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7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Where to get help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in your language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E10E8D-978F-3CF4-40FF-5520937E620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6" y="2775147"/>
            <a:ext cx="8071465" cy="18866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If you need assistance with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</a:b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talking to your doctor or health 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</a:b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provider in your language: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Call the Translating and Interpreting Service (TIS) on 13 14 50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The service is free and confidential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Ask the receptionist to book a free interpreter for you.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52FF6C-11D6-363E-C975-4953838135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583" y="402662"/>
            <a:ext cx="3448050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12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60D61-5C58-FBBE-A430-51713F54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C6A899-CDAE-EED4-DF6F-E528F4AF5A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423" y="-689988"/>
            <a:ext cx="3295650" cy="71564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4D7BD-E76C-70DD-EBC3-039323373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BF4BA-7CA4-332A-BA54-089D551AD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88E3AF0-7257-B859-5DAF-ACFDA76162C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What have we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learnt today?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A8F95-0019-6689-B3FB-97B6AE5B402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71196" y="2168436"/>
            <a:ext cx="7678454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True or False?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You can get hepatitis B from having sex without condom. 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The only way to know I have hepatitis B is when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skin becomes yellow.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You can protect yourself from getting hepatitis B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by taking vitamins and eating healthy food.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You should get tested if you have had a tattoo overseas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and are not sure if the equipment used was clean.</a:t>
            </a:r>
          </a:p>
        </p:txBody>
      </p:sp>
    </p:spTree>
    <p:extLst>
      <p:ext uri="{BB962C8B-B14F-4D97-AF65-F5344CB8AC3E}">
        <p14:creationId xmlns:p14="http://schemas.microsoft.com/office/powerpoint/2010/main" val="1528078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AAF00C-50E3-98E4-E370-7B19DC528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6E314-5D04-7BAE-FE10-27AF2AFB16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94E2A-D98E-A6CD-BAF3-ABB9ADF8B8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B14D6591-6FA0-B526-8038-DF1B0BA3919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774665"/>
            <a:ext cx="6691384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Important messages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to take away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3AE4FA-49AF-643A-DE8D-5FC5D8E0807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2379309"/>
            <a:ext cx="8008040" cy="3562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Hepatitis B is a liver infection caused by the hepatitis B virus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Chronic hepatitis B (long term) is common in our communities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Chronic hepatitis B is passed on from mother to child at birth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The only way to know if you have hepatitis B is to get a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hepatitis B blood test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Treatment is available. It is safe and effective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Without treatment chronic hepatitis B can lead to liver </a:t>
            </a:r>
            <a:br>
              <a:rPr lang="en-US" sz="2000" dirty="0"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damage and liver cancer.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03990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D3AAE-69D1-001A-3410-4E4601C9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BB8EF-F1EA-17A5-CD7D-6F232798D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9E67B-D737-20F3-D754-82DF682DCB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288242A-2D77-0469-85D1-0933090B8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en-US" sz="7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15759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88D92-5D27-27EA-B5AF-BBE91CF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017FDC-251A-2814-39E0-1926BB410F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30662-311E-31FF-9D04-56E99B89DF0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5" y="2118426"/>
            <a:ext cx="8793271" cy="2722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Developed by: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NSW Multicultural HIV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and Hepatitis Service</a:t>
            </a:r>
          </a:p>
          <a:p>
            <a:pPr>
              <a:lnSpc>
                <a:spcPts val="3500"/>
              </a:lnSpc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(MHAHS)  </a:t>
            </a:r>
            <a:r>
              <a:rPr lang="en-US" sz="3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mhahs.org.au</a:t>
            </a:r>
          </a:p>
          <a:p>
            <a:pPr>
              <a:lnSpc>
                <a:spcPts val="3500"/>
              </a:lnSpc>
            </a:pPr>
            <a:endParaRPr lang="en-US" sz="3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3500"/>
              </a:lnSpc>
            </a:pPr>
            <a:r>
              <a:rPr lang="en-US" sz="14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August 2025</a:t>
            </a:r>
          </a:p>
        </p:txBody>
      </p:sp>
    </p:spTree>
    <p:extLst>
      <p:ext uri="{BB962C8B-B14F-4D97-AF65-F5344CB8AC3E}">
        <p14:creationId xmlns:p14="http://schemas.microsoft.com/office/powerpoint/2010/main" val="378152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44FAA27-9F52-3B78-AAEB-AEBCF425BF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6420" y="3920041"/>
            <a:ext cx="2559050" cy="2622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6696E-F086-6346-83E9-E6FFF45B89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C9ADE-EACA-459C-7A5F-216034F84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0EA01-3286-7A6D-0AC5-B68C19C0D2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568D374E-B7AB-E092-51D6-260C49A82C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9041" y="1503364"/>
            <a:ext cx="374145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Today we will talk about…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4FED3-60EB-7139-58C8-875ACE1B40C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62064" y="1503365"/>
            <a:ext cx="6986240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What you need to know about hepatitis B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with a focus on chronic hepatitis B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How you get hepatitis B and possible symptoms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Who should be tested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Where and how to get tested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Preventing and treating hepatitis B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Who do you tell and not tell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Where to get more information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2177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D1AE-FC5F-B9FB-AC42-D6BB8B7D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95CA285-C769-F1D6-9CD1-32872BF074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653" y="-665838"/>
            <a:ext cx="5949950" cy="27686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CEF08-521F-DCA5-4102-14B6A25D3E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183CC-AE5B-EF55-487C-6B06A65125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AB292A3-D680-FD7D-FE5B-0604C9434CB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4905" y="558257"/>
            <a:ext cx="46222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What is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hepatitis B?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39C47-912A-71B0-A178-AADA839AEBA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6442" y="2556219"/>
            <a:ext cx="8123754" cy="19868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Hepatitis B is a liver infection caused by the hepatitis B virus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It can be acute (short-term) or chronic (long-term)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Chronic hepatitis B can cause liver damage and liver cancer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Many people living with chronic hepatitis B </a:t>
            </a:r>
            <a:br>
              <a:rPr lang="en-US" sz="2000" dirty="0"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don’t know they have it.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A342E1-64C0-E15D-B27E-F40A670ADE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4905" y="1899327"/>
            <a:ext cx="6263516" cy="5621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Hepatitis means inflammation of the liver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E89FB6-A76F-B74E-8EC8-C25EE38874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2918" y="641214"/>
            <a:ext cx="3213100" cy="320675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26E4087-6BD9-9B39-EE59-2B9F3910CA9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3463" y="5155299"/>
            <a:ext cx="8290480" cy="941116"/>
            <a:chOff x="463463" y="5155299"/>
            <a:chExt cx="8290480" cy="941116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98B54AC2-C534-19C5-15D0-1E420A7D44D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3463" y="5155299"/>
              <a:ext cx="8290480" cy="941116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867080A-821B-2B31-3F3E-DEA8DEBDE64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2065" y="5294718"/>
              <a:ext cx="7365408" cy="5621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Public Sans Medium"/>
                </a:rPr>
                <a:t>In Australia, most people with chronic hepatitis B</a:t>
              </a:r>
              <a:br>
                <a:rPr lang="en-US" sz="2000" b="1" dirty="0">
                  <a:latin typeface="Public Sans Medium" pitchFamily="2" charset="77"/>
                </a:rPr>
              </a:br>
              <a:r>
                <a:rPr lang="en-US" sz="2000" b="1" dirty="0">
                  <a:solidFill>
                    <a:schemeClr val="bg1"/>
                  </a:solidFill>
                  <a:latin typeface="Public Sans Medium"/>
                </a:rPr>
                <a:t>were born in countries where hepatitis B is common</a:t>
              </a:r>
              <a:endParaRPr lang="en-US" sz="2000" b="1" dirty="0">
                <a:solidFill>
                  <a:schemeClr val="bg1"/>
                </a:solidFill>
                <a:latin typeface="Public Sans Medium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255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5E569-98FE-60F8-6992-57E948D6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FCA2BC-22C5-0D6E-F89A-B6D9182796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917" y="-677256"/>
            <a:ext cx="4730750" cy="24765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59BA8EA-E586-0B6B-ECF7-BF3043192A0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511970" y="2289098"/>
            <a:ext cx="4161637" cy="3475094"/>
            <a:chOff x="7511970" y="2289098"/>
            <a:chExt cx="4161637" cy="3475094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0037DFC9-D5C1-91B8-6DBE-1E646EC37C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11970" y="2290127"/>
              <a:ext cx="4161637" cy="3474065"/>
            </a:xfrm>
            <a:prstGeom prst="roundRect">
              <a:avLst>
                <a:gd name="adj" fmla="val 27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 Same-side Corner of Rectangle 14">
              <a:extLst>
                <a:ext uri="{FF2B5EF4-FFF2-40B4-BE49-F238E27FC236}">
                  <a16:creationId xmlns:a16="http://schemas.microsoft.com/office/drawing/2014/main" id="{A9677C46-5996-E35B-11F6-2C4AF539A5C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511971" y="2289098"/>
              <a:ext cx="4161636" cy="662446"/>
            </a:xfrm>
            <a:prstGeom prst="round2SameRect">
              <a:avLst>
                <a:gd name="adj1" fmla="val 10762"/>
                <a:gd name="adj2" fmla="val 0"/>
              </a:avLst>
            </a:prstGeom>
            <a:solidFill>
              <a:srgbClr val="00C2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Chronic (long term)</a:t>
              </a:r>
              <a:endParaRPr lang="en-US" sz="200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B689157-4E6E-F3EF-19C6-1DA10A6B026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113590" y="2289098"/>
            <a:ext cx="4161637" cy="3475094"/>
            <a:chOff x="3113590" y="2289098"/>
            <a:chExt cx="4161637" cy="3475094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203F39E-95EC-1CA2-DB25-993B139BD56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3590" y="2290127"/>
              <a:ext cx="4161637" cy="3474065"/>
            </a:xfrm>
            <a:prstGeom prst="roundRect">
              <a:avLst>
                <a:gd name="adj" fmla="val 27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 Same-side Corner of Rectangle 21">
              <a:extLst>
                <a:ext uri="{FF2B5EF4-FFF2-40B4-BE49-F238E27FC236}">
                  <a16:creationId xmlns:a16="http://schemas.microsoft.com/office/drawing/2014/main" id="{EB678294-2FA7-CD9A-7A13-9AE8480102C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13591" y="2289098"/>
              <a:ext cx="4161636" cy="662446"/>
            </a:xfrm>
            <a:prstGeom prst="round2SameRect">
              <a:avLst>
                <a:gd name="adj1" fmla="val 10762"/>
                <a:gd name="adj2" fmla="val 0"/>
              </a:avLst>
            </a:prstGeom>
            <a:solidFill>
              <a:srgbClr val="73D3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Acute (short term)</a:t>
              </a:r>
              <a:endParaRPr lang="en-US" sz="200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2AA2D-812C-9ACA-98FE-371E935641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C9328-EC2B-B6F0-1472-5CA3FE4E6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6D5E8E7D-64A6-A070-AFE8-3996077EA03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9333" y="416691"/>
            <a:ext cx="673493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What happens when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you get hepatitis B?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A046AA-4FDE-076F-C33A-E750B6124A7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18047" y="3080867"/>
            <a:ext cx="4057180" cy="10860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Acute hepatitis B is when a person (usually an adult) gets rid of the virus within 6 months.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98FE20-0794-4A47-94DF-D96F10F2586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18047" y="4319358"/>
            <a:ext cx="4057180" cy="10860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Once they clear it, they cannot be infected with the hepatitis B virus again and cannot pass it on to others.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47C8C5-705B-2916-883B-CA80FE1B842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04852" y="3080867"/>
            <a:ext cx="3761487" cy="10860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Chronic hepatitis B is when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the infection lasts more than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6 months.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45A6BC-4F25-265D-2775-87B4AC2FA3B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04852" y="4319358"/>
            <a:ext cx="3761487" cy="10860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Chronic hepatitis B can lead to liver damage (cirrhosis) and liver cancer.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0180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29D6CE5-CB42-A73A-E5DC-E689CFF25C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4227" y="115800"/>
            <a:ext cx="1168400" cy="1168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1F1572-4E5A-7E27-E7F7-C1D8D5F418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02" y="1066885"/>
            <a:ext cx="774700" cy="774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EB8EA7-2E16-433F-E188-4A2B3B7159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333" y="4475263"/>
            <a:ext cx="7772400" cy="55004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C2C355-88A3-C113-61B1-2B75CA6271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850" y="2720975"/>
            <a:ext cx="11036300" cy="14160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C3DD33-C705-8164-1398-263EBB7695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3EEA5-2B29-5392-F1DA-90D27461C7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B6F98D39-51FA-92FD-1D2F-7D897629669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9333" y="416691"/>
            <a:ext cx="1158944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The younger a person is when they get</a:t>
            </a:r>
            <a:br>
              <a:rPr lang="en-US" sz="3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3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hepatitis B, the higher the risk of developing</a:t>
            </a:r>
            <a:br>
              <a:rPr lang="en-US" sz="3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3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chronic hepatitis B as an adult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6B9FB1-ADBC-6CF1-B3A5-6372605EB45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56773" y="4994723"/>
            <a:ext cx="3380098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90% of babies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who get infected will not clear the virus and will develop chronic hepatitis B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421D46-05E4-570B-BA63-281C9F27FCB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14505" y="4994723"/>
            <a:ext cx="3225094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95% of adults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who get infected with the hepatitis B virus will clear it within 6 months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18725A-76BD-865F-04E7-5DBA625D20B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7850" y="2096779"/>
            <a:ext cx="11061749" cy="477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Approximate number of people who will develop chronic hepatitis B as adults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76888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8132B10-9AF6-88A3-53E1-90C42E448F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219" y="-1193010"/>
            <a:ext cx="6108700" cy="8051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8E340C-F6D1-58F2-41B6-AA0D470594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71" y="1947187"/>
            <a:ext cx="11182350" cy="190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94A5A1-4650-3D6F-1037-5C88A23B5A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2819" y="4017361"/>
            <a:ext cx="1649942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Healthy</a:t>
            </a:r>
            <a:br>
              <a:rPr lang="en-US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liver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7EC27E-8FFF-77DC-9DF8-36619B2C439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22009" y="4017361"/>
            <a:ext cx="1649942" cy="770884"/>
          </a:xfrm>
          <a:prstGeom prst="rect">
            <a:avLst/>
          </a:prstGeom>
          <a:noFill/>
        </p:spPr>
        <p:txBody>
          <a:bodyPr wrap="none" rIns="108000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Acute hepatitis B</a:t>
            </a:r>
          </a:p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(short term)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26E61-A387-CD54-DB90-D02608A2AA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51199" y="4017361"/>
            <a:ext cx="1649942" cy="77088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Chronic hepatitis B</a:t>
            </a:r>
          </a:p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(long term)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E6E55-AA08-9EBB-14E5-A4BCED351C4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28871" y="4017361"/>
            <a:ext cx="1752978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Liver damage (cirrhosis)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65151C-3755-AACA-EDFF-ED443E929A0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009579" y="4017361"/>
            <a:ext cx="1649942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Liver cancer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BF5CD9E5-C47B-AB05-3105-D9E00E1032A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815" y="438493"/>
            <a:ext cx="608828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How does hepatitis B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affect your liver?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68D87AA9-50E7-3AC7-5662-A70D44FCA0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19C1555A-2DD5-6E11-FC4D-319209A0A4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935391-FB66-3F4C-CA1A-B1AC6BBE87E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92819" y="5230731"/>
            <a:ext cx="10812416" cy="815580"/>
            <a:chOff x="692819" y="5230731"/>
            <a:chExt cx="10812416" cy="815580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E693F33E-8350-6470-6286-3EDE10B0B7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92819" y="5230731"/>
              <a:ext cx="10812416" cy="815580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04213B1-7074-D239-8B81-31590C92097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5236" y="5424891"/>
              <a:ext cx="10463230" cy="49671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chemeClr val="bg1"/>
                  </a:solidFill>
                  <a:latin typeface="Public Sans Medium" pitchFamily="2" charset="77"/>
                </a:rPr>
                <a:t>Getting tested now may help prevent liver complications in the future!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3408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9B3D2-C283-D1F7-2726-2E7B2194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873ED-B243-8860-C201-7470104BC4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6F9BF-BA41-210A-BA6B-40B0D447EE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7544140-0AC2-871A-248A-0E72910307B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8883" y="727189"/>
            <a:ext cx="4214827" cy="1228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How do you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get hepatitis B?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930A6-5464-24A8-CEB4-C261080AC69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81039" y="1172193"/>
            <a:ext cx="6794587" cy="45136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When body fluids (blood, semen, saliva or 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vaginal fluids) from someone with hepatitis B 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enter the body of another person.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Through having sex without protection with a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person who has hepatitis B (either acute or chronic)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Through sharing equipment to inject drugs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Through sharing razors or other personal items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that may contain blood, including those used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for cultural rituals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034313-A4BF-E08B-7D4B-EA8AC085C8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477" y="4493342"/>
            <a:ext cx="2178050" cy="2108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EE9B53-EE66-D904-21D0-5BE063BB60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0898" y="4531442"/>
            <a:ext cx="2520950" cy="203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B52F4E-33DC-DBE1-BB1A-06CC5F23859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130898" y="4780345"/>
            <a:ext cx="2520950" cy="6181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chemeClr val="bg1"/>
                </a:solidFill>
                <a:latin typeface="Public Sans Medium"/>
              </a:rPr>
              <a:t>This includes amounts of blood too small to </a:t>
            </a:r>
            <a:br>
              <a:rPr lang="en-US" sz="2000" b="1" dirty="0">
                <a:latin typeface="Public Sans Medium" pitchFamily="2" charset="77"/>
              </a:rPr>
            </a:br>
            <a:r>
              <a:rPr lang="en-US" sz="2000" b="1" dirty="0">
                <a:solidFill>
                  <a:schemeClr val="bg1"/>
                </a:solidFill>
                <a:latin typeface="Public Sans Medium"/>
              </a:rPr>
              <a:t>be seen</a:t>
            </a:r>
            <a:endParaRPr lang="en-US" sz="2000" b="1" dirty="0">
              <a:solidFill>
                <a:schemeClr val="bg1"/>
              </a:solidFill>
              <a:latin typeface="Public Sa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98837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F8BD7-6F20-C786-3BAE-3A752EC0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9B5E76A-B547-4335-6A74-7519BC73DDD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219" y="-1193010"/>
            <a:ext cx="6108700" cy="8051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43A6C1-9756-77D7-7012-996063835D3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33" y="4475263"/>
            <a:ext cx="7772400" cy="550046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7387C-E4AC-69E8-9BA2-D251622B7C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84ECE-61FF-9165-8AAB-E87A916F2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698983F-19F2-1CCD-A0FB-C019122959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293" y="329254"/>
            <a:ext cx="6619093" cy="11308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How do you get </a:t>
            </a:r>
          </a:p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chronic hepatitis B?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C2DFFE-E1E3-46B4-DC45-C1D695F9BED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56773" y="4994723"/>
            <a:ext cx="3380098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90% of babies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who get infected will not clear the virus and will develop chronic hepatitis B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950C08-24E1-879A-CEBE-7E4DB46246C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14505" y="4994723"/>
            <a:ext cx="3225094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95% of adults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who get infected with the hepatitis B virus will clear it within 6 months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DDAE4C9-43AA-2DEC-8251-0AFFEB8378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293" y="2280391"/>
            <a:ext cx="7772400" cy="19351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3DE9D2A-BCC4-F90B-8455-3633FA3DE05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56772" y="2338636"/>
            <a:ext cx="3350983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From a mother with hepatitis B (either acute or chronic) to her baby at birth if the baby is not vaccinated.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30F05-F905-BE57-3B03-3592D9A8DA4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14505" y="2338636"/>
            <a:ext cx="2917110" cy="1446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From a child with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hepatitis B to other children through cuts on the skin if they are not covered.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4692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A7B9497-5195-4274-9630-C9372F7ABF6C}"/>
</file>

<file path=customXml/itemProps2.xml><?xml version="1.0" encoding="utf-8"?>
<ds:datastoreItem xmlns:ds="http://schemas.openxmlformats.org/officeDocument/2006/customXml" ds:itemID="{571FCF88-B1C9-4D47-B1E1-1E8E22B7CFB9}"/>
</file>

<file path=customXml/itemProps3.xml><?xml version="1.0" encoding="utf-8"?>
<ds:datastoreItem xmlns:ds="http://schemas.openxmlformats.org/officeDocument/2006/customXml" ds:itemID="{98D25C38-C1F7-4F84-973A-5C3145554DF8}"/>
</file>

<file path=docProps/app.xml><?xml version="1.0" encoding="utf-8"?>
<Properties xmlns="http://schemas.openxmlformats.org/officeDocument/2006/extended-properties" xmlns:vt="http://schemas.openxmlformats.org/officeDocument/2006/docPropsVTypes">
  <TotalTime>2236</TotalTime>
  <Words>1704</Words>
  <Application>Microsoft Office PowerPoint</Application>
  <PresentationFormat>Widescreen</PresentationFormat>
  <Paragraphs>224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Aptos</vt:lpstr>
      <vt:lpstr>Aptos Display</vt:lpstr>
      <vt:lpstr>Arial</vt:lpstr>
      <vt:lpstr>Poppins</vt:lpstr>
      <vt:lpstr>Public Sans ExtraLight</vt:lpstr>
      <vt:lpstr>Public Sans Medium</vt:lpstr>
      <vt:lpstr>Wingdings</vt:lpstr>
      <vt:lpstr>Office Theme</vt:lpstr>
      <vt:lpstr>PowerPoint Presentation</vt:lpstr>
      <vt:lpstr>Why does hepatitis B matter?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Treating chronic  hepatitis 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99</cp:revision>
  <dcterms:created xsi:type="dcterms:W3CDTF">2025-06-03T07:12:24Z</dcterms:created>
  <dcterms:modified xsi:type="dcterms:W3CDTF">2025-09-23T23:11:13Z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6a44f01-6907-4156-9b79-a71e6c56ad93_Enabled">
    <vt:lpwstr>true</vt:lpwstr>
  </property>
  <property fmtid="{D5CDD505-2E9C-101B-9397-08002B2CF9AE}" pid="3" name="MSIP_Label_76a44f01-6907-4156-9b79-a71e6c56ad93_SetDate">
    <vt:lpwstr>2025-09-23T23:10:29Z</vt:lpwstr>
  </property>
  <property fmtid="{D5CDD505-2E9C-101B-9397-08002B2CF9AE}" pid="4" name="MSIP_Label_76a44f01-6907-4156-9b79-a71e6c56ad93_Method">
    <vt:lpwstr>Privileged</vt:lpwstr>
  </property>
  <property fmtid="{D5CDD505-2E9C-101B-9397-08002B2CF9AE}" pid="5" name="MSIP_Label_76a44f01-6907-4156-9b79-a71e6c56ad93_Name">
    <vt:lpwstr>OFFICIAL</vt:lpwstr>
  </property>
  <property fmtid="{D5CDD505-2E9C-101B-9397-08002B2CF9AE}" pid="6" name="MSIP_Label_76a44f01-6907-4156-9b79-a71e6c56ad93_SiteId">
    <vt:lpwstr>a687a7bf-02db-43df-bcbb-e7a8bda611a2</vt:lpwstr>
  </property>
  <property fmtid="{D5CDD505-2E9C-101B-9397-08002B2CF9AE}" pid="7" name="MSIP_Label_76a44f01-6907-4156-9b79-a71e6c56ad93_ActionId">
    <vt:lpwstr>0f537542-19e0-4628-aea8-3373e7fb6a70</vt:lpwstr>
  </property>
  <property fmtid="{D5CDD505-2E9C-101B-9397-08002B2CF9AE}" pid="8" name="MSIP_Label_76a44f01-6907-4156-9b79-a71e6c56ad93_ContentBits">
    <vt:lpwstr>0</vt:lpwstr>
  </property>
  <property fmtid="{D5CDD505-2E9C-101B-9397-08002B2CF9AE}" pid="9" name="MSIP_Label_76a44f01-6907-4156-9b79-a71e6c56ad93_Tag">
    <vt:lpwstr>10, 0, 1, 1</vt:lpwstr>
  </property>
  <property fmtid="{D5CDD505-2E9C-101B-9397-08002B2CF9AE}" pid="10" name="ContentTypeId">
    <vt:lpwstr>0x010100FC5FABCE039FD94AB088FC586ECBB7A5</vt:lpwstr>
  </property>
</Properties>
</file>