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B0CA5-8FC2-29B9-0BDC-AA1228C5366A}" name="Guest User" initials="GU" userId="S::urn:spo:tenantanon#a687a7bf-02db-43df-bcbb-e7a8bda611a2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na Salera" initials="AS" lastIdx="7" clrIdx="0">
    <p:extLst>
      <p:ext uri="{19B8F6BF-5375-455C-9EA6-DF929625EA0E}">
        <p15:presenceInfo xmlns:p15="http://schemas.microsoft.com/office/powerpoint/2012/main" userId="Alona Sal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FFB1A7"/>
    <a:srgbClr val="FFE0DE"/>
    <a:srgbClr val="00C296"/>
    <a:srgbClr val="FEE7C8"/>
    <a:srgbClr val="FFA969"/>
    <a:srgbClr val="B9A7FA"/>
    <a:srgbClr val="E7E1FC"/>
    <a:srgbClr val="CC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D6106-DDF9-DEAC-DFFD-B62A96343861}" v="22" dt="2025-07-13T09:26:47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26"/>
  </p:normalViewPr>
  <p:slideViewPr>
    <p:cSldViewPr snapToGrid="0">
      <p:cViewPr varScale="1">
        <p:scale>
          <a:sx n="106" d="100"/>
          <a:sy n="10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a687a7bf-02db-43df-bcbb-e7a8bda611a2::" providerId="AD" clId="Web-{83CD6106-DDF9-DEAC-DFFD-B62A96343861}"/>
    <pc:docChg chg="mod modSld">
      <pc:chgData name="Guest User" userId="S::urn:spo:tenantanon#a687a7bf-02db-43df-bcbb-e7a8bda611a2::" providerId="AD" clId="Web-{83CD6106-DDF9-DEAC-DFFD-B62A96343861}" dt="2025-07-13T09:26:47.842" v="14" actId="20577"/>
      <pc:docMkLst>
        <pc:docMk/>
      </pc:docMkLst>
      <pc:sldChg chg="modSp">
        <pc:chgData name="Guest User" userId="S::urn:spo:tenantanon#a687a7bf-02db-43df-bcbb-e7a8bda611a2::" providerId="AD" clId="Web-{83CD6106-DDF9-DEAC-DFFD-B62A96343861}" dt="2025-07-13T09:15:17.741" v="4" actId="20577"/>
        <pc:sldMkLst>
          <pc:docMk/>
          <pc:sldMk cId="813766417" sldId="267"/>
        </pc:sldMkLst>
        <pc:spChg chg="mod">
          <ac:chgData name="Guest User" userId="S::urn:spo:tenantanon#a687a7bf-02db-43df-bcbb-e7a8bda611a2::" providerId="AD" clId="Web-{83CD6106-DDF9-DEAC-DFFD-B62A96343861}" dt="2025-07-13T09:15:04.678" v="3"/>
          <ac:spMkLst>
            <pc:docMk/>
            <pc:sldMk cId="813766417" sldId="267"/>
            <ac:spMk id="22" creationId="{40F262F9-22F8-4645-B82B-58ADFA6CB19B}"/>
          </ac:spMkLst>
        </pc:spChg>
        <pc:spChg chg="mod">
          <ac:chgData name="Guest User" userId="S::urn:spo:tenantanon#a687a7bf-02db-43df-bcbb-e7a8bda611a2::" providerId="AD" clId="Web-{83CD6106-DDF9-DEAC-DFFD-B62A96343861}" dt="2025-07-13T09:15:17.741" v="4" actId="20577"/>
          <ac:spMkLst>
            <pc:docMk/>
            <pc:sldMk cId="813766417" sldId="267"/>
            <ac:spMk id="24" creationId="{2D93724D-B986-4C84-B177-A87D22E0A0E7}"/>
          </ac:spMkLst>
        </pc:spChg>
      </pc:sldChg>
      <pc:sldChg chg="modSp modCm">
        <pc:chgData name="Guest User" userId="S::urn:spo:tenantanon#a687a7bf-02db-43df-bcbb-e7a8bda611a2::" providerId="AD" clId="Web-{83CD6106-DDF9-DEAC-DFFD-B62A96343861}" dt="2025-07-13T09:21:02.160" v="12" actId="20577"/>
        <pc:sldMkLst>
          <pc:docMk/>
          <pc:sldMk cId="3805157865" sldId="268"/>
        </pc:sldMkLst>
        <pc:spChg chg="mod">
          <ac:chgData name="Guest User" userId="S::urn:spo:tenantanon#a687a7bf-02db-43df-bcbb-e7a8bda611a2::" providerId="AD" clId="Web-{83CD6106-DDF9-DEAC-DFFD-B62A96343861}" dt="2025-07-13T09:21:02.160" v="12" actId="20577"/>
          <ac:spMkLst>
            <pc:docMk/>
            <pc:sldMk cId="3805157865" sldId="268"/>
            <ac:spMk id="7" creationId="{372F0B73-28FE-0457-F8C3-DAC6D1459E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st User" userId="S::urn:spo:tenantanon#a687a7bf-02db-43df-bcbb-e7a8bda611a2::" providerId="AD" clId="Web-{83CD6106-DDF9-DEAC-DFFD-B62A96343861}" dt="2025-07-13T09:20:19.565" v="11" actId="20577"/>
              <pc2:cmMkLst xmlns:pc2="http://schemas.microsoft.com/office/powerpoint/2019/9/main/command">
                <pc:docMk/>
                <pc:sldMk cId="3805157865" sldId="268"/>
                <pc2:cmMk id="{647D295D-002B-4616-B53E-DD86C9873C99}"/>
              </pc2:cmMkLst>
            </pc226:cmChg>
          </p:ext>
        </pc:extLst>
      </pc:sldChg>
      <pc:sldChg chg="modSp">
        <pc:chgData name="Guest User" userId="S::urn:spo:tenantanon#a687a7bf-02db-43df-bcbb-e7a8bda611a2::" providerId="AD" clId="Web-{83CD6106-DDF9-DEAC-DFFD-B62A96343861}" dt="2025-07-13T09:26:47.842" v="14" actId="20577"/>
        <pc:sldMkLst>
          <pc:docMk/>
          <pc:sldMk cId="1304970009" sldId="270"/>
        </pc:sldMkLst>
        <pc:spChg chg="mod">
          <ac:chgData name="Guest User" userId="S::urn:spo:tenantanon#a687a7bf-02db-43df-bcbb-e7a8bda611a2::" providerId="AD" clId="Web-{83CD6106-DDF9-DEAC-DFFD-B62A96343861}" dt="2025-07-13T09:26:47.842" v="14" actId="20577"/>
          <ac:spMkLst>
            <pc:docMk/>
            <pc:sldMk cId="1304970009" sldId="270"/>
            <ac:spMk id="13" creationId="{9050AF1C-60E3-E259-B7FD-B68935A594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DA6E-3091-CA42-92F6-F9FE90BE6B5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EB90-4346-384C-90A7-402DE92B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3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4894-F36B-CF96-F0CE-8BECE9C9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0D58E-37D3-56B8-5C75-4C4F4FE1F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D64C-F31C-9B1D-FBC2-56602BA5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1F69-D948-0ECA-3112-A590837B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5BF7C-1279-EF08-3CD7-1F83AFD5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413F-B0B1-8771-715F-2B061862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D9999-643C-51A6-BE9A-5AAB7F6F9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263F1-61A9-1DC1-478F-1AAF3F2E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D34B8-103D-443A-7A2E-AD2229A1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D5DA6-AA4C-7112-12FC-25C6C080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4F014-A57B-3168-2D84-6EF5D8F5A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2D29E-5436-7A17-E572-B97A39499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D1368-F841-FD01-7FCD-2156623C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ADD84-4596-5137-2BFD-5EE40921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9CBA-2D5C-B1FC-6253-F1D99DFE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7216-E85F-BD11-6647-5E085B0F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1C87-9FEB-CEDE-F1EC-1A34BF53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7E5F-B5BC-0680-DE8F-E4CF5C0B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3EFA-D00C-DF22-9010-8B7CC557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EA91-EBEA-BDE0-9076-8A7686CA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9290-CEA9-08F8-3737-D3C04A26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84FD-CE7C-F937-FC06-93717CEDE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EC521-522B-FB23-8EE5-DF4DCEA3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F07E-3801-9426-C340-6EC89212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700CE-1C85-16D5-8745-E126F3FF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D2C3-B5E4-99A9-F347-4091414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058-A46D-8483-986C-03F0959D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9EC91-219F-021D-4D69-8FA3BD987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E38D4-609C-77A3-414B-63BD31C9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A238C-B9CB-72DC-A2A6-8039B260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31314-248E-0443-95D4-CC490228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A4DC-05D3-7D8C-B3C2-B4D47666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40912-161A-D85B-5D81-85207212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CEB8D-925D-B04D-519C-28834F687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12FCE-4BF4-8ED2-62A2-4D3934FFA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F27E4-B00A-75C4-CEF6-DDAF1D9F6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B84FA-289B-3E3D-9633-F7A425B0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61926-9184-1ABB-03A6-245C79E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03426-C5F3-DCF8-A71C-953F724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D2CA-FF95-D398-9EFE-09499BB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FD25E-AD4C-2D60-C15E-0A600A26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318EF-F654-5F20-4B02-D3A3A0B9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AC471-7CCB-A973-D76B-23BF36CF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19EED-6A96-A81F-8DFB-69F27FA4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7487C-17BC-2763-B104-63749577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D6169-9D24-326A-CC48-E83C8C06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D49A-C340-E61C-7F04-B68E8845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EC10B-1CE2-21FD-EB0D-741992BC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EA11F-0575-E867-64BD-9EC344C2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7FE73-C346-E3CD-5791-4CE26FA8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04375-8C19-C47C-1413-F7FD1478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CED6-6F84-F9AD-BC22-A721F742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61A9-43C3-A436-6721-3FEAF02C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DDF1F-BF89-2B34-6E15-4B28DE66D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6B654-0B84-4F04-FF30-2E061AB5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6A7FF-6006-CDD1-460A-3EACC8CD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D7174-13EC-293F-DF99-2C99E61F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9CB4-FF9E-F29E-CD17-21BE6924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694D4-FA4C-7341-E5E8-351B4B1B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EE27D-37D8-6D85-1547-BF01CD37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6AB8-057A-7913-815C-573180277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64F5-0DD8-1F5B-F9BC-5B3B84E75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04F9-C7A0-AA4D-48F9-9B663F11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wop.org.a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363B0D-B99A-97B2-7AE7-6EDBCE0C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321" y="5436401"/>
            <a:ext cx="1327150" cy="128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B37190-1D85-C943-3663-599332B33E25}"/>
              </a:ext>
            </a:extLst>
          </p:cNvPr>
          <p:cNvSpPr txBox="1">
            <a:spLocks/>
          </p:cNvSpPr>
          <p:nvPr/>
        </p:nvSpPr>
        <p:spPr>
          <a:xfrm flipH="1">
            <a:off x="5025025" y="2404997"/>
            <a:ext cx="6642041" cy="1833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AE" sz="6000" b="1" dirty="0">
                <a:solidFill>
                  <a:srgbClr val="002664"/>
                </a:solidFill>
                <a:latin typeface="Poppins" pitchFamily="2" charset="77"/>
              </a:rPr>
              <a:t>فهم 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</a:rPr>
              <a:t>(HIV)</a:t>
            </a:r>
            <a:br>
              <a:rPr lang="en-US" sz="6000" b="1" dirty="0">
                <a:solidFill>
                  <a:srgbClr val="002664"/>
                </a:solidFill>
                <a:latin typeface="Poppins" pitchFamily="2" charset="77"/>
              </a:rPr>
            </a:br>
            <a:r>
              <a:rPr lang="ar-AE" sz="4000" b="1" dirty="0">
                <a:solidFill>
                  <a:srgbClr val="002664"/>
                </a:solidFill>
                <a:latin typeface="Poppins" pitchFamily="2" charset="77"/>
              </a:rPr>
              <a:t>(فيروس نقص المناعة البشرية)</a:t>
            </a:r>
            <a:endParaRPr lang="en-US" sz="4000" dirty="0">
              <a:solidFill>
                <a:srgbClr val="002664"/>
              </a:solidFill>
              <a:latin typeface="Poppi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F112A-4069-0D74-4FC1-7DDCA91A0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99983"/>
            <a:ext cx="1092200" cy="9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0B73A-45B7-C0B0-9A72-3AABFED8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0F071B-C95B-DF4A-6D7F-C455400F1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7570" y="214489"/>
            <a:ext cx="4457700" cy="2806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FD1D7-55DE-C599-4D6B-572A34A6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19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2925-C0D9-BC88-EA3B-71C0A027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356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14142524-A5BE-BAB2-FF12-8771A76EABDC}"/>
              </a:ext>
            </a:extLst>
          </p:cNvPr>
          <p:cNvSpPr txBox="1">
            <a:spLocks/>
          </p:cNvSpPr>
          <p:nvPr/>
        </p:nvSpPr>
        <p:spPr>
          <a:xfrm flipH="1">
            <a:off x="5220130" y="455651"/>
            <a:ext cx="6452581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من يجب أن يُجري الفحص؟ </a:t>
            </a:r>
          </a:p>
          <a:p>
            <a:pPr algn="r" rtl="1">
              <a:lnSpc>
                <a:spcPts val="4200"/>
              </a:lnSpc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  <a:cs typeface="+mn-cs"/>
              </a:rPr>
              <a:t>يجب عليك إجراء الفحص إذا كنت: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D966A-3523-7AE3-ED12-125B5AEA37FE}"/>
              </a:ext>
            </a:extLst>
          </p:cNvPr>
          <p:cNvSpPr txBox="1">
            <a:spLocks/>
          </p:cNvSpPr>
          <p:nvPr/>
        </p:nvSpPr>
        <p:spPr>
          <a:xfrm flipH="1">
            <a:off x="123173" y="2140882"/>
            <a:ext cx="6986240" cy="3274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رجل يمارس الجنس مع رجال آخرين؟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لديك أكثر من شريك جنسي ولم تستخدم الواقي الذكري دائماً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لديك شريك مصاب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لديك شريك مصاب ب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ويريد إنجاب طفل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سبق لك وأن شاركت في استخدام الإبر أو المعدات الأخرى لحقن المخدرات أو المنشطات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لقد أجريت حقناً أو وشماً أو ثقباً أو إجراءات أسنان أو طبية في الخارج</a:t>
            </a:r>
          </a:p>
        </p:txBody>
      </p:sp>
      <p:pic>
        <p:nvPicPr>
          <p:cNvPr id="7" name="Picture 6" descr="A green tick on a blue background&#10;&#10;AI-generated content may be incorrect.">
            <a:extLst>
              <a:ext uri="{FF2B5EF4-FFF2-40B4-BE49-F238E27FC236}">
                <a16:creationId xmlns:a16="http://schemas.microsoft.com/office/drawing/2014/main" id="{F38D627C-5154-F1FB-6436-3DC8B3535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613" y="2671939"/>
            <a:ext cx="5075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95F09-ABC7-ADF1-BF17-23A874FB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9BB6C2-EA53-3C8F-B0CC-3D553098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851" y="627780"/>
            <a:ext cx="2571750" cy="579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F39B6-25D2-A522-D8EA-764E6145D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14648" y="717246"/>
            <a:ext cx="3930650" cy="223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127FC3-98ED-ACD2-0163-02D00D19B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16312" y="4455627"/>
            <a:ext cx="3124200" cy="2108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FDF2C-B103-9044-2011-F87C836A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66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E1897-A223-281D-124C-2A9E32F1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11</a:t>
            </a:fld>
            <a:endParaRPr lang="en-US" dirty="0">
              <a:solidFill>
                <a:srgbClr val="002664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6B525E-313A-FE79-D01C-D9D6594E53CB}"/>
              </a:ext>
            </a:extLst>
          </p:cNvPr>
          <p:cNvGrpSpPr>
            <a:grpSpLocks/>
          </p:cNvGrpSpPr>
          <p:nvPr/>
        </p:nvGrpSpPr>
        <p:grpSpPr>
          <a:xfrm flipH="1">
            <a:off x="8399631" y="1533239"/>
            <a:ext cx="2988000" cy="847725"/>
            <a:chOff x="199373" y="1551007"/>
            <a:chExt cx="3935302" cy="84772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9884D15-1E52-DDAE-F4F3-4DA61D9B5A63}"/>
                </a:ext>
              </a:extLst>
            </p:cNvPr>
            <p:cNvSpPr>
              <a:spLocks/>
            </p:cNvSpPr>
            <p:nvPr/>
          </p:nvSpPr>
          <p:spPr>
            <a:xfrm rot="21382852">
              <a:off x="199373" y="1551007"/>
              <a:ext cx="3929126" cy="8477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6" name="Title 5">
              <a:extLst>
                <a:ext uri="{FF2B5EF4-FFF2-40B4-BE49-F238E27FC236}">
                  <a16:creationId xmlns:a16="http://schemas.microsoft.com/office/drawing/2014/main" id="{1273C123-51AA-6637-F518-A57026A21BCF}"/>
                </a:ext>
              </a:extLst>
            </p:cNvPr>
            <p:cNvSpPr txBox="1">
              <a:spLocks/>
            </p:cNvSpPr>
            <p:nvPr/>
          </p:nvSpPr>
          <p:spPr>
            <a:xfrm rot="21382852">
              <a:off x="205549" y="1674607"/>
              <a:ext cx="3929126" cy="6520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ts val="4500"/>
                </a:lnSpc>
              </a:pPr>
              <a:r>
                <a:rPr lang="ar-AE" sz="4500" b="1" dirty="0">
                  <a:solidFill>
                    <a:srgbClr val="002664"/>
                  </a:solidFill>
                  <a:latin typeface="Poppins" pitchFamily="2" charset="77"/>
                  <a:cs typeface="+mn-cs"/>
                </a:rPr>
                <a:t>فيروس </a:t>
              </a:r>
              <a:r>
                <a:rPr lang="en-US" sz="4500" b="1" dirty="0">
                  <a:solidFill>
                    <a:srgbClr val="002664"/>
                  </a:solidFill>
                  <a:latin typeface="Poppins" pitchFamily="2" charset="77"/>
                  <a:cs typeface="+mn-cs"/>
                </a:rPr>
                <a:t>HIV؟</a:t>
              </a:r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id="{BD2E6A61-5E95-630D-B2D9-2AA84F02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54256" y="789731"/>
            <a:ext cx="4259893" cy="1300388"/>
          </a:xfrm>
        </p:spPr>
        <p:txBody>
          <a:bodyPr anchor="t">
            <a:noAutofit/>
          </a:bodyPr>
          <a:lstStyle/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 هو علاج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300B7-40F2-7914-BF51-327758133A28}"/>
              </a:ext>
            </a:extLst>
          </p:cNvPr>
          <p:cNvSpPr txBox="1">
            <a:spLocks/>
          </p:cNvSpPr>
          <p:nvPr/>
        </p:nvSpPr>
        <p:spPr>
          <a:xfrm flipH="1">
            <a:off x="624687" y="2160205"/>
            <a:ext cx="5928514" cy="20751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يتم علاج فيروس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 HIV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باستخدام دواء يسمى مضادات الفيروسات 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(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ARTs)</a:t>
            </a:r>
          </a:p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علاجات 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HIV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فعالة جداً وتستمر مدى الحياة</a:t>
            </a:r>
          </a:p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كلما بدأت في تناول علاجات فيروس 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HIV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مبكراً، كان ذلك أفضل لصحتك</a:t>
            </a:r>
          </a:p>
        </p:txBody>
      </p:sp>
    </p:spTree>
    <p:extLst>
      <p:ext uri="{BB962C8B-B14F-4D97-AF65-F5344CB8AC3E}">
        <p14:creationId xmlns:p14="http://schemas.microsoft.com/office/powerpoint/2010/main" val="34857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0E1F1-0265-C382-8734-98EFA03C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48AB619-4890-68DB-7EFD-AD60419A4B4B}"/>
              </a:ext>
            </a:extLst>
          </p:cNvPr>
          <p:cNvGrpSpPr>
            <a:grpSpLocks/>
          </p:cNvGrpSpPr>
          <p:nvPr/>
        </p:nvGrpSpPr>
        <p:grpSpPr>
          <a:xfrm flipH="1">
            <a:off x="269524" y="914794"/>
            <a:ext cx="4849265" cy="5264271"/>
            <a:chOff x="6729589" y="745459"/>
            <a:chExt cx="4849265" cy="52642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37C0ED-9DA2-0560-4086-C53AA9F21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9754" y="1336130"/>
              <a:ext cx="4229100" cy="39052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19A312-CD83-46F0-3867-1C6E1A787E15}"/>
                </a:ext>
              </a:extLst>
            </p:cNvPr>
            <p:cNvSpPr txBox="1">
              <a:spLocks/>
            </p:cNvSpPr>
            <p:nvPr/>
          </p:nvSpPr>
          <p:spPr>
            <a:xfrm>
              <a:off x="7847189" y="745459"/>
              <a:ext cx="3283656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endParaRPr lang="en-US" sz="2000" b="1" dirty="0">
                <a:solidFill>
                  <a:srgbClr val="002664"/>
                </a:solidFill>
                <a:latin typeface="Public Sans Medium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78A2DA-C013-2EF8-D40E-9BD992019DFB}"/>
                </a:ext>
              </a:extLst>
            </p:cNvPr>
            <p:cNvSpPr txBox="1">
              <a:spLocks/>
            </p:cNvSpPr>
            <p:nvPr/>
          </p:nvSpPr>
          <p:spPr>
            <a:xfrm>
              <a:off x="7847189" y="5419059"/>
              <a:ext cx="1601611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endParaRPr lang="en-US" sz="1600" b="1" dirty="0">
                <a:solidFill>
                  <a:srgbClr val="002664"/>
                </a:solidFill>
                <a:latin typeface="Public Sans Medium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C884C3-8FCF-D46D-3814-F92600FF0AC2}"/>
                </a:ext>
              </a:extLst>
            </p:cNvPr>
            <p:cNvSpPr txBox="1">
              <a:spLocks/>
            </p:cNvSpPr>
            <p:nvPr/>
          </p:nvSpPr>
          <p:spPr>
            <a:xfrm>
              <a:off x="9450212" y="5419059"/>
              <a:ext cx="1601611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endParaRPr lang="en-US" sz="1600" b="1" dirty="0">
                <a:solidFill>
                  <a:srgbClr val="002664"/>
                </a:solidFill>
                <a:latin typeface="Public Sans Medium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0DEBFF-6DB2-D117-634E-C1B947CC58B9}"/>
                </a:ext>
              </a:extLst>
            </p:cNvPr>
            <p:cNvSpPr txBox="1">
              <a:spLocks/>
            </p:cNvSpPr>
            <p:nvPr/>
          </p:nvSpPr>
          <p:spPr>
            <a:xfrm>
              <a:off x="6729589" y="4673992"/>
              <a:ext cx="1601611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endParaRPr lang="en-US" sz="1600" b="1" dirty="0">
                <a:solidFill>
                  <a:srgbClr val="002664"/>
                </a:solidFill>
                <a:latin typeface="Public Sans Medium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62948D-22A2-6254-88B3-3E9AE24FA472}"/>
                </a:ext>
              </a:extLst>
            </p:cNvPr>
            <p:cNvSpPr txBox="1">
              <a:spLocks/>
            </p:cNvSpPr>
            <p:nvPr/>
          </p:nvSpPr>
          <p:spPr>
            <a:xfrm>
              <a:off x="6729589" y="3003236"/>
              <a:ext cx="1601611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endParaRPr lang="en-US" sz="1600" b="1" dirty="0">
                <a:solidFill>
                  <a:srgbClr val="002664"/>
                </a:solidFill>
                <a:latin typeface="Public Sans Medium" pitchFamily="2" charset="77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B31407D-7103-390C-B4F1-279608D2B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79333" y="303923"/>
            <a:ext cx="1943100" cy="1657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4E8F2-F912-0A28-8C78-A6730413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177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2BE0A-2C68-FCAD-2BCE-EB4A0A26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594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BD10864-AE59-B38A-60CD-ABCE88A49BCC}"/>
              </a:ext>
            </a:extLst>
          </p:cNvPr>
          <p:cNvSpPr txBox="1">
            <a:spLocks/>
          </p:cNvSpPr>
          <p:nvPr/>
        </p:nvSpPr>
        <p:spPr>
          <a:xfrm flipH="1">
            <a:off x="4360164" y="624237"/>
            <a:ext cx="7469582" cy="733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كيف يعمل علاج </a:t>
            </a:r>
            <a:r>
              <a:rPr lang="en-US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HIV؟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2C4BE-7638-1D25-1D70-CE07436495D7}"/>
              </a:ext>
            </a:extLst>
          </p:cNvPr>
          <p:cNvSpPr txBox="1">
            <a:spLocks/>
          </p:cNvSpPr>
          <p:nvPr/>
        </p:nvSpPr>
        <p:spPr>
          <a:xfrm flipH="1">
            <a:off x="6290564" y="1738881"/>
            <a:ext cx="5461169" cy="3160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علاجات </a:t>
            </a:r>
            <a:r>
              <a:rPr lang="en-PH" sz="2000" b="1" dirty="0">
                <a:solidFill>
                  <a:srgbClr val="002664"/>
                </a:solidFill>
                <a:latin typeface="Public Sans Medium" pitchFamily="2" charset="77"/>
              </a:rPr>
              <a:t>: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HIV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منع الفيروس من إتلاف جهازك المناعي عن طريق تقليل كمية الفيروس في دمك (مدى انتشارالفيروس)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يصف مدى انتشارالفيروس كمية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الموجود في دمك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يجب عليك تناول العلاج بانتظام لتقليل مدى انتشارالفيروس لديك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288AF-1985-D57F-E726-CAF45DDFAF90}"/>
              </a:ext>
            </a:extLst>
          </p:cNvPr>
          <p:cNvGrpSpPr>
            <a:grpSpLocks/>
          </p:cNvGrpSpPr>
          <p:nvPr/>
        </p:nvGrpSpPr>
        <p:grpSpPr>
          <a:xfrm flipH="1">
            <a:off x="5618744" y="5232675"/>
            <a:ext cx="6130169" cy="967091"/>
            <a:chOff x="462544" y="5232675"/>
            <a:chExt cx="6130169" cy="96709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5574C0C-0FBF-A374-84E9-04B5DEF1A1E1}"/>
                </a:ext>
              </a:extLst>
            </p:cNvPr>
            <p:cNvSpPr>
              <a:spLocks/>
            </p:cNvSpPr>
            <p:nvPr/>
          </p:nvSpPr>
          <p:spPr>
            <a:xfrm>
              <a:off x="462545" y="5232675"/>
              <a:ext cx="6130168" cy="967091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62C41E-F276-1B8E-77E8-74161E52CADF}"/>
                </a:ext>
              </a:extLst>
            </p:cNvPr>
            <p:cNvSpPr txBox="1">
              <a:spLocks/>
            </p:cNvSpPr>
            <p:nvPr/>
          </p:nvSpPr>
          <p:spPr>
            <a:xfrm>
              <a:off x="462544" y="5357524"/>
              <a:ext cx="6130168" cy="70788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chemeClr val="bg1"/>
                  </a:solidFill>
                  <a:latin typeface="Public Sans Medium"/>
                </a:rPr>
                <a:t>مدى انتشارالفيروس غيرالقابل للاكتشاف يعني </a:t>
              </a:r>
              <a:br>
                <a:rPr lang="en-PH" sz="2000" b="1" dirty="0">
                  <a:solidFill>
                    <a:schemeClr val="bg1"/>
                  </a:solidFill>
                  <a:latin typeface="Public Sans Medium"/>
                </a:rPr>
              </a:br>
              <a:r>
                <a:rPr lang="ar-AE" sz="2000" b="1" dirty="0">
                  <a:solidFill>
                    <a:schemeClr val="bg1"/>
                  </a:solidFill>
                  <a:latin typeface="Public Sans Medium"/>
                </a:rPr>
                <a:t>أنك لا تستطيع نقل </a:t>
              </a:r>
              <a:r>
                <a:rPr lang="en-US" sz="2000" b="1" dirty="0">
                  <a:solidFill>
                    <a:schemeClr val="bg1"/>
                  </a:solidFill>
                  <a:latin typeface="Public Sans Medium"/>
                </a:rPr>
                <a:t>HIV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514B64-B641-4280-A25E-006CE3E35119}"/>
              </a:ext>
            </a:extLst>
          </p:cNvPr>
          <p:cNvSpPr txBox="1"/>
          <p:nvPr/>
        </p:nvSpPr>
        <p:spPr>
          <a:xfrm>
            <a:off x="1203098" y="945649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b="1" dirty="0">
                <a:solidFill>
                  <a:srgbClr val="002664"/>
                </a:solidFill>
              </a:rPr>
              <a:t>تحميل فيروسي غير قابل للكشف</a:t>
            </a:r>
            <a:endParaRPr lang="en-AU" b="1" dirty="0">
              <a:solidFill>
                <a:srgbClr val="00266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F262F9-22F8-4645-B82B-58ADFA6CB19B}"/>
              </a:ext>
            </a:extLst>
          </p:cNvPr>
          <p:cNvSpPr txBox="1"/>
          <p:nvPr/>
        </p:nvSpPr>
        <p:spPr>
          <a:xfrm>
            <a:off x="3517178" y="3286743"/>
            <a:ext cx="609361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AE">
                <a:solidFill>
                  <a:srgbClr val="002664"/>
                </a:solidFill>
                <a:cs typeface="Arial"/>
              </a:rPr>
              <a:t>مستوى قابل للك</a:t>
            </a:r>
            <a:r>
              <a:rPr lang="ar">
                <a:solidFill>
                  <a:srgbClr val="002664"/>
                </a:solidFill>
                <a:cs typeface="Arial"/>
              </a:rPr>
              <a:t>ش</a:t>
            </a:r>
            <a:r>
              <a:rPr lang="ar-AE">
                <a:solidFill>
                  <a:srgbClr val="002664"/>
                </a:solidFill>
                <a:cs typeface="Arial"/>
              </a:rPr>
              <a:t>ف</a:t>
            </a:r>
            <a:endParaRPr lang="en-AU" dirty="0">
              <a:solidFill>
                <a:srgbClr val="00266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724D-B986-4C84-B177-A87D22E0A0E7}"/>
              </a:ext>
            </a:extLst>
          </p:cNvPr>
          <p:cNvSpPr txBox="1"/>
          <p:nvPr/>
        </p:nvSpPr>
        <p:spPr>
          <a:xfrm>
            <a:off x="3517178" y="4871842"/>
            <a:ext cx="609361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ar-AE">
                <a:solidFill>
                  <a:srgbClr val="002664"/>
                </a:solidFill>
                <a:cs typeface="Arial"/>
              </a:rPr>
              <a:t>مستوى غير قابل </a:t>
            </a:r>
            <a:r>
              <a:rPr lang="ar-AE">
                <a:solidFill>
                  <a:srgbClr val="002664"/>
                </a:solidFill>
              </a:rPr>
              <a:t>للك</a:t>
            </a:r>
            <a:r>
              <a:rPr lang="ar">
                <a:solidFill>
                  <a:srgbClr val="002664"/>
                </a:solidFill>
              </a:rPr>
              <a:t>ش</a:t>
            </a:r>
            <a:r>
              <a:rPr lang="ar-AE">
                <a:solidFill>
                  <a:srgbClr val="002664"/>
                </a:solidFill>
              </a:rPr>
              <a:t>ف</a:t>
            </a:r>
            <a:endParaRPr lang="en-AU" dirty="0">
              <a:solidFill>
                <a:srgbClr val="00266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A623E7-CBAE-4D91-B741-C6546308D2A3}"/>
              </a:ext>
            </a:extLst>
          </p:cNvPr>
          <p:cNvSpPr txBox="1"/>
          <p:nvPr/>
        </p:nvSpPr>
        <p:spPr>
          <a:xfrm>
            <a:off x="359427" y="550521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</a:t>
            </a:r>
            <a:r>
              <a:rPr lang="ar-AE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تحميل فيروسي مع</a:t>
            </a:r>
            <a:endParaRPr lang="en-AU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936560-C6AC-4C2E-9C58-B2C9725BA664}"/>
              </a:ext>
            </a:extLst>
          </p:cNvPr>
          <p:cNvSpPr txBox="1"/>
          <p:nvPr/>
        </p:nvSpPr>
        <p:spPr>
          <a:xfrm>
            <a:off x="2535310" y="552680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</a:t>
            </a:r>
            <a:r>
              <a:rPr lang="ar-AE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تحميل فيروسي قبل</a:t>
            </a:r>
            <a:endParaRPr lang="en-AU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6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E11D2-5FBA-BE3B-D8EE-8069A069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054562-D68E-DC66-065F-C6FC3CA25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764" y="2959100"/>
            <a:ext cx="139065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93493-ACD7-270A-9E1C-019B0691F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15327" y="506588"/>
            <a:ext cx="1435100" cy="181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FD0103-3DD6-A372-0EB6-18DD42CF4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66045" y="409579"/>
            <a:ext cx="1625600" cy="14782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466DD-0601-B84E-33E7-7670B1B0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93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4071D-298C-8A13-3178-379F8A74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84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260AC0C-1B3B-D917-F069-EBF253B4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74355" y="587471"/>
            <a:ext cx="6721230" cy="1300388"/>
          </a:xfrm>
        </p:spPr>
        <p:txBody>
          <a:bodyPr anchor="t">
            <a:noAutofit/>
          </a:bodyPr>
          <a:lstStyle/>
          <a:p>
            <a:pPr algn="r" rtl="1">
              <a:lnSpc>
                <a:spcPts val="5000"/>
              </a:lnSpc>
            </a:pPr>
            <a:r>
              <a:rPr lang="ar-AE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كيف أحمي نفسي من الإصابة ب</a:t>
            </a:r>
            <a:r>
              <a:rPr lang="en-US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HIV 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F0B73-28FE-0457-F8C3-DAC6D1459E80}"/>
              </a:ext>
            </a:extLst>
          </p:cNvPr>
          <p:cNvSpPr txBox="1">
            <a:spLocks/>
          </p:cNvSpPr>
          <p:nvPr/>
        </p:nvSpPr>
        <p:spPr>
          <a:xfrm flipH="1">
            <a:off x="3500438" y="2265307"/>
            <a:ext cx="8489880" cy="4041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الواقي الذكري والمزلقات </a:t>
            </a:r>
            <a:r>
              <a:rPr lang="ar-AE" sz="2000" dirty="0">
                <a:solidFill>
                  <a:srgbClr val="002664"/>
                </a:solidFill>
                <a:ea typeface="+mn-lt"/>
                <a:cs typeface="+mn-lt"/>
              </a:rPr>
              <a:t>ال</a:t>
            </a:r>
            <a:r>
              <a:rPr lang="ar" sz="2000" dirty="0">
                <a:solidFill>
                  <a:srgbClr val="002664"/>
                </a:solidFill>
                <a:latin typeface="Public Sans ExtraLight"/>
                <a:cs typeface="Arial"/>
              </a:rPr>
              <a:t>قائمة على الماء</a:t>
            </a: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 - تحميك أنت والآخرين من الإصابة ب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HIV 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) </a:t>
            </a:r>
            <a:r>
              <a:rPr lang="en-US" sz="2000" dirty="0" err="1">
                <a:solidFill>
                  <a:srgbClr val="002664"/>
                </a:solidFill>
                <a:latin typeface="Public Sans ExtraLight"/>
              </a:rPr>
              <a:t>PrEP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الوقاية قبل التعرض للفيروس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(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- علاج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لحماية نفسك من </a:t>
            </a:r>
            <a:br>
              <a:rPr lang="en-PH" sz="2000" dirty="0">
                <a:solidFill>
                  <a:srgbClr val="002664"/>
                </a:solidFill>
                <a:latin typeface="Public Sans ExtraLight"/>
              </a:rPr>
            </a:b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الإصابة ب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HIV 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)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الوقاية بعد التعرض للفيروس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(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 - علاج 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الذي تتناوله بعد تعرضك 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                             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للإصابة ب 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HIV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للمساعدة في حمايتك من الإصابة به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استخدم أدوات نظيفة لحقن المخدرات (لا تشارك الإبر)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افحص</a:t>
            </a:r>
            <a:r>
              <a:rPr lang="en-PH" sz="2000" dirty="0">
                <a:solidFill>
                  <a:srgbClr val="002664"/>
                </a:solidFill>
                <a:latin typeface="Public Sans ExtraLight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/>
              </a:rPr>
              <a:t>بانتظام</a:t>
            </a:r>
          </a:p>
        </p:txBody>
      </p:sp>
    </p:spTree>
    <p:extLst>
      <p:ext uri="{BB962C8B-B14F-4D97-AF65-F5344CB8AC3E}">
        <p14:creationId xmlns:p14="http://schemas.microsoft.com/office/powerpoint/2010/main" val="380515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D06A7-A1F1-1489-7C11-D72BEC453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D09D279-9BB0-8377-D7F0-AAD9C0B68574}"/>
              </a:ext>
            </a:extLst>
          </p:cNvPr>
          <p:cNvSpPr>
            <a:spLocks/>
          </p:cNvSpPr>
          <p:nvPr/>
        </p:nvSpPr>
        <p:spPr>
          <a:xfrm flipH="1">
            <a:off x="785554" y="3429000"/>
            <a:ext cx="5905936" cy="1380067"/>
          </a:xfrm>
          <a:prstGeom prst="roundRect">
            <a:avLst>
              <a:gd name="adj" fmla="val 8275"/>
            </a:avLst>
          </a:prstGeom>
          <a:solidFill>
            <a:srgbClr val="FFB1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7767CFF-DC32-B140-47F6-71550F45D97E}"/>
              </a:ext>
            </a:extLst>
          </p:cNvPr>
          <p:cNvSpPr>
            <a:spLocks/>
          </p:cNvSpPr>
          <p:nvPr/>
        </p:nvSpPr>
        <p:spPr>
          <a:xfrm flipH="1">
            <a:off x="785554" y="5067288"/>
            <a:ext cx="5905936" cy="1062579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5A0BF-95F8-FD6B-FCD1-28689C8E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92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CEFE8-6137-6FC7-C32C-1E964A3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1585AC3-39EB-B5D4-DAF3-D036C1AA84FA}"/>
              </a:ext>
            </a:extLst>
          </p:cNvPr>
          <p:cNvSpPr txBox="1">
            <a:spLocks/>
          </p:cNvSpPr>
          <p:nvPr/>
        </p:nvSpPr>
        <p:spPr>
          <a:xfrm flipH="1">
            <a:off x="7495766" y="620889"/>
            <a:ext cx="4250104" cy="2026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5000" b="1" dirty="0">
                <a:solidFill>
                  <a:srgbClr val="002664"/>
                </a:solidFill>
                <a:latin typeface="Raavi" panose="020B0502040204020203" pitchFamily="34" charset="0"/>
                <a:cs typeface="+mn-cs"/>
              </a:rPr>
              <a:t>فهم الوصمة المرتبطة ب </a:t>
            </a:r>
            <a:r>
              <a:rPr lang="en-US" sz="5000" b="1" dirty="0">
                <a:solidFill>
                  <a:srgbClr val="002664"/>
                </a:solidFill>
                <a:latin typeface="Raavi" panose="020B0502040204020203" pitchFamily="34" charset="0"/>
                <a:cs typeface="+mn-cs"/>
              </a:rPr>
              <a:t>HIV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F7630-CCC6-B522-39E2-E95BF2240083}"/>
              </a:ext>
            </a:extLst>
          </p:cNvPr>
          <p:cNvSpPr txBox="1">
            <a:spLocks/>
          </p:cNvSpPr>
          <p:nvPr/>
        </p:nvSpPr>
        <p:spPr>
          <a:xfrm flipH="1">
            <a:off x="506153" y="733154"/>
            <a:ext cx="6233314" cy="25512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تؤثر الوصمة على الأشخاص المصابين ب 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HIV، 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وخاصة في العلاقات والجنس والجنسانية.</a:t>
            </a:r>
          </a:p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يتأثر العديد من الأشخاص المصابين ب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بالوصمة بسبب: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افتراضات حول كيفية إصابتهم ب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السلوكيات المرتبطة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273F0-7C2C-883D-D28B-34603E395B54}"/>
              </a:ext>
            </a:extLst>
          </p:cNvPr>
          <p:cNvSpPr txBox="1">
            <a:spLocks/>
          </p:cNvSpPr>
          <p:nvPr/>
        </p:nvSpPr>
        <p:spPr>
          <a:xfrm flipH="1">
            <a:off x="785554" y="5244635"/>
            <a:ext cx="590593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ar-AE" sz="2000" b="1" dirty="0">
                <a:solidFill>
                  <a:srgbClr val="FFE0DE"/>
                </a:solidFill>
                <a:latin typeface="Public Sans Medium"/>
              </a:rPr>
              <a:t>إن الوصمة تخلق حواجز أمام الحصول على الرعاية </a:t>
            </a:r>
            <a:br>
              <a:rPr lang="en-PH" sz="2000" b="1" dirty="0">
                <a:solidFill>
                  <a:srgbClr val="FFE0DE"/>
                </a:solidFill>
                <a:latin typeface="Public Sans Medium"/>
              </a:rPr>
            </a:br>
            <a:r>
              <a:rPr lang="ar-AE" sz="2000" b="1" dirty="0">
                <a:solidFill>
                  <a:srgbClr val="FFE0DE"/>
                </a:solidFill>
                <a:latin typeface="Public Sans Medium"/>
              </a:rPr>
              <a:t>الصحية والدعم.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F4B5BD-96FB-0362-6984-0536F544CA15}"/>
              </a:ext>
            </a:extLst>
          </p:cNvPr>
          <p:cNvSpPr txBox="1">
            <a:spLocks/>
          </p:cNvSpPr>
          <p:nvPr/>
        </p:nvSpPr>
        <p:spPr>
          <a:xfrm flipH="1">
            <a:off x="785554" y="3638637"/>
            <a:ext cx="590593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ar-AE" sz="2000" b="1" dirty="0">
                <a:solidFill>
                  <a:srgbClr val="002664"/>
                </a:solidFill>
                <a:latin typeface="Public Sans Medium"/>
              </a:rPr>
              <a:t>يمكن أن تؤثر هذه الافتراضات على رغبة الأشخاص في الكشف عن إصابتهم ب</a:t>
            </a:r>
            <a:r>
              <a:rPr lang="en-PH" sz="2000" b="1" dirty="0">
                <a:solidFill>
                  <a:srgbClr val="002664"/>
                </a:solidFill>
                <a:latin typeface="Public Sans Medium"/>
              </a:rPr>
              <a:t>.</a:t>
            </a:r>
            <a:r>
              <a:rPr lang="en-US" sz="2000" b="1" dirty="0">
                <a:solidFill>
                  <a:srgbClr val="002664"/>
                </a:solidFill>
                <a:latin typeface="Public Sans Medium"/>
              </a:rPr>
              <a:t>HIV </a:t>
            </a:r>
          </a:p>
        </p:txBody>
      </p:sp>
    </p:spTree>
    <p:extLst>
      <p:ext uri="{BB962C8B-B14F-4D97-AF65-F5344CB8AC3E}">
        <p14:creationId xmlns:p14="http://schemas.microsoft.com/office/powerpoint/2010/main" val="263303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48B4F-256A-D041-A554-C5D2081B7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FF9EF-9E2E-6483-77F3-3EC945FA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66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F9BDE-FF0D-3770-27C1-587B0912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30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19C4450-DEEB-39F7-10F6-4F9D138AC702}"/>
              </a:ext>
            </a:extLst>
          </p:cNvPr>
          <p:cNvSpPr txBox="1">
            <a:spLocks/>
          </p:cNvSpPr>
          <p:nvPr/>
        </p:nvSpPr>
        <p:spPr>
          <a:xfrm flipH="1">
            <a:off x="5722140" y="442992"/>
            <a:ext cx="6184792" cy="116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من الذي يجب أن أخبره ومن لا يجب أن أخبر؟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050AF1C-60E3-E259-B7FD-B68935A594C6}"/>
              </a:ext>
            </a:extLst>
          </p:cNvPr>
          <p:cNvSpPr txBox="1">
            <a:spLocks/>
          </p:cNvSpPr>
          <p:nvPr/>
        </p:nvSpPr>
        <p:spPr>
          <a:xfrm flipH="1">
            <a:off x="5595140" y="2075354"/>
            <a:ext cx="6184792" cy="39529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  <a:spcAft>
                <a:spcPts val="1000"/>
              </a:spcAft>
            </a:pPr>
            <a:r>
              <a:rPr lang="ar-AE" sz="2000" b="1" dirty="0">
                <a:solidFill>
                  <a:srgbClr val="002664"/>
                </a:solidFill>
                <a:latin typeface="Public Sans Medium"/>
                <a:cs typeface="+mn-cs"/>
              </a:rPr>
              <a:t>في ولاية نيو ساوث ويلز </a:t>
            </a:r>
            <a:r>
              <a:rPr lang="en-US" sz="2000" b="1" dirty="0">
                <a:solidFill>
                  <a:srgbClr val="002664"/>
                </a:solidFill>
                <a:latin typeface="Public Sans Medium"/>
                <a:cs typeface="+mn-cs"/>
              </a:rPr>
              <a:t>NSW، </a:t>
            </a:r>
            <a:r>
              <a:rPr lang="ar-AE" sz="2000" b="1" dirty="0">
                <a:solidFill>
                  <a:srgbClr val="002664"/>
                </a:solidFill>
                <a:latin typeface="Public Sans Medium"/>
                <a:cs typeface="+mn-cs"/>
              </a:rPr>
              <a:t>بموجب القانون، لا يلزمك إخبار شخص ما بأنك مصاب ب </a:t>
            </a:r>
            <a:r>
              <a:rPr lang="en-PH" sz="2000" b="1" dirty="0">
                <a:solidFill>
                  <a:srgbClr val="002664"/>
                </a:solidFill>
                <a:latin typeface="Public Sans Medium"/>
                <a:cs typeface="+mn-cs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Public Sans Medium"/>
                <a:cs typeface="+mn-cs"/>
              </a:rPr>
              <a:t>HIV</a:t>
            </a:r>
            <a:r>
              <a:rPr lang="ar-AE" sz="2000" b="1" dirty="0">
                <a:solidFill>
                  <a:srgbClr val="002664"/>
                </a:solidFill>
                <a:latin typeface="Public Sans Medium"/>
                <a:cs typeface="+mn-cs"/>
              </a:rPr>
              <a:t>قبل ممارسة الجنس طالما أنك تتخذ </a:t>
            </a:r>
            <a:br>
              <a:rPr lang="en-US" sz="2000" b="1" dirty="0">
                <a:solidFill>
                  <a:srgbClr val="002664"/>
                </a:solidFill>
                <a:latin typeface="Public Sans Medium"/>
                <a:cs typeface="+mn-cs"/>
              </a:rPr>
            </a:br>
            <a:r>
              <a:rPr lang="ar-AE" sz="2000" b="1" dirty="0">
                <a:solidFill>
                  <a:srgbClr val="002664"/>
                </a:solidFill>
                <a:latin typeface="Public Sans Medium"/>
                <a:cs typeface="+mn-cs"/>
              </a:rPr>
              <a:t>"الاحتياطات المعقولة“</a:t>
            </a:r>
            <a:endParaRPr lang="en-US" sz="2000" b="1" dirty="0">
              <a:solidFill>
                <a:srgbClr val="002664"/>
              </a:solidFill>
              <a:latin typeface="Public Sans Medium"/>
              <a:cs typeface="+mn-cs"/>
            </a:endParaRPr>
          </a:p>
          <a:p>
            <a:pPr algn="r" rtl="1">
              <a:lnSpc>
                <a:spcPct val="125000"/>
              </a:lnSpc>
              <a:spcAft>
                <a:spcPts val="1000"/>
              </a:spcAft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  <a:cs typeface="+mn-cs"/>
              </a:rPr>
              <a:t>تشمل الاحتياطات المعقولة ما يلي:</a:t>
            </a:r>
          </a:p>
          <a:p>
            <a:pPr marL="342900" indent="-342900"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  <a:cs typeface="+mn-cs"/>
              </a:rPr>
              <a:t>استخدام الواقي الذكري</a:t>
            </a:r>
          </a:p>
          <a:p>
            <a:pPr marL="342900" indent="-342900"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  <a:cs typeface="+mn-cs"/>
              </a:rPr>
              <a:t>وجود فيروس منتشر في الدم غير قابل للكشف نتيجة تلقي علاج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  <a:cs typeface="+mn-cs"/>
              </a:rPr>
              <a:t>(HIV)</a:t>
            </a:r>
          </a:p>
          <a:p>
            <a:pPr marL="342900" indent="-342900"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التأكد من أن شريكك الجنسي يتخذ الوقاية قبل التعرض </a:t>
            </a:r>
            <a:r>
              <a:rPr lang="en-US" sz="2000">
                <a:solidFill>
                  <a:srgbClr val="002664"/>
                </a:solidFill>
                <a:latin typeface="Public Sans ExtraLight"/>
                <a:cs typeface="+mn-cs"/>
              </a:rPr>
              <a:t>(</a:t>
            </a:r>
            <a:r>
              <a:rPr lang="en-US" sz="2000" err="1">
                <a:solidFill>
                  <a:srgbClr val="002664"/>
                </a:solidFill>
                <a:latin typeface="Public Sans ExtraLight"/>
                <a:cs typeface="+mn-cs"/>
              </a:rPr>
              <a:t>PrEP</a:t>
            </a:r>
            <a:r>
              <a:rPr lang="en-US" sz="2000">
                <a:solidFill>
                  <a:srgbClr val="002664"/>
                </a:solidFill>
                <a:latin typeface="Public Sans ExtraLight"/>
                <a:cs typeface="+mn-cs"/>
              </a:rPr>
              <a:t>)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0DBC2-DCF7-D38F-2BA2-351572789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47" y="2236666"/>
            <a:ext cx="4773676" cy="45959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AEA2F4-427F-9583-0208-3C0B91942053}"/>
              </a:ext>
            </a:extLst>
          </p:cNvPr>
          <p:cNvGrpSpPr>
            <a:grpSpLocks/>
          </p:cNvGrpSpPr>
          <p:nvPr/>
        </p:nvGrpSpPr>
        <p:grpSpPr>
          <a:xfrm flipH="1">
            <a:off x="1636114" y="595877"/>
            <a:ext cx="2729932" cy="2032000"/>
            <a:chOff x="7681314" y="595877"/>
            <a:chExt cx="2729932" cy="2032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4D9FA0-2796-E9DB-56BA-47AFEDA98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5805" y="595877"/>
              <a:ext cx="2520950" cy="2032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1C1923-ECF9-5EBB-1474-E14AFC610F11}"/>
                </a:ext>
              </a:extLst>
            </p:cNvPr>
            <p:cNvSpPr txBox="1">
              <a:spLocks/>
            </p:cNvSpPr>
            <p:nvPr/>
          </p:nvSpPr>
          <p:spPr>
            <a:xfrm>
              <a:off x="7681314" y="1055841"/>
              <a:ext cx="272993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اسأل طبيبك عن الخطوات اللازمة لحمايتك وحماية شركائك.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97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6A01B-F389-0F33-CF22-563777E5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9C7E44-F706-1D22-F43B-EE68694CB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9073" y="1846980"/>
            <a:ext cx="3403600" cy="4572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4E799-8745-B76A-D81E-472ACD1F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431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56A1F-3802-D9F0-DCDF-321ADD22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84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F2B8FB1-321C-2EDE-2F68-CB04B4D1ADD8}"/>
              </a:ext>
            </a:extLst>
          </p:cNvPr>
          <p:cNvSpPr txBox="1">
            <a:spLocks/>
          </p:cNvSpPr>
          <p:nvPr/>
        </p:nvSpPr>
        <p:spPr>
          <a:xfrm flipH="1">
            <a:off x="8249318" y="513139"/>
            <a:ext cx="359206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أين يمكنك الحصول على المساعدة؟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C3A97E-BC39-F065-3433-CDF6A8E4969C}"/>
              </a:ext>
            </a:extLst>
          </p:cNvPr>
          <p:cNvGrpSpPr>
            <a:grpSpLocks/>
          </p:cNvGrpSpPr>
          <p:nvPr/>
        </p:nvGrpSpPr>
        <p:grpSpPr>
          <a:xfrm flipH="1">
            <a:off x="328332" y="253497"/>
            <a:ext cx="7663339" cy="6165483"/>
            <a:chOff x="4189137" y="258301"/>
            <a:chExt cx="7663339" cy="606147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C02A8F2-ECC8-D082-567B-491F180B5CBE}"/>
                </a:ext>
              </a:extLst>
            </p:cNvPr>
            <p:cNvSpPr>
              <a:spLocks/>
            </p:cNvSpPr>
            <p:nvPr/>
          </p:nvSpPr>
          <p:spPr>
            <a:xfrm>
              <a:off x="4189137" y="258301"/>
              <a:ext cx="7663339" cy="6061476"/>
            </a:xfrm>
            <a:prstGeom prst="roundRect">
              <a:avLst>
                <a:gd name="adj" fmla="val 23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46C4A5-8A39-805C-03D1-A06AAFE01FD3}"/>
                </a:ext>
              </a:extLst>
            </p:cNvPr>
            <p:cNvSpPr txBox="1">
              <a:spLocks/>
            </p:cNvSpPr>
            <p:nvPr/>
          </p:nvSpPr>
          <p:spPr>
            <a:xfrm>
              <a:off x="4189137" y="424028"/>
              <a:ext cx="7641052" cy="55367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r" rtl="1">
                <a:spcAft>
                  <a:spcPts val="12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 - Multicultural HIV and Hepatitis Service 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خدمة فيروس نقص المناعة البشرية </a:t>
              </a:r>
              <a:r>
                <a:rPr lang="en-PH" sz="2000" b="1" dirty="0">
                  <a:solidFill>
                    <a:srgbClr val="002664"/>
                  </a:solidFill>
                  <a:latin typeface="Public Sans Medium"/>
                </a:rPr>
                <a:t> 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HIV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و</a:t>
              </a:r>
              <a:r>
                <a:rPr lang="en-PH" sz="2000" b="1" dirty="0">
                  <a:solidFill>
                    <a:srgbClr val="002664"/>
                  </a:solidFill>
                  <a:latin typeface="Public Sans Medium"/>
                </a:rPr>
                <a:t> 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Hepatitis C 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المتعددة الثقافات</a:t>
              </a:r>
              <a:br>
                <a:rPr lang="en-US" dirty="0">
                  <a:latin typeface="Public Sans ExtraLight" pitchFamily="2" charset="77"/>
                </a:rPr>
              </a:b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www.mhahs.org.au | (02) 9515 1234 | Forest Lodge</a:t>
              </a:r>
            </a:p>
            <a:p>
              <a:pPr algn="r" rtl="1"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ACON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 </a:t>
              </a:r>
              <a:br>
                <a:rPr lang="en-US" dirty="0">
                  <a:latin typeface="Public Sans ExtraLight" pitchFamily="2" charset="77"/>
                </a:rPr>
              </a:b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www.acon.org.au | 1800 063 060 | Surry Hills</a:t>
              </a:r>
            </a:p>
            <a:p>
              <a:pPr algn="r" rtl="1">
                <a:spcAft>
                  <a:spcPts val="1200"/>
                </a:spcAft>
                <a:buClr>
                  <a:srgbClr val="00C296"/>
                </a:buClr>
                <a:buSzPct val="120000"/>
              </a:pP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(02) 4962 7700 | Newcastle | (02) 6622 1555 | Lismore</a:t>
              </a:r>
            </a:p>
            <a:p>
              <a:pPr algn="r" rtl="1">
                <a:spcAft>
                  <a:spcPts val="12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) Positive Life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حياة ايجابية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 NSW (</a:t>
              </a:r>
              <a:br>
                <a:rPr lang="en-US" dirty="0">
                  <a:latin typeface="Public Sans ExtraLight" pitchFamily="2" charset="77"/>
                </a:rPr>
              </a:b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www.positivelife.org.au | 1800 245 677 | Surry Hills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sz="2000" b="1" dirty="0" err="1">
                  <a:solidFill>
                    <a:srgbClr val="002664"/>
                  </a:solidFill>
                  <a:latin typeface="Public Sans Medium"/>
                </a:rPr>
                <a:t>Pozhet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 (Heterosexual HIV Service NSW) 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www.pozhet.org.au| Forest Lodge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Sexual Health InfoLink </a:t>
              </a:r>
              <a:br>
                <a:rPr lang="en-US" dirty="0">
                  <a:latin typeface="Public Sans ExtraLight" pitchFamily="2" charset="77"/>
                </a:rPr>
              </a:b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www.shil.nsw.gov.au | 1800 451 624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Bobby Goldsmith Foundation (BGF) </a:t>
              </a:r>
              <a:br>
                <a:rPr lang="en-US" dirty="0">
                  <a:latin typeface="Public Sans ExtraLight" pitchFamily="2" charset="77"/>
                </a:rPr>
              </a:b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www.bgf.org.au | (02) 9283 8666 | Darlinghurst and Parramatta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 HIV/AIDS 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المركز القانوني 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(HALC)</a:t>
              </a:r>
              <a:br>
                <a:rPr lang="en-US" b="1" dirty="0">
                  <a:latin typeface="Public Sans Medium" pitchFamily="2" charset="77"/>
                </a:rPr>
              </a:b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www.halc.org.au | (02) 9492 6540 | Surry Hills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Public Sans ExtraLight"/>
                </a:rPr>
                <a:t>Sex Workers Outreach Project 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| 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  <a:hlinkClick r:id="rId4"/>
                </a:rPr>
                <a:t>www.swop.org.au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 | (02) 9184 9466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endParaRPr lang="en-US" dirty="0">
                <a:latin typeface="Public Sans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8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3C0BB-3321-1692-EBD2-884E0E69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3B4C3-E441-76AB-6962-5A9C0F9E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6074" y="1293146"/>
            <a:ext cx="6400800" cy="621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D4783-AFAE-9D7C-9F28-1FD02E41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0783" y="417650"/>
            <a:ext cx="3448050" cy="3778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10985-392D-129B-8ED6-E507FD2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19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844BD39-5F6B-E27F-D321-88657CD099F2}"/>
              </a:ext>
            </a:extLst>
          </p:cNvPr>
          <p:cNvSpPr txBox="1">
            <a:spLocks/>
          </p:cNvSpPr>
          <p:nvPr/>
        </p:nvSpPr>
        <p:spPr>
          <a:xfrm flipH="1">
            <a:off x="384827" y="6418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7E2D0E56-559F-C088-46C5-FD7AFFC04537}"/>
              </a:ext>
            </a:extLst>
          </p:cNvPr>
          <p:cNvSpPr txBox="1">
            <a:spLocks/>
          </p:cNvSpPr>
          <p:nvPr/>
        </p:nvSpPr>
        <p:spPr>
          <a:xfrm flipH="1">
            <a:off x="5576967" y="1036956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المساعدة بلغتك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10E8D-978F-3CF4-40FF-5520937E6208}"/>
              </a:ext>
            </a:extLst>
          </p:cNvPr>
          <p:cNvSpPr txBox="1">
            <a:spLocks/>
          </p:cNvSpPr>
          <p:nvPr/>
        </p:nvSpPr>
        <p:spPr>
          <a:xfrm flipH="1">
            <a:off x="3621166" y="2775147"/>
            <a:ext cx="8071465" cy="18866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2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إذا كنت بحاجة إلى مساعدة في التحدث مع طبيبك أو مقدم الرعاية الصحية بلغتك: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اتصل بخدمة الترجمة الخطية والشفوية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(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TIS)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على الرقم 50 14 13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الخدمة مجانية وسرية 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اطلب من موظف الاستقبال حجز مترجم مجاني لك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endParaRPr lang="en-US" sz="2000" dirty="0">
              <a:latin typeface="Public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391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60D61-5C58-FBBE-A430-51713F54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936C6-03B6-5961-02C8-060A63067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9415" y="-678744"/>
            <a:ext cx="3435350" cy="2933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4D7BD-E76C-70DD-EBC3-03932337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46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F4BA-7CA4-332A-BA54-089D551A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8E3AF0-7257-B859-5DAF-ACFDA76162C0}"/>
              </a:ext>
            </a:extLst>
          </p:cNvPr>
          <p:cNvSpPr txBox="1">
            <a:spLocks/>
          </p:cNvSpPr>
          <p:nvPr/>
        </p:nvSpPr>
        <p:spPr>
          <a:xfrm flipH="1">
            <a:off x="6087364" y="767109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ماذا تعلمنا اليوم؟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8F95-0019-6689-B3FB-97B6AE5B4024}"/>
              </a:ext>
            </a:extLst>
          </p:cNvPr>
          <p:cNvSpPr txBox="1">
            <a:spLocks/>
          </p:cNvSpPr>
          <p:nvPr/>
        </p:nvSpPr>
        <p:spPr>
          <a:xfrm flipH="1">
            <a:off x="397911" y="1896925"/>
            <a:ext cx="7678454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صحيح أم خطأ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الإصابة ب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 طريق مشاركة المرحاض مع شخص مصاب ب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.HIV 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أن ينتقل فيروس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 طريق لدغات البعوض.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لا يمكن لأي شخص مصاب بفيروس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والذي ينتشر الفيروس غير المكتشف في دمه أن ينقل الفيروس.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يمكنك الإصابة ب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 طريق تقبيل شخص مصاب ب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.HIV 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لمرضى فيروس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الذين يتلقون العلاج أن يعيشوا حياة طويلة وصحية.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الوقاية من الإصابة بفيروس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 طريق استخدام الواقي الذكري أو تناول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.(</a:t>
            </a:r>
            <a:r>
              <a:rPr lang="en-US" sz="2000" dirty="0" err="1">
                <a:solidFill>
                  <a:srgbClr val="002664"/>
                </a:solidFill>
                <a:latin typeface="Public Sans ExtraLight" pitchFamily="2" charset="77"/>
              </a:rPr>
              <a:t>PrEP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807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07471-890C-9D5D-B777-130C9AB6F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1FBA1-D226-BCFC-4CC6-4AABB701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68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A6D6-9118-3F7E-3C44-B7F2FC6C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8D1FF49-DE55-03F9-1E59-C16FA74DB5CF}"/>
              </a:ext>
            </a:extLst>
          </p:cNvPr>
          <p:cNvSpPr txBox="1">
            <a:spLocks/>
          </p:cNvSpPr>
          <p:nvPr/>
        </p:nvSpPr>
        <p:spPr>
          <a:xfrm flipH="1">
            <a:off x="5566849" y="766023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رسائل مهمة يجب أخذها في الاعتبار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6E7FF-8315-6540-AC7D-937AFBDE5054}"/>
              </a:ext>
            </a:extLst>
          </p:cNvPr>
          <p:cNvSpPr txBox="1">
            <a:spLocks/>
          </p:cNvSpPr>
          <p:nvPr/>
        </p:nvSpPr>
        <p:spPr>
          <a:xfrm flipH="1">
            <a:off x="4652449" y="2201476"/>
            <a:ext cx="7048484" cy="18866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الطريقة الوحيدة لمعرفة ما إذا كنت مصاباً ب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هي إجراء الفحص.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المهم إجراء فحص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بانتظام.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إدارة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بشكل فعال بالعلاج.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إن البدء بالعلاج مبكراً مهم جداً لصحتك.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اتبع العلاج الخاص بك بالضبط كما هو موصوف.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إذا كنت بحاجة إلى الدعم أو تواجه التمييز، أطلب المشورة القانونية وخدمات الدعم.</a:t>
            </a:r>
          </a:p>
        </p:txBody>
      </p:sp>
    </p:spTree>
    <p:extLst>
      <p:ext uri="{BB962C8B-B14F-4D97-AF65-F5344CB8AC3E}">
        <p14:creationId xmlns:p14="http://schemas.microsoft.com/office/powerpoint/2010/main" val="67602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C9ADE-EACA-459C-7A5F-216034F8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447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0EA01-3286-7A6D-0AC5-B68C19C0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68D374E-B7AB-E092-51D6-260C49A82C2E}"/>
              </a:ext>
            </a:extLst>
          </p:cNvPr>
          <p:cNvSpPr txBox="1">
            <a:spLocks/>
          </p:cNvSpPr>
          <p:nvPr/>
        </p:nvSpPr>
        <p:spPr>
          <a:xfrm flipH="1">
            <a:off x="7874385" y="1367899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سنتحدث اليوم عن</a:t>
            </a:r>
            <a:r>
              <a:rPr lang="en-PH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…</a:t>
            </a:r>
            <a:endParaRPr lang="ar-AE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FED3-60EB-7139-58C8-875ACE1B40C7}"/>
              </a:ext>
            </a:extLst>
          </p:cNvPr>
          <p:cNvSpPr txBox="1">
            <a:spLocks/>
          </p:cNvSpPr>
          <p:nvPr/>
        </p:nvSpPr>
        <p:spPr>
          <a:xfrm flipH="1">
            <a:off x="190064" y="1367899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أساسيات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: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ما الذي تحتاج إلى معرفته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الفحص والعلاج: تولّي زمام صحتك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الوقاية من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: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الخطوات التي يمكنك اتخاذها لحماية نفسك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فهم وتخطي الوصمة حول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مشاركة حالتك المتعلقة ب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 :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ما الذي يجب مراعاته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البحث عن المساعدة والدعم لمرضى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C91F-4F64-71DD-37C4-349D6C37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4452">
            <a:off x="8594704" y="3756010"/>
            <a:ext cx="497899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50597-6328-F3AA-EC9B-3538228A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105">
            <a:off x="10402879" y="5428484"/>
            <a:ext cx="249822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391BA6-DC6D-020F-BC2F-D1C6EE48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679" y="4539588"/>
            <a:ext cx="249822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09613-A74D-496F-58E1-4A1AD3588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105">
            <a:off x="10860079" y="4564884"/>
            <a:ext cx="24982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D3AAE-69D1-001A-3410-4E4601C9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BB8EF-F1EA-17A5-CD7D-6F232798D0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9373" y="6418980"/>
            <a:ext cx="4114800" cy="36512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bg1"/>
                </a:solidFill>
                <a:latin typeface="Public Sans Medium" pitchFamily="2" charset="77"/>
              </a:rPr>
              <a:t>mhahs.org.au</a:t>
            </a:r>
            <a:endParaRPr lang="en-US" sz="1100" dirty="0">
              <a:solidFill>
                <a:schemeClr val="bg1"/>
              </a:solidFill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E67B-D737-20F3-D754-82DF682DC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49427" y="6418980"/>
            <a:ext cx="2743200" cy="365125"/>
          </a:xfrm>
        </p:spPr>
        <p:txBody>
          <a:bodyPr/>
          <a:lstStyle/>
          <a:p>
            <a:fld id="{BAE164D0-F1D5-E746-8C23-B606447DAA2B}" type="slidenum">
              <a:rPr lang="en-US" smtClean="0">
                <a:solidFill>
                  <a:srgbClr val="002664"/>
                </a:solidFill>
              </a:rPr>
              <a:t>20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288242A-2D77-0469-85D1-0933090B8B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4545" y="3135394"/>
            <a:ext cx="5582909" cy="788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4200"/>
              </a:lnSpc>
            </a:pPr>
            <a:r>
              <a:rPr lang="ar-AE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أسئلة؟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88D92-5D27-27EA-B5AF-BBE91CF0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017FDC-251A-2814-39E0-1926BB41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322" y="5436401"/>
            <a:ext cx="1327150" cy="128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D30662-311E-31FF-9D04-56E99B89DF0D}"/>
              </a:ext>
            </a:extLst>
          </p:cNvPr>
          <p:cNvSpPr txBox="1"/>
          <p:nvPr/>
        </p:nvSpPr>
        <p:spPr>
          <a:xfrm flipH="1">
            <a:off x="3018425" y="2118426"/>
            <a:ext cx="8793271" cy="2722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أعدّه:</a:t>
            </a:r>
            <a:br>
              <a:rPr lang="en-US" sz="4000" b="1" dirty="0">
                <a:solidFill>
                  <a:srgbClr val="002664"/>
                </a:solidFill>
                <a:latin typeface="Poppins" pitchFamily="2" charset="77"/>
              </a:rPr>
            </a:br>
            <a:r>
              <a:rPr lang="ar-AE" sz="4000" b="1" dirty="0">
                <a:solidFill>
                  <a:srgbClr val="002664"/>
                </a:solidFill>
                <a:latin typeface="Poppins" pitchFamily="2" charset="77"/>
              </a:rPr>
              <a:t>خدمة متعددي الثقافات في نيو ساوث </a:t>
            </a:r>
            <a:endParaRPr lang="en-US" sz="4000" b="1" dirty="0">
              <a:solidFill>
                <a:srgbClr val="002664"/>
              </a:solidFill>
              <a:latin typeface="Poppins" pitchFamily="2" charset="77"/>
            </a:endParaRPr>
          </a:p>
          <a:p>
            <a:pPr algn="r" rtl="1">
              <a:lnSpc>
                <a:spcPts val="45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</a:rPr>
              <a:t>ويلز بشأن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</a:rPr>
              <a:t> HIV</a:t>
            </a:r>
            <a:r>
              <a:rPr lang="ar-AE" sz="4000" b="1" dirty="0">
                <a:solidFill>
                  <a:srgbClr val="002664"/>
                </a:solidFill>
                <a:latin typeface="Poppins" pitchFamily="2" charset="77"/>
              </a:rPr>
              <a:t>والتهاب الكبد </a:t>
            </a:r>
            <a:endParaRPr lang="en-US" sz="4000" b="1" dirty="0">
              <a:solidFill>
                <a:srgbClr val="002664"/>
              </a:solidFill>
              <a:latin typeface="Poppins" pitchFamily="2" charset="77"/>
            </a:endParaRPr>
          </a:p>
          <a:p>
            <a:pPr algn="r" rtl="1">
              <a:lnSpc>
                <a:spcPts val="3500"/>
              </a:lnSpc>
            </a:pP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(MHAHS)  </a:t>
            </a:r>
            <a:r>
              <a:rPr lang="en-US" sz="2000" b="1" dirty="0" err="1">
                <a:solidFill>
                  <a:srgbClr val="002664"/>
                </a:solidFill>
                <a:latin typeface="Poppins" pitchFamily="2" charset="77"/>
              </a:rPr>
              <a:t>mhahs.org.au</a:t>
            </a:r>
            <a:endParaRPr lang="en-US" sz="2000" b="1" dirty="0">
              <a:solidFill>
                <a:srgbClr val="002664"/>
              </a:solidFill>
              <a:latin typeface="Poppin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F0D6-33E7-B96A-C546-783B19B56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68" y="164954"/>
            <a:ext cx="1104490" cy="1075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D4EC0-41AC-3130-5F3C-8F61AE294BD5}"/>
              </a:ext>
            </a:extLst>
          </p:cNvPr>
          <p:cNvSpPr txBox="1"/>
          <p:nvPr/>
        </p:nvSpPr>
        <p:spPr>
          <a:xfrm>
            <a:off x="9949758" y="4704201"/>
            <a:ext cx="183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2060"/>
                </a:solidFill>
              </a:rPr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378152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D46BBB-22E6-0A29-5A1E-A24B6DC2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271A7C-CCD0-EF72-26B0-B9994E05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83550" y="1497730"/>
            <a:ext cx="3600450" cy="48958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AF864-C814-F4BF-DDC8-BE79EC1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93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BC83F-9322-A2C4-BAFD-658BBDFF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324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971B89-04CD-7D96-A866-4271FB66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856907" y="747139"/>
            <a:ext cx="3846849" cy="745117"/>
          </a:xfrm>
        </p:spPr>
        <p:txBody>
          <a:bodyPr anchor="t">
            <a:noAutofit/>
          </a:bodyPr>
          <a:lstStyle/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ماهو 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HIV؟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514861E-17F6-DB38-3390-98851B1728CA}"/>
              </a:ext>
            </a:extLst>
          </p:cNvPr>
          <p:cNvSpPr>
            <a:spLocks/>
          </p:cNvSpPr>
          <p:nvPr/>
        </p:nvSpPr>
        <p:spPr>
          <a:xfrm flipH="1">
            <a:off x="773253" y="4594578"/>
            <a:ext cx="5850503" cy="1377244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6B77D7-ADF6-147C-33B8-6467D1210634}"/>
              </a:ext>
            </a:extLst>
          </p:cNvPr>
          <p:cNvSpPr>
            <a:spLocks/>
          </p:cNvSpPr>
          <p:nvPr/>
        </p:nvSpPr>
        <p:spPr>
          <a:xfrm flipH="1">
            <a:off x="773253" y="2867378"/>
            <a:ext cx="5850503" cy="1377244"/>
          </a:xfrm>
          <a:prstGeom prst="roundRect">
            <a:avLst>
              <a:gd name="adj" fmla="val 8275"/>
            </a:avLst>
          </a:prstGeom>
          <a:solidFill>
            <a:srgbClr val="00C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00C296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621EB3-B0F8-EC84-DB7C-BA76179778DE}"/>
              </a:ext>
            </a:extLst>
          </p:cNvPr>
          <p:cNvSpPr>
            <a:spLocks/>
          </p:cNvSpPr>
          <p:nvPr/>
        </p:nvSpPr>
        <p:spPr>
          <a:xfrm flipH="1">
            <a:off x="773253" y="1162756"/>
            <a:ext cx="5850503" cy="1377244"/>
          </a:xfrm>
          <a:prstGeom prst="roundRect">
            <a:avLst>
              <a:gd name="adj" fmla="val 8275"/>
            </a:avLst>
          </a:prstGeom>
          <a:solidFill>
            <a:srgbClr val="FFB1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00C29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E131A-8779-1A29-D126-8248CE1D8F44}"/>
              </a:ext>
            </a:extLst>
          </p:cNvPr>
          <p:cNvSpPr txBox="1">
            <a:spLocks/>
          </p:cNvSpPr>
          <p:nvPr/>
        </p:nvSpPr>
        <p:spPr>
          <a:xfrm flipH="1">
            <a:off x="1159933" y="1651323"/>
            <a:ext cx="502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يهاجم </a:t>
            </a:r>
            <a:r>
              <a:rPr lang="en-PH" sz="2000" b="1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HIV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جهاز المناعة لديك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0C452-18DE-A812-4369-C2086F63C152}"/>
              </a:ext>
            </a:extLst>
          </p:cNvPr>
          <p:cNvSpPr txBox="1">
            <a:spLocks/>
          </p:cNvSpPr>
          <p:nvPr/>
        </p:nvSpPr>
        <p:spPr>
          <a:xfrm flipH="1">
            <a:off x="1159933" y="3206045"/>
            <a:ext cx="502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b="1" dirty="0">
                <a:solidFill>
                  <a:schemeClr val="bg1"/>
                </a:solidFill>
                <a:latin typeface="Public Sans Medium" pitchFamily="2" charset="77"/>
              </a:rPr>
              <a:t>يحمي الجهاز المناعي جسمك من الأمراض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ED401-91D2-B6DF-54F5-31AE4AE536F8}"/>
              </a:ext>
            </a:extLst>
          </p:cNvPr>
          <p:cNvSpPr txBox="1">
            <a:spLocks/>
          </p:cNvSpPr>
          <p:nvPr/>
        </p:nvSpPr>
        <p:spPr>
          <a:xfrm flipH="1">
            <a:off x="1159933" y="4944534"/>
            <a:ext cx="502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b="1" dirty="0">
                <a:solidFill>
                  <a:schemeClr val="bg1"/>
                </a:solidFill>
                <a:latin typeface="Public Sans Medium" pitchFamily="2" charset="77"/>
              </a:rPr>
              <a:t>يمكن أن يؤدي </a:t>
            </a:r>
            <a:r>
              <a:rPr lang="en-PH" sz="2000" b="1" dirty="0">
                <a:solidFill>
                  <a:schemeClr val="bg1"/>
                </a:solidFill>
                <a:latin typeface="Public Sans Medium" pitchFamily="2" charset="77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Public Sans Medium" pitchFamily="2" charset="77"/>
              </a:rPr>
              <a:t>HIV</a:t>
            </a:r>
            <a:r>
              <a:rPr lang="ar-AE" sz="2000" b="1" dirty="0">
                <a:solidFill>
                  <a:schemeClr val="bg1"/>
                </a:solidFill>
                <a:latin typeface="Public Sans Medium" pitchFamily="2" charset="77"/>
              </a:rPr>
              <a:t>إلى مرض خطير إذا ترك بدون علاج</a:t>
            </a:r>
          </a:p>
        </p:txBody>
      </p:sp>
    </p:spTree>
    <p:extLst>
      <p:ext uri="{BB962C8B-B14F-4D97-AF65-F5344CB8AC3E}">
        <p14:creationId xmlns:p14="http://schemas.microsoft.com/office/powerpoint/2010/main" val="398242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D1AE-FC5F-B9FB-AC42-D6BB8B7D2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055CDE0-9FD5-0D4E-E49F-3E02391F29D4}"/>
              </a:ext>
            </a:extLst>
          </p:cNvPr>
          <p:cNvGrpSpPr>
            <a:grpSpLocks/>
          </p:cNvGrpSpPr>
          <p:nvPr/>
        </p:nvGrpSpPr>
        <p:grpSpPr>
          <a:xfrm flipH="1">
            <a:off x="4018543" y="4703666"/>
            <a:ext cx="7609012" cy="953825"/>
            <a:chOff x="462543" y="4703666"/>
            <a:chExt cx="7609012" cy="95382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F587D3C-0CEE-28BC-A91B-C9ECE9FA8397}"/>
                </a:ext>
              </a:extLst>
            </p:cNvPr>
            <p:cNvSpPr>
              <a:spLocks/>
            </p:cNvSpPr>
            <p:nvPr/>
          </p:nvSpPr>
          <p:spPr>
            <a:xfrm>
              <a:off x="462544" y="4703666"/>
              <a:ext cx="7609011" cy="953825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1AC643-DBBD-5CA0-FA7B-D0CD7E42C312}"/>
                </a:ext>
              </a:extLst>
            </p:cNvPr>
            <p:cNvSpPr txBox="1">
              <a:spLocks/>
            </p:cNvSpPr>
            <p:nvPr/>
          </p:nvSpPr>
          <p:spPr>
            <a:xfrm>
              <a:off x="462543" y="4980523"/>
              <a:ext cx="76090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chemeClr val="bg1"/>
                  </a:solidFill>
                  <a:latin typeface="Public Sans Medium" pitchFamily="2" charset="77"/>
                </a:rPr>
                <a:t>بدون علاج يمكن أن يسبب فيروس </a:t>
              </a:r>
              <a:r>
                <a:rPr lang="en-PH" sz="2000" b="1" dirty="0">
                  <a:solidFill>
                    <a:schemeClr val="bg1"/>
                  </a:solidFill>
                  <a:latin typeface="Public Sans Medium" pitchFamily="2" charset="77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Public Sans Medium" pitchFamily="2" charset="77"/>
                </a:rPr>
                <a:t>HIV</a:t>
              </a:r>
              <a:r>
                <a:rPr lang="ar-AE" sz="2000" b="1" dirty="0">
                  <a:solidFill>
                    <a:schemeClr val="bg1"/>
                  </a:solidFill>
                  <a:latin typeface="Public Sans Medium" pitchFamily="2" charset="77"/>
                </a:rPr>
                <a:t>مرض </a:t>
              </a:r>
              <a:r>
                <a:rPr lang="en-US" sz="2000" b="1" dirty="0">
                  <a:solidFill>
                    <a:schemeClr val="bg1"/>
                  </a:solidFill>
                  <a:latin typeface="Public Sans Medium" pitchFamily="2" charset="77"/>
                </a:rPr>
                <a:t>AIDS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CEF08-521F-DCA5-4102-14B6A25D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68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183CC-AE5B-EF55-487C-6B06A651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61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AB292A3-D680-FD7D-FE5B-0604C9434CBC}"/>
              </a:ext>
            </a:extLst>
          </p:cNvPr>
          <p:cNvSpPr txBox="1">
            <a:spLocks/>
          </p:cNvSpPr>
          <p:nvPr/>
        </p:nvSpPr>
        <p:spPr>
          <a:xfrm flipH="1">
            <a:off x="4157663" y="524221"/>
            <a:ext cx="745295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هل فيروس </a:t>
            </a:r>
            <a:r>
              <a:rPr lang="en-PH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en-US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HIV</a:t>
            </a:r>
            <a:r>
              <a:rPr lang="ar-AE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والإيدز </a:t>
            </a:r>
            <a:r>
              <a:rPr lang="en-PH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en-US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AIDS</a:t>
            </a:r>
            <a:r>
              <a:rPr lang="ar-AE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هما نفس الشيء؟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39C47-912A-71B0-A178-AADA839AEBAE}"/>
              </a:ext>
            </a:extLst>
          </p:cNvPr>
          <p:cNvSpPr txBox="1">
            <a:spLocks/>
          </p:cNvSpPr>
          <p:nvPr/>
        </p:nvSpPr>
        <p:spPr>
          <a:xfrm flipH="1">
            <a:off x="3634723" y="2115282"/>
            <a:ext cx="7986535" cy="2022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إنهما مختلفان.</a:t>
            </a:r>
          </a:p>
          <a:p>
            <a:pPr marL="342900" indent="-342900" algn="r" rtl="1">
              <a:lnSpc>
                <a:spcPct val="125000"/>
              </a:lnSpc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الإيدز</a:t>
            </a:r>
            <a:r>
              <a:rPr lang="en-PH" sz="2000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  <a:t>AIDS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هو اختصار لمتلازمة نقص المناعة المكتسبة.</a:t>
            </a:r>
          </a:p>
          <a:p>
            <a:pPr marL="342900" indent="-342900" algn="r" rtl="1">
              <a:lnSpc>
                <a:spcPct val="125000"/>
              </a:lnSpc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الإيدز </a:t>
            </a:r>
            <a:r>
              <a:rPr lang="en-PH" sz="2000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  <a:t>AIDS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عندما يكون الجهاز المناعي تالفاً جداً.</a:t>
            </a:r>
          </a:p>
          <a:p>
            <a:pPr marL="342900" indent="-342900" algn="r" rtl="1">
              <a:lnSpc>
                <a:spcPct val="125000"/>
              </a:lnSpc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الايدز يجعلك مريضاً جداً.</a:t>
            </a:r>
            <a:endParaRPr lang="en-US" sz="2000" dirty="0">
              <a:latin typeface="Public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25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5E569-98FE-60F8-6992-57E948D6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F7E-3BFE-12FD-0F05-A976E075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4888" y="276917"/>
            <a:ext cx="4286250" cy="1409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2AA2D-812C-9ACA-98FE-371E9356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93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C9328-EC2B-B6F0-1472-5CA3FE4E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D5E8E7D-64A6-A070-AFE8-3996077EA031}"/>
              </a:ext>
            </a:extLst>
          </p:cNvPr>
          <p:cNvSpPr txBox="1">
            <a:spLocks/>
          </p:cNvSpPr>
          <p:nvPr/>
        </p:nvSpPr>
        <p:spPr>
          <a:xfrm flipH="1">
            <a:off x="6659333" y="465379"/>
            <a:ext cx="5181950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كيف يؤثر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</a:rPr>
              <a:t>HIV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على جسمك؟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D9EAD-F41D-6407-B12F-8BF991BA22ED}"/>
              </a:ext>
            </a:extLst>
          </p:cNvPr>
          <p:cNvSpPr txBox="1">
            <a:spLocks/>
          </p:cNvSpPr>
          <p:nvPr/>
        </p:nvSpPr>
        <p:spPr>
          <a:xfrm flipH="1">
            <a:off x="395111" y="4597435"/>
            <a:ext cx="2641600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b="1" dirty="0">
                <a:solidFill>
                  <a:srgbClr val="002664"/>
                </a:solidFill>
                <a:latin typeface="Public Sans Medium" pitchFamily="2" charset="77"/>
              </a:rPr>
              <a:t>مع العلاج، </a:t>
            </a:r>
            <a:r>
              <a:rPr lang="ar-AE" dirty="0">
                <a:solidFill>
                  <a:srgbClr val="002664"/>
                </a:solidFill>
                <a:latin typeface="Public Sans Medium" pitchFamily="2" charset="77"/>
              </a:rPr>
              <a:t>يتم السيطرة على</a:t>
            </a:r>
            <a:r>
              <a:rPr lang="en-US" dirty="0">
                <a:solidFill>
                  <a:srgbClr val="002664"/>
                </a:solidFill>
                <a:latin typeface="Public Sans Medium" pitchFamily="2" charset="77"/>
              </a:rPr>
              <a:t> HIV</a:t>
            </a:r>
            <a:r>
              <a:rPr lang="ar-AE" dirty="0">
                <a:solidFill>
                  <a:srgbClr val="002664"/>
                </a:solidFill>
                <a:latin typeface="Public Sans Medium" pitchFamily="2" charset="77"/>
              </a:rPr>
              <a:t> ويبقى الجهاز المناعي قويا.</a:t>
            </a:r>
            <a:br>
              <a:rPr lang="ar-AE" dirty="0">
                <a:solidFill>
                  <a:srgbClr val="002664"/>
                </a:solidFill>
                <a:latin typeface="Public Sans Medium" pitchFamily="2" charset="77"/>
              </a:rPr>
            </a:br>
            <a:endParaRPr lang="ar-AE" dirty="0">
              <a:solidFill>
                <a:srgbClr val="002664"/>
              </a:solidFill>
              <a:latin typeface="Public Sans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73D6C5-5FB4-D831-7E1C-8F598DAD8285}"/>
              </a:ext>
            </a:extLst>
          </p:cNvPr>
          <p:cNvSpPr txBox="1">
            <a:spLocks/>
          </p:cNvSpPr>
          <p:nvPr/>
        </p:nvSpPr>
        <p:spPr>
          <a:xfrm flipH="1">
            <a:off x="3285066" y="4597435"/>
            <a:ext cx="2709334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b="1" dirty="0">
                <a:solidFill>
                  <a:srgbClr val="002664"/>
                </a:solidFill>
                <a:latin typeface="Public Sans Medium" pitchFamily="2" charset="77"/>
              </a:rPr>
              <a:t>بدون علاج، </a:t>
            </a:r>
            <a:r>
              <a:rPr lang="ar-AE" dirty="0">
                <a:solidFill>
                  <a:srgbClr val="002664"/>
                </a:solidFill>
                <a:latin typeface="Public Sans Medium" pitchFamily="2" charset="77"/>
              </a:rPr>
              <a:t>يؤدي </a:t>
            </a:r>
            <a:r>
              <a:rPr lang="en-PH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dirty="0">
                <a:solidFill>
                  <a:srgbClr val="002664"/>
                </a:solidFill>
                <a:latin typeface="Public Sans Medium" pitchFamily="2" charset="77"/>
              </a:rPr>
              <a:t>HIV</a:t>
            </a:r>
            <a:r>
              <a:rPr lang="ar-AE" dirty="0">
                <a:solidFill>
                  <a:srgbClr val="002664"/>
                </a:solidFill>
                <a:latin typeface="Public Sans Medium" pitchFamily="2" charset="77"/>
              </a:rPr>
              <a:t>إلى إضعاف جهاز المناعة ويمكن أن يؤدي إلى الإصابة بمرض </a:t>
            </a:r>
            <a:r>
              <a:rPr lang="en-US" dirty="0">
                <a:solidFill>
                  <a:srgbClr val="002664"/>
                </a:solidFill>
                <a:latin typeface="Public Sans Medium" pitchFamily="2" charset="77"/>
              </a:rPr>
              <a:t>AIDS.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E2478-BB5B-B3BA-3555-D31AD9170F6C}"/>
              </a:ext>
            </a:extLst>
          </p:cNvPr>
          <p:cNvSpPr txBox="1">
            <a:spLocks/>
          </p:cNvSpPr>
          <p:nvPr/>
        </p:nvSpPr>
        <p:spPr>
          <a:xfrm flipH="1">
            <a:off x="6175021" y="4597434"/>
            <a:ext cx="2641600" cy="1074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يهاجم </a:t>
            </a:r>
            <a:r>
              <a:rPr lang="en-PH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HIV </a:t>
            </a: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الخلايا الموجودة في جهازك المناعي (خلايا</a:t>
            </a:r>
            <a:r>
              <a:rPr lang="en-PH" dirty="0">
                <a:solidFill>
                  <a:srgbClr val="002664"/>
                </a:solidFill>
                <a:latin typeface="Public Sans ExtraLight" pitchFamily="2" charset="77"/>
              </a:rPr>
              <a:t> (</a:t>
            </a: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CD4 </a:t>
            </a: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التي تساعد في محاربة الجراثيم.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93843-BC42-6AC2-AF79-E2DC9567260F}"/>
              </a:ext>
            </a:extLst>
          </p:cNvPr>
          <p:cNvSpPr txBox="1">
            <a:spLocks/>
          </p:cNvSpPr>
          <p:nvPr/>
        </p:nvSpPr>
        <p:spPr>
          <a:xfrm flipH="1">
            <a:off x="9155288" y="4597435"/>
            <a:ext cx="2472267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يحميك جهازك المناعي من العدوى ويحافظ على صحتك.</a:t>
            </a:r>
          </a:p>
        </p:txBody>
      </p:sp>
    </p:spTree>
    <p:extLst>
      <p:ext uri="{BB962C8B-B14F-4D97-AF65-F5344CB8AC3E}">
        <p14:creationId xmlns:p14="http://schemas.microsoft.com/office/powerpoint/2010/main" val="180180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24ACB-0905-9036-B839-7BC87767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1B88AF-27AA-B876-1E33-36F5946F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768" y="290960"/>
            <a:ext cx="3498850" cy="15938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44B3D-BEFD-0917-BBB0-74F96CFC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19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DCC3D-DF19-7CEA-6B2C-ABC3A3A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8D5040E-9CB1-9F69-8B89-F7F210820E01}"/>
              </a:ext>
            </a:extLst>
          </p:cNvPr>
          <p:cNvSpPr txBox="1">
            <a:spLocks/>
          </p:cNvSpPr>
          <p:nvPr/>
        </p:nvSpPr>
        <p:spPr>
          <a:xfrm flipH="1">
            <a:off x="5515015" y="438493"/>
            <a:ext cx="6088284" cy="770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كيف أصاب ب 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HIV؟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601E2-BFB3-FAA0-88A3-4424C1AAF5AF}"/>
              </a:ext>
            </a:extLst>
          </p:cNvPr>
          <p:cNvSpPr txBox="1">
            <a:spLocks/>
          </p:cNvSpPr>
          <p:nvPr/>
        </p:nvSpPr>
        <p:spPr>
          <a:xfrm flipH="1">
            <a:off x="224805" y="4484547"/>
            <a:ext cx="2368511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من الأم المصابة ب </a:t>
            </a:r>
            <a:r>
              <a:rPr lang="en-PH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إلى طفلها أثناء الحمل أو الولادة أو الرضاعة الطبيعية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30BBF-6916-98FA-8510-BB4E75CF7BB8}"/>
              </a:ext>
            </a:extLst>
          </p:cNvPr>
          <p:cNvSpPr txBox="1">
            <a:spLocks/>
          </p:cNvSpPr>
          <p:nvPr/>
        </p:nvSpPr>
        <p:spPr>
          <a:xfrm flipH="1">
            <a:off x="2720622" y="4484547"/>
            <a:ext cx="2178756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عمليات نقل الدم غير المعقمة والإجراءات الطبية التي تتم في بعض البلدان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64413-85C9-6022-C480-BAAB1600298F}"/>
              </a:ext>
            </a:extLst>
          </p:cNvPr>
          <p:cNvSpPr txBox="1">
            <a:spLocks/>
          </p:cNvSpPr>
          <p:nvPr/>
        </p:nvSpPr>
        <p:spPr>
          <a:xfrm flipH="1">
            <a:off x="5111804" y="4484547"/>
            <a:ext cx="2019647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ثقب الجسم أو الوشم بمعدات غير معقمة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C5347-1C75-8B3F-4FEB-E2E03F6BA181}"/>
              </a:ext>
            </a:extLst>
          </p:cNvPr>
          <p:cNvSpPr txBox="1">
            <a:spLocks/>
          </p:cNvSpPr>
          <p:nvPr/>
        </p:nvSpPr>
        <p:spPr>
          <a:xfrm flipH="1">
            <a:off x="7258756" y="4484547"/>
            <a:ext cx="2381955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مشاركة الإبر والمعدات الأخرى لحقن المخدرات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39254-F44D-020F-32E8-AFFCA1E0A701}"/>
              </a:ext>
            </a:extLst>
          </p:cNvPr>
          <p:cNvSpPr txBox="1">
            <a:spLocks/>
          </p:cNvSpPr>
          <p:nvPr/>
        </p:nvSpPr>
        <p:spPr>
          <a:xfrm flipH="1">
            <a:off x="9640711" y="4484547"/>
            <a:ext cx="2280356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ممارسة الجنس بدون واقي ذكري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D9C514-81BA-2DAF-D3F1-FC14E46535F1}"/>
              </a:ext>
            </a:extLst>
          </p:cNvPr>
          <p:cNvSpPr txBox="1">
            <a:spLocks/>
          </p:cNvSpPr>
          <p:nvPr/>
        </p:nvSpPr>
        <p:spPr>
          <a:xfrm flipH="1">
            <a:off x="2111415" y="1087885"/>
            <a:ext cx="9505978" cy="7544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يتواجد فيروس</a:t>
            </a:r>
            <a:r>
              <a:rPr lang="en-PH" sz="2000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في 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السوائل الجسدية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مثل الدم وحليب الثدي والسائل المنوي والسوائل المهبلية. </a:t>
            </a:r>
            <a:br>
              <a:rPr lang="en-PH" sz="2000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ينتقل الفيروس عندما تدخل السوائل الجسدية من شخص مصاب ب</a:t>
            </a:r>
            <a:r>
              <a:rPr lang="en-PH" sz="2000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إلى جسم شخص آخر.</a:t>
            </a:r>
          </a:p>
        </p:txBody>
      </p:sp>
    </p:spTree>
    <p:extLst>
      <p:ext uri="{BB962C8B-B14F-4D97-AF65-F5344CB8AC3E}">
        <p14:creationId xmlns:p14="http://schemas.microsoft.com/office/powerpoint/2010/main" val="44652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69B3D2-C283-D1F7-2726-2E7B2194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ACABC9D-DE2D-09F7-4746-2AC6FF87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6252" y="-684067"/>
            <a:ext cx="6229350" cy="2324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873ED-B243-8860-C201-7470104B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701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6F9BF-BA41-210A-BA6B-40B0D447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562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7544140-0AC2-871A-248A-0E72910307B3}"/>
              </a:ext>
            </a:extLst>
          </p:cNvPr>
          <p:cNvSpPr txBox="1">
            <a:spLocks/>
          </p:cNvSpPr>
          <p:nvPr/>
        </p:nvSpPr>
        <p:spPr>
          <a:xfrm flipH="1">
            <a:off x="7152798" y="332078"/>
            <a:ext cx="4514564" cy="1228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لا يمكنك الإصابة ب</a:t>
            </a:r>
            <a:r>
              <a:rPr lang="en-PH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</a:rPr>
              <a:t>HIV </a:t>
            </a: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من</a:t>
            </a:r>
            <a:r>
              <a:rPr lang="en-PH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…</a:t>
            </a:r>
            <a:endParaRPr lang="ar-AE" sz="4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F12BE-0387-33F0-415E-C5EA620163F3}"/>
              </a:ext>
            </a:extLst>
          </p:cNvPr>
          <p:cNvSpPr txBox="1">
            <a:spLocks/>
          </p:cNvSpPr>
          <p:nvPr/>
        </p:nvSpPr>
        <p:spPr>
          <a:xfrm flipH="1">
            <a:off x="1827829" y="3219111"/>
            <a:ext cx="2122312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مشاركة السرير مع شخص مصاب بفيروس </a:t>
            </a: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97370-F309-B076-F517-34AC0E4025DA}"/>
              </a:ext>
            </a:extLst>
          </p:cNvPr>
          <p:cNvSpPr txBox="1">
            <a:spLocks/>
          </p:cNvSpPr>
          <p:nvPr/>
        </p:nvSpPr>
        <p:spPr>
          <a:xfrm flipH="1">
            <a:off x="4932709" y="3219111"/>
            <a:ext cx="2122311" cy="567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التقبيل أو العناق أو البكاء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BFFD-A6DF-9D1F-5359-64EA66829AB0}"/>
              </a:ext>
            </a:extLst>
          </p:cNvPr>
          <p:cNvSpPr txBox="1">
            <a:spLocks/>
          </p:cNvSpPr>
          <p:nvPr/>
        </p:nvSpPr>
        <p:spPr>
          <a:xfrm flipH="1">
            <a:off x="7863362" y="3219111"/>
            <a:ext cx="2626484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السعال أو العطس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4CF6E-7642-CEF2-C1E2-B9F7ABC0B564}"/>
              </a:ext>
            </a:extLst>
          </p:cNvPr>
          <p:cNvSpPr txBox="1">
            <a:spLocks/>
          </p:cNvSpPr>
          <p:nvPr/>
        </p:nvSpPr>
        <p:spPr>
          <a:xfrm flipH="1">
            <a:off x="8120538" y="5759111"/>
            <a:ext cx="2626484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مشاركة الطعام مع شخص مصاب ب </a:t>
            </a: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92474-FB48-891E-89CA-6F9314DFB610}"/>
              </a:ext>
            </a:extLst>
          </p:cNvPr>
          <p:cNvSpPr txBox="1">
            <a:spLocks/>
          </p:cNvSpPr>
          <p:nvPr/>
        </p:nvSpPr>
        <p:spPr>
          <a:xfrm flipH="1">
            <a:off x="4775201" y="5759111"/>
            <a:ext cx="2957690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مشاركة المرحاض أو الحمام أو الدوش مع شخص مصاب ب </a:t>
            </a: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73A23-1F7B-B5AE-8EE2-D6103179E74E}"/>
              </a:ext>
            </a:extLst>
          </p:cNvPr>
          <p:cNvSpPr txBox="1">
            <a:spLocks/>
          </p:cNvSpPr>
          <p:nvPr/>
        </p:nvSpPr>
        <p:spPr>
          <a:xfrm flipH="1">
            <a:off x="1832627" y="5759111"/>
            <a:ext cx="2626484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لدغات البعوض أو الحشرات الأخرى</a:t>
            </a:r>
          </a:p>
        </p:txBody>
      </p:sp>
    </p:spTree>
    <p:extLst>
      <p:ext uri="{BB962C8B-B14F-4D97-AF65-F5344CB8AC3E}">
        <p14:creationId xmlns:p14="http://schemas.microsoft.com/office/powerpoint/2010/main" val="249883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8F8BD7-6F20-C786-3BAE-3A752EC0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76F1A37-2351-C185-E8D5-5C1D6643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98" y="0"/>
            <a:ext cx="4730750" cy="803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AF2AD0-ECCA-C19D-EC80-C0BB294FD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23171" y="0"/>
            <a:ext cx="4610100" cy="9239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7387C-E4AC-69E8-9BA2-D251622B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95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84ECE-61FF-9165-8AAB-E87A916F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562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698983F-19F2-1CCD-A0FB-C0191229595A}"/>
              </a:ext>
            </a:extLst>
          </p:cNvPr>
          <p:cNvSpPr txBox="1">
            <a:spLocks/>
          </p:cNvSpPr>
          <p:nvPr/>
        </p:nvSpPr>
        <p:spPr>
          <a:xfrm flipH="1">
            <a:off x="7735711" y="1114854"/>
            <a:ext cx="4114799" cy="1465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 هي أعراض </a:t>
            </a:r>
            <a:r>
              <a:rPr lang="en-US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HIV؟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F7B5F8-14BF-6168-463E-48D155B28E88}"/>
              </a:ext>
            </a:extLst>
          </p:cNvPr>
          <p:cNvGrpSpPr>
            <a:grpSpLocks/>
          </p:cNvGrpSpPr>
          <p:nvPr/>
        </p:nvGrpSpPr>
        <p:grpSpPr>
          <a:xfrm flipH="1">
            <a:off x="8080727" y="2577434"/>
            <a:ext cx="3092450" cy="2349500"/>
            <a:chOff x="1366660" y="2592167"/>
            <a:chExt cx="3092450" cy="2349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6E17CB-8023-931C-6E84-93F2175EB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6660" y="2592167"/>
              <a:ext cx="3092450" cy="23495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D11C6-8F6A-50A2-BF94-9CD4EE412F5F}"/>
                </a:ext>
              </a:extLst>
            </p:cNvPr>
            <p:cNvSpPr txBox="1">
              <a:spLocks/>
            </p:cNvSpPr>
            <p:nvPr/>
          </p:nvSpPr>
          <p:spPr>
            <a:xfrm>
              <a:off x="1484132" y="3586168"/>
              <a:ext cx="2822223" cy="12079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1">
                <a:spcAft>
                  <a:spcPts val="500"/>
                </a:spcAft>
                <a:buClr>
                  <a:srgbClr val="00C296"/>
                </a:buClr>
                <a:buSzPct val="120000"/>
              </a:pP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قد لا تظهر عليك أي أعراض عند إصابتك ب</a:t>
              </a:r>
              <a:r>
                <a:rPr lang="en-PH" sz="2000" b="1" dirty="0">
                  <a:solidFill>
                    <a:srgbClr val="002664"/>
                  </a:solidFill>
                  <a:latin typeface="Public Sans Medium"/>
                </a:rPr>
                <a:t> 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HIV 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في البداية.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EA26C8B-12EF-FCCC-59E5-8F42AABA90F0}"/>
              </a:ext>
            </a:extLst>
          </p:cNvPr>
          <p:cNvSpPr txBox="1">
            <a:spLocks/>
          </p:cNvSpPr>
          <p:nvPr/>
        </p:nvSpPr>
        <p:spPr>
          <a:xfrm flipH="1">
            <a:off x="866124" y="1114855"/>
            <a:ext cx="6434966" cy="1571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قد تشبه الأ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عراض المبكرة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 أعراض الأنفلونزا وتشمل: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شعور بالاعياء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التعب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63397-AFEC-CE38-E6DF-60CC1ECB42BA}"/>
              </a:ext>
            </a:extLst>
          </p:cNvPr>
          <p:cNvSpPr txBox="1">
            <a:spLocks/>
          </p:cNvSpPr>
          <p:nvPr/>
        </p:nvSpPr>
        <p:spPr>
          <a:xfrm flipH="1">
            <a:off x="866124" y="2966233"/>
            <a:ext cx="6434966" cy="1571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وقد تشمل 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الأعراض اللاحقة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 ما يلي: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آلام وأوجاع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حمى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التعرق في السرير ليلاً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طفح جلدي</a:t>
            </a:r>
          </a:p>
        </p:txBody>
      </p:sp>
    </p:spTree>
    <p:extLst>
      <p:ext uri="{BB962C8B-B14F-4D97-AF65-F5344CB8AC3E}">
        <p14:creationId xmlns:p14="http://schemas.microsoft.com/office/powerpoint/2010/main" val="91469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61BDF-7950-0F11-B435-05B28DCE7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B568E1-5FF9-CF2B-58EB-17EA280B6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8444" y="-713605"/>
            <a:ext cx="4914900" cy="18923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66ABE-40D1-2D32-C83F-5BB6D7B4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177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1AE2B-EE40-5DA4-545D-70B477DB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84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9DCA221-8A89-F10F-F4DF-995098A40233}"/>
              </a:ext>
            </a:extLst>
          </p:cNvPr>
          <p:cNvSpPr txBox="1">
            <a:spLocks/>
          </p:cNvSpPr>
          <p:nvPr/>
        </p:nvSpPr>
        <p:spPr>
          <a:xfrm flipH="1">
            <a:off x="7724413" y="438493"/>
            <a:ext cx="3955759" cy="774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فحص </a:t>
            </a:r>
            <a:r>
              <a:rPr lang="en-US" sz="5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HIV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A50DE3E-B470-EE6C-6D06-E4F85775095C}"/>
              </a:ext>
            </a:extLst>
          </p:cNvPr>
          <p:cNvSpPr>
            <a:spLocks/>
          </p:cNvSpPr>
          <p:nvPr/>
        </p:nvSpPr>
        <p:spPr>
          <a:xfrm flipH="1">
            <a:off x="8937970" y="1305492"/>
            <a:ext cx="2858920" cy="4846952"/>
          </a:xfrm>
          <a:prstGeom prst="roundRect">
            <a:avLst>
              <a:gd name="adj" fmla="val 27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" name="Round Same-side Corner of Rectangle 7">
            <a:extLst>
              <a:ext uri="{FF2B5EF4-FFF2-40B4-BE49-F238E27FC236}">
                <a16:creationId xmlns:a16="http://schemas.microsoft.com/office/drawing/2014/main" id="{AEA7151F-F49A-8096-E888-30ACF02A9DF0}"/>
              </a:ext>
            </a:extLst>
          </p:cNvPr>
          <p:cNvSpPr>
            <a:spLocks/>
          </p:cNvSpPr>
          <p:nvPr/>
        </p:nvSpPr>
        <p:spPr>
          <a:xfrm flipH="1">
            <a:off x="8944322" y="1304463"/>
            <a:ext cx="2858919" cy="671093"/>
          </a:xfrm>
          <a:prstGeom prst="round2SameRect">
            <a:avLst>
              <a:gd name="adj1" fmla="val 10762"/>
              <a:gd name="adj2" fmla="val 0"/>
            </a:avLst>
          </a:prstGeom>
          <a:solidFill>
            <a:srgbClr val="FFB1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فحص الدم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B54881A-DC1D-463B-064C-322521E4D485}"/>
              </a:ext>
            </a:extLst>
          </p:cNvPr>
          <p:cNvSpPr>
            <a:spLocks/>
          </p:cNvSpPr>
          <p:nvPr/>
        </p:nvSpPr>
        <p:spPr>
          <a:xfrm flipH="1">
            <a:off x="364058" y="1305492"/>
            <a:ext cx="8325571" cy="4846952"/>
          </a:xfrm>
          <a:prstGeom prst="roundRect">
            <a:avLst>
              <a:gd name="adj" fmla="val 27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29C7DF23-D2F6-BB4B-EA0D-DEC25D557548}"/>
              </a:ext>
            </a:extLst>
          </p:cNvPr>
          <p:cNvSpPr>
            <a:spLocks/>
          </p:cNvSpPr>
          <p:nvPr/>
        </p:nvSpPr>
        <p:spPr>
          <a:xfrm flipH="1">
            <a:off x="364059" y="1304463"/>
            <a:ext cx="8325568" cy="671093"/>
          </a:xfrm>
          <a:prstGeom prst="round2SameRect">
            <a:avLst>
              <a:gd name="adj1" fmla="val 10762"/>
              <a:gd name="adj2" fmla="val 0"/>
            </a:avLst>
          </a:prstGeom>
          <a:solidFill>
            <a:srgbClr val="00C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فحوصات دم من الإصبع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304E1E-2A0E-E9E0-25E9-46363375F7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189174"/>
              </p:ext>
            </p:extLst>
          </p:nvPr>
        </p:nvGraphicFramePr>
        <p:xfrm flipH="1">
          <a:off x="364056" y="1958622"/>
          <a:ext cx="8325567" cy="4193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9277">
                  <a:extLst>
                    <a:ext uri="{9D8B030D-6E8A-4147-A177-3AD203B41FA5}">
                      <a16:colId xmlns:a16="http://schemas.microsoft.com/office/drawing/2014/main" val="323612015"/>
                    </a:ext>
                  </a:extLst>
                </a:gridCol>
                <a:gridCol w="3070578">
                  <a:extLst>
                    <a:ext uri="{9D8B030D-6E8A-4147-A177-3AD203B41FA5}">
                      <a16:colId xmlns:a16="http://schemas.microsoft.com/office/drawing/2014/main" val="4188468801"/>
                    </a:ext>
                  </a:extLst>
                </a:gridCol>
                <a:gridCol w="2655712">
                  <a:extLst>
                    <a:ext uri="{9D8B030D-6E8A-4147-A177-3AD203B41FA5}">
                      <a16:colId xmlns:a16="http://schemas.microsoft.com/office/drawing/2014/main" val="1240863753"/>
                    </a:ext>
                  </a:extLst>
                </a:gridCol>
              </a:tblGrid>
              <a:tr h="73382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فحص فيروس</a:t>
                      </a:r>
                      <a:r>
                        <a:rPr lang="en-US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HIV</a:t>
                      </a:r>
                      <a:r>
                        <a:rPr lang="en-PH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 </a:t>
                      </a: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 الذاتي </a:t>
                      </a:r>
                      <a:r>
                        <a:rPr lang="en-US" b="1" i="0" dirty="0" err="1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MyTest</a:t>
                      </a:r>
                      <a:endParaRPr lang="en-US" b="1" i="0" dirty="0">
                        <a:ln>
                          <a:noFill/>
                        </a:ln>
                        <a:solidFill>
                          <a:srgbClr val="002664"/>
                        </a:solidFill>
                        <a:latin typeface="Public Sans Medium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فحص بقعة دم جافة (</a:t>
                      </a:r>
                      <a:r>
                        <a:rPr lang="en-PH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(</a:t>
                      </a:r>
                      <a:r>
                        <a:rPr lang="en-US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DBS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فحص فيروس</a:t>
                      </a:r>
                      <a:r>
                        <a:rPr lang="en-US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HIV</a:t>
                      </a:r>
                      <a:r>
                        <a:rPr lang="en-PH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 </a:t>
                      </a: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 السريع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966113"/>
                  </a:ext>
                </a:extLst>
              </a:tr>
              <a:tr h="2189064">
                <a:tc>
                  <a:txBody>
                    <a:bodyPr/>
                    <a:lstStyle/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effectLst/>
                          <a:uLnTx/>
                          <a:uFillTx/>
                          <a:latin typeface="Public Sans ExtraLight" pitchFamily="2" charset="77"/>
                          <a:ea typeface="+mn-ea"/>
                          <a:cs typeface="+mn-cs"/>
                        </a:rPr>
                        <a:t>قطرة دم من إصبعك (يتم جمعها ذاتياً)</a:t>
                      </a:r>
                    </a:p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effectLst/>
                          <a:uLnTx/>
                          <a:uFillTx/>
                          <a:latin typeface="Public Sans ExtraLight" pitchFamily="2" charset="77"/>
                          <a:ea typeface="+mn-ea"/>
                          <a:cs typeface="+mn-cs"/>
                        </a:rPr>
                        <a:t>النتيجة جاهزة خلال 15 دقيقة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effectLst/>
                          <a:uLnTx/>
                          <a:uFillTx/>
                          <a:latin typeface="Public Sans ExtraLight" pitchFamily="2" charset="77"/>
                          <a:ea typeface="+mn-ea"/>
                          <a:cs typeface="+mn-cs"/>
                        </a:rPr>
                        <a:t>قطرات دم من إصبعك على بطاقة العينة (يتم جمعها ذاتياً)</a:t>
                      </a:r>
                    </a:p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effectLst/>
                          <a:uLnTx/>
                          <a:uFillTx/>
                          <a:latin typeface="Public Sans ExtraLight" pitchFamily="2" charset="77"/>
                          <a:ea typeface="+mn-ea"/>
                          <a:cs typeface="+mn-cs"/>
                        </a:rPr>
                        <a:t>يتم إرسال العينة إلى المختبر للفحص</a:t>
                      </a:r>
                    </a:p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effectLst/>
                          <a:uLnTx/>
                          <a:uFillTx/>
                          <a:latin typeface="Public Sans ExtraLight" pitchFamily="2" charset="77"/>
                          <a:ea typeface="+mn-ea"/>
                          <a:cs typeface="+mn-cs"/>
                        </a:rPr>
                        <a:t> تظهر النتيجة خلال أسبوع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effectLst/>
                          <a:uLnTx/>
                          <a:uFillTx/>
                          <a:latin typeface="Public Sans ExtraLight" pitchFamily="2" charset="77"/>
                          <a:ea typeface="+mn-ea"/>
                          <a:cs typeface="+mn-cs"/>
                        </a:rPr>
                        <a:t>قطرة دم من إصبعك تأخذها ممرضة</a:t>
                      </a:r>
                    </a:p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effectLst/>
                          <a:uLnTx/>
                          <a:uFillTx/>
                          <a:latin typeface="Public Sans ExtraLight" pitchFamily="2" charset="77"/>
                          <a:ea typeface="+mn-ea"/>
                          <a:cs typeface="+mn-cs"/>
                        </a:rPr>
                        <a:t>النتيجة جاهزة في 30 دقيقة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435202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سجل عبر الإنترنت واحصل على مجموعة الفحص من ماكينة البيع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 pitchFamily="2" charset="77"/>
                        </a:rPr>
                        <a:t>مجموعة الفحص الذاتي يتم طلبها عبر الإنترنت وإرسالها إلى عنوانك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في عيادات </a:t>
                      </a:r>
                      <a:r>
                        <a:rPr lang="en-PH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[</a:t>
                      </a:r>
                      <a:r>
                        <a:rPr lang="en-US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Test]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ln>
                          <a:noFill/>
                        </a:ln>
                        <a:solidFill>
                          <a:srgbClr val="002664"/>
                        </a:solidFill>
                        <a:latin typeface="Public Sans Medium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7264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14950F4-0957-1701-4496-25A243751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199445"/>
              </p:ext>
            </p:extLst>
          </p:nvPr>
        </p:nvGraphicFramePr>
        <p:xfrm flipH="1">
          <a:off x="8887168" y="1975556"/>
          <a:ext cx="2858921" cy="4193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921">
                  <a:extLst>
                    <a:ext uri="{9D8B030D-6E8A-4147-A177-3AD203B41FA5}">
                      <a16:colId xmlns:a16="http://schemas.microsoft.com/office/drawing/2014/main" val="2591199194"/>
                    </a:ext>
                  </a:extLst>
                </a:gridCol>
              </a:tblGrid>
              <a:tr h="731541">
                <a:tc>
                  <a:txBody>
                    <a:bodyPr/>
                    <a:lstStyle/>
                    <a:p>
                      <a:pPr algn="ctr" rtl="1"/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فحص الدم</a:t>
                      </a:r>
                      <a:r>
                        <a:rPr lang="en-US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HIV </a:t>
                      </a: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 </a:t>
                      </a:r>
                      <a:r>
                        <a:rPr lang="en-PH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)</a:t>
                      </a: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الأجسام المضادة)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611962"/>
                  </a:ext>
                </a:extLst>
              </a:tr>
              <a:tr h="2173375">
                <a:tc>
                  <a:txBody>
                    <a:bodyPr/>
                    <a:lstStyle/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800" b="0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عينة دم صغيرة</a:t>
                      </a:r>
                    </a:p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800" b="0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يتم إرسال العينة إلى المختبر للفحص </a:t>
                      </a:r>
                    </a:p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800" b="0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ExtraLight" pitchFamily="2" charset="77"/>
                        </a:rPr>
                        <a:t>تظهر النتائج خلال 1-3 أيام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B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490568"/>
                  </a:ext>
                </a:extLst>
              </a:tr>
              <a:tr h="12889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طبيبك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عيادات الصحة الجنسية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i="0" dirty="0">
                          <a:ln>
                            <a:noFill/>
                          </a:ln>
                          <a:solidFill>
                            <a:srgbClr val="002664"/>
                          </a:solidFill>
                          <a:latin typeface="Public Sans Medium"/>
                        </a:rPr>
                        <a:t>مراكز تنظيم الأسرة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B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22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86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FABCE039FD94AB088FC586ECBB7A5" ma:contentTypeVersion="15" ma:contentTypeDescription="Create a new document." ma:contentTypeScope="" ma:versionID="82b396a88bd882a696ef6219b2f9e43e">
  <xsd:schema xmlns:xsd="http://www.w3.org/2001/XMLSchema" xmlns:xs="http://www.w3.org/2001/XMLSchema" xmlns:p="http://schemas.microsoft.com/office/2006/metadata/properties" xmlns:ns2="6bf971bb-b6c5-471b-bc74-c5aba1a73da4" xmlns:ns3="def4e026-5643-48f8-83fb-50bd11837b84" targetNamespace="http://schemas.microsoft.com/office/2006/metadata/properties" ma:root="true" ma:fieldsID="62d13584a16800423a15fb96d5404267" ns2:_="" ns3:_="">
    <xsd:import namespace="6bf971bb-b6c5-471b-bc74-c5aba1a73da4"/>
    <xsd:import namespace="def4e026-5643-48f8-83fb-50bd11837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971bb-b6c5-471b-bc74-c5aba1a7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e026-5643-48f8-83fb-50bd11837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794bb7-35cd-484e-b731-64c8d04a08fb}" ma:internalName="TaxCatchAll" ma:showField="CatchAllData" ma:web="def4e026-5643-48f8-83fb-50bd11837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f4e026-5643-48f8-83fb-50bd11837b84" xsi:nil="true"/>
    <lcf76f155ced4ddcb4097134ff3c332f xmlns="6bf971bb-b6c5-471b-bc74-c5aba1a73d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8D76BC-3BAC-4693-AC60-445E234E3990}"/>
</file>

<file path=customXml/itemProps2.xml><?xml version="1.0" encoding="utf-8"?>
<ds:datastoreItem xmlns:ds="http://schemas.openxmlformats.org/officeDocument/2006/customXml" ds:itemID="{7EBBFDD8-4AE8-423A-AE29-1282E8665F93}"/>
</file>

<file path=customXml/itemProps3.xml><?xml version="1.0" encoding="utf-8"?>
<ds:datastoreItem xmlns:ds="http://schemas.openxmlformats.org/officeDocument/2006/customXml" ds:itemID="{6A7C8E73-CCFC-4202-9AE9-AEAF369117DE}"/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1444</Words>
  <Application>Microsoft Office PowerPoint</Application>
  <PresentationFormat>Widescreen</PresentationFormat>
  <Paragraphs>197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Poppins</vt:lpstr>
      <vt:lpstr>Public Sans ExtraLight</vt:lpstr>
      <vt:lpstr>Public Sans Medium</vt:lpstr>
      <vt:lpstr>Raavi</vt:lpstr>
      <vt:lpstr>Wingdings</vt:lpstr>
      <vt:lpstr>Office Theme</vt:lpstr>
      <vt:lpstr>PowerPoint Presentation</vt:lpstr>
      <vt:lpstr>PowerPoint Presentation</vt:lpstr>
      <vt:lpstr>ماهو HIV؟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 هو علاج</vt:lpstr>
      <vt:lpstr>PowerPoint Presentation</vt:lpstr>
      <vt:lpstr>كيف أحمي نفسي من الإصابة بHIV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Lively</dc:creator>
  <cp:lastModifiedBy>Denise Voros (Sydney LHD)</cp:lastModifiedBy>
  <cp:revision>120</cp:revision>
  <dcterms:created xsi:type="dcterms:W3CDTF">2025-06-03T07:12:24Z</dcterms:created>
  <dcterms:modified xsi:type="dcterms:W3CDTF">2025-11-10T05:24:32Z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a44f01-6907-4156-9b79-a71e6c56ad93_Enabled">
    <vt:lpwstr>true</vt:lpwstr>
  </property>
  <property fmtid="{D5CDD505-2E9C-101B-9397-08002B2CF9AE}" pid="3" name="MSIP_Label_76a44f01-6907-4156-9b79-a71e6c56ad93_SetDate">
    <vt:lpwstr>2025-11-09T23:15:38Z</vt:lpwstr>
  </property>
  <property fmtid="{D5CDD505-2E9C-101B-9397-08002B2CF9AE}" pid="4" name="MSIP_Label_76a44f01-6907-4156-9b79-a71e6c56ad93_Method">
    <vt:lpwstr>Privileged</vt:lpwstr>
  </property>
  <property fmtid="{D5CDD505-2E9C-101B-9397-08002B2CF9AE}" pid="5" name="MSIP_Label_76a44f01-6907-4156-9b79-a71e6c56ad93_Name">
    <vt:lpwstr>OFFICIAL</vt:lpwstr>
  </property>
  <property fmtid="{D5CDD505-2E9C-101B-9397-08002B2CF9AE}" pid="6" name="MSIP_Label_76a44f01-6907-4156-9b79-a71e6c56ad93_SiteId">
    <vt:lpwstr>a687a7bf-02db-43df-bcbb-e7a8bda611a2</vt:lpwstr>
  </property>
  <property fmtid="{D5CDD505-2E9C-101B-9397-08002B2CF9AE}" pid="7" name="MSIP_Label_76a44f01-6907-4156-9b79-a71e6c56ad93_ActionId">
    <vt:lpwstr>549d5d3e-a87b-41ef-b147-58f257681232</vt:lpwstr>
  </property>
  <property fmtid="{D5CDD505-2E9C-101B-9397-08002B2CF9AE}" pid="8" name="MSIP_Label_76a44f01-6907-4156-9b79-a71e6c56ad93_ContentBits">
    <vt:lpwstr>0</vt:lpwstr>
  </property>
  <property fmtid="{D5CDD505-2E9C-101B-9397-08002B2CF9AE}" pid="9" name="MSIP_Label_76a44f01-6907-4156-9b79-a71e6c56ad93_Tag">
    <vt:lpwstr>10, 0, 1, 1</vt:lpwstr>
  </property>
  <property fmtid="{D5CDD505-2E9C-101B-9397-08002B2CF9AE}" pid="10" name="ContentTypeId">
    <vt:lpwstr>0x010100FC5FABCE039FD94AB088FC586ECBB7A5</vt:lpwstr>
  </property>
</Properties>
</file>