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ona Salera" initials="AS" lastIdx="6" clrIdx="0">
    <p:extLst>
      <p:ext uri="{19B8F6BF-5375-455C-9EA6-DF929625EA0E}">
        <p15:presenceInfo xmlns:p15="http://schemas.microsoft.com/office/powerpoint/2012/main" userId="Alona Sal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8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সম্পর্কে বোঝা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</a:t>
            </a:r>
            <a:r>
              <a:rPr lang="as-IN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হিউম্যান ইমিউনোডেফিসিয়েন্সি ভাইরাস</a:t>
            </a:r>
            <a:r>
              <a:rPr lang="en-US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কাদের পরীক্ষা করানো উচিত</a:t>
            </a:r>
          </a:p>
          <a:p>
            <a:pPr>
              <a:lnSpc>
                <a:spcPts val="4200"/>
              </a:lnSpc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আপনার পরীক্ষা করা উচিত যদি আপনি বা আপনার: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এমন একজন পুরুষ হন যে অন্য পুরুষের সাথে যৌন সম্পর্ক স্থাপন করে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একাধিক যৌন সঙ্গীর সাথে যৌন সম্পর্ক হয় এবং আপনি সবসময় কনডম ব্যবহার করেন নি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একজন সঙ্গী আছে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এমন একজন সঙ্গী আছে যার এইচআইভি আছে এবং সে বাচ্চা নিতে চায়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ওষুধ বা স্টেরয়েড ইনজেকশন দেওয়ার জন্য কখনও সূঁচ বা অন্যান্য সরঞ্জাম শেয়ার করেছেন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/>
              </a:rPr>
              <a:t>বিদেশে ইনজেকশন, ট্যাটু, পিয়ার্সিং, দাঁতের বা কোন চিকিৎসা পদ্ধতি সম্পন্ন করেছেন</a:t>
            </a: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as-IN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এইচআইভির </a:t>
              </a:r>
              <a:endPara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b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চিকিৎসা কী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এইচআইভির চিকিৎসা অ্যান্টিরেট্রোভাইরাল (এআরভি) নামক ওষুধ দিয়ে করা হয়।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এইচআইভি চিকিৎসা খুবই কার্যকর এবং জীবনব্যাপী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যত তাড়াতাড়ি আপনি এইচআইভি চিকিৎসা শুরু করবেন, আপনার স্বাস্থ্যের জন্য তা তত ভালো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sz="2000" b="1" dirty="0">
                  <a:solidFill>
                    <a:srgbClr val="002664"/>
                  </a:solidFill>
                  <a:latin typeface="Public Sans Medium" pitchFamily="2" charset="77"/>
                </a:rPr>
                <a:t>সনাক্ত করা যায় না এমন ভাইরাল লোড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ART-</a:t>
              </a:r>
              <a:r>
                <a:rPr lang="as-IN" sz="1600" b="1" dirty="0">
                  <a:solidFill>
                    <a:srgbClr val="002664"/>
                  </a:solidFill>
                  <a:latin typeface="Public Sans ExtraLight" pitchFamily="2" charset="77"/>
                </a:rPr>
                <a:t>এর আগে </a:t>
              </a:r>
              <a:r>
                <a:rPr lang="as-IN" sz="1600" dirty="0">
                  <a:solidFill>
                    <a:srgbClr val="002664"/>
                  </a:solidFill>
                  <a:latin typeface="Public Sans ExtraLight" pitchFamily="2" charset="77"/>
                </a:rPr>
                <a:t>ভাইরাল লোড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ART </a:t>
              </a:r>
              <a:r>
                <a:rPr lang="as-IN" sz="1600" b="1" dirty="0">
                  <a:solidFill>
                    <a:srgbClr val="002664"/>
                  </a:solidFill>
                  <a:latin typeface="Public Sans ExtraLight" pitchFamily="2" charset="77"/>
                </a:rPr>
                <a:t>এর সাথে </a:t>
              </a:r>
              <a:r>
                <a:rPr lang="as-IN" sz="1600" dirty="0">
                  <a:solidFill>
                    <a:srgbClr val="002664"/>
                  </a:solidFill>
                  <a:latin typeface="Public Sans ExtraLight" pitchFamily="2" charset="77"/>
                </a:rPr>
                <a:t>ভাইরাল লোড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নির্ণয়যোগ্য স্তর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সনাক্তযোগ্য স্তর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চিকিৎসা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কিভাবে কাজ করে?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এইচআইভি চিকিৎসা: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রক্তে ভাইরাসের পরিমাণ (ভাইরাল লোড) কমিয়ে আপনার রোগ প্রতিরোধ ক্ষমতার ক্ষতি করা থেকে ভাইরাসকে বিরত রাখুন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ভাইরাল লোড আপনার রক্তে কতটা এইচআইভি আছে তা বর্ণনা করে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আপনার ভাইরাল লোড কমাতে আপনাকে নিয়মিত চিকিৎসা নিতে হবে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s-IN" sz="2000" b="1" dirty="0">
                  <a:solidFill>
                    <a:schemeClr val="bg1"/>
                  </a:solidFill>
                  <a:latin typeface="Public Sans Medium"/>
                </a:rPr>
                <a:t>একটি অনির্ধারিত ভাইরাল লোড মানে হল আপনি এইচআইভি ছড়াতে পারবেন না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আক্রান্ত হওয়া থেকে নিজেকে কীভাবে রক্ষা করব?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কনডম এবং জল-ভিত্তিক লুব্রিকেন্ট - আপনাকে এবং অন্যদের এইচআইভি থেকে রক্ষা করে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PrEP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(</a:t>
            </a: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প্রি-এক্সপোজার প্রফিল্যাক্সিস) - এইচআইভি সংক্রমণ থেকে নিজেকে রক্ষা করার জন্য এইচআইভি চিকিৎসা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PEP (</a:t>
            </a: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সংক্রমণের পরে প্রতিরোধ) - 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HIV-</a:t>
            </a: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এর সংস্পর্শে আসার পরে আপনার দ্বারা নেওয়া চিকিৎসা যা আপনাকে 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HIV-</a:t>
            </a: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তে আক্রান্ত হওয়া থেকে রক্ষা করবে।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ওষুধ ইনজেকশনের জন্য পরিষ্কার সরঞ্জাম ব্যবহার করুন (সূঁচ শেয়ার করবেন না)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 এইচআইভির জন্য নিয়মিত পরীক্ষা করুন</a:t>
            </a: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সম্পর্কে অখ্যাতিগুলো বোঝা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এইচআইভি আক্রান্ত ব্যক্তিদের অখ্যাতিগুলো প্রভাবিত করে, বিশেষ করে সম্পর্ক, যৌনতা এবং যৌনতার ক্ষেত্রে।</a:t>
            </a: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অনেক মানুষ নিম্নলিখিত কারণে কলঙ্কের শিকার হন: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তারা কিভাবে এইচআইভি আক্রান্ত হয়েছিল সে ব্যাপারে অনুমান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/>
              </a:rPr>
              <a:t>এইচআইভির সাথে সম্পর্কিত আচরণ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as-IN" b="1" dirty="0">
                <a:solidFill>
                  <a:srgbClr val="FFE0DE"/>
                </a:solidFill>
                <a:latin typeface="Public Sans Medium"/>
              </a:rPr>
              <a:t>কলঙ্ক স্বাস্থ্যসেবা এবং সহায়তার ক্ষেত্রে </a:t>
            </a:r>
            <a:br>
              <a:rPr lang="en-PH" b="1" dirty="0">
                <a:solidFill>
                  <a:srgbClr val="FFE0DE"/>
                </a:solidFill>
                <a:latin typeface="Public Sans Medium"/>
              </a:rPr>
            </a:br>
            <a:r>
              <a:rPr lang="as-IN" b="1" dirty="0">
                <a:solidFill>
                  <a:srgbClr val="FFE0DE"/>
                </a:solidFill>
                <a:latin typeface="Public Sans Medium"/>
              </a:rPr>
              <a:t>বাধা সৃষ্টি করে।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br>
              <a:rPr lang="en-PH" b="1" dirty="0">
                <a:solidFill>
                  <a:srgbClr val="002664"/>
                </a:solidFill>
                <a:latin typeface="Public Sans Medium"/>
              </a:rPr>
            </a:br>
            <a:r>
              <a:rPr lang="as-IN" b="1" dirty="0">
                <a:solidFill>
                  <a:srgbClr val="002664"/>
                </a:solidFill>
                <a:latin typeface="Public Sans Medium"/>
              </a:rPr>
              <a:t>এই অনুমানগুলি একজন ব্যক্তির এইচআইভি প্রকাশ করার ইচ্ছাকে প্রভাবিত করতে পারে।</a:t>
            </a:r>
            <a:endParaRPr lang="en-PH" b="1" dirty="0">
              <a:solidFill>
                <a:srgbClr val="002664"/>
              </a:solidFill>
              <a:latin typeface="Public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s-IN" sz="1600" b="1" dirty="0">
                  <a:solidFill>
                    <a:srgbClr val="002664"/>
                  </a:solidFill>
                  <a:latin typeface="Public Sans Medium"/>
                </a:rPr>
                <a:t>আপনার এবং আপনার সঙ্গীদের সুরক্ষার জন্য পদক্ষেপগুলি সম্পর্কে আপনার ডাক্তারের সাথে পরামর্শ করুন।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কাকে বলবো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আর কাকে বলবো না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NSW-</a:t>
            </a:r>
            <a:r>
              <a:rPr lang="as-IN" sz="2000" b="1" dirty="0">
                <a:solidFill>
                  <a:srgbClr val="002664"/>
                </a:solidFill>
                <a:latin typeface="Public Sans Medium"/>
              </a:rPr>
              <a:t>তে, আইন অনুসারে, যৌন মিলনের আগে কাউকে বলার দরকার নেই যে আপনার 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HIV </a:t>
            </a:r>
            <a:r>
              <a:rPr lang="as-IN" sz="2000" b="1" dirty="0">
                <a:solidFill>
                  <a:srgbClr val="002664"/>
                </a:solidFill>
                <a:latin typeface="Public Sans Medium"/>
              </a:rPr>
              <a:t>আছে, যদি আপনি 'যুক্তিসঙ্গত সতর্কতা' অবলম্বন করেন।</a:t>
            </a: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যুক্তিসঙ্গত সতর্কতার মধ্যে রয়েছে: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একটি কনডম ব্যবহার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(এইচআইভি চিকিৎসার সময় থেকে) অনির্ধারিত ভাইরাল লোড থাকা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আপনার যৌন সঙ্গী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PrEP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as-IN" sz="2000" dirty="0">
                <a:solidFill>
                  <a:srgbClr val="002664"/>
                </a:solidFill>
                <a:latin typeface="Public Sans ExtraLight"/>
              </a:rPr>
              <a:t>নিচ্ছেন কিনা তা নিশ্চিত করা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কোথায় সাহায্য পাবো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11894075" cy="6216210"/>
            <a:chOff x="4189136" y="625188"/>
            <a:chExt cx="11894075" cy="621621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11621570" cy="6024726"/>
            </a:xfrm>
            <a:prstGeom prst="rect">
              <a:avLst/>
            </a:prstGeom>
            <a:noFill/>
          </p:spPr>
          <p:txBody>
            <a:bodyPr wrap="square" lIns="72000" tIns="45720" rIns="91440" bIns="45720" rtlCol="0" anchor="t">
              <a:noAutofit/>
            </a:bodyPr>
            <a:lstStyle/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Multicultural HIV and Hepatitis Service – 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বহুসংস্কৃতির এইচআইভি এবং হেপাটাইটিস পরিষেবা</a:t>
              </a:r>
              <a:br>
                <a:rPr lang="as-IN" b="1" dirty="0">
                  <a:solidFill>
                    <a:srgbClr val="002664"/>
                  </a:solidFill>
                  <a:latin typeface="Public Sans Medium"/>
                </a:rPr>
              </a:br>
              <a:r>
                <a:rPr lang="en-US" dirty="0">
                  <a:solidFill>
                    <a:srgbClr val="002664"/>
                  </a:solidFill>
                  <a:latin typeface="Public Sans Medium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>
                  <a:solidFill>
                    <a:srgbClr val="002664"/>
                  </a:solidFill>
                  <a:latin typeface="Public Sans ExtraLight"/>
                </a:rPr>
                <a:t> www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Positive Life NSW - </a:t>
              </a: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পজিটিভ লাইফ 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NSW 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(Heterosexual HIV Service NSW</a:t>
              </a: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পোজেট (বিষমকামী এইচআইভি </a:t>
              </a:r>
              <a:endParaRPr lang="en-AU" b="1" dirty="0">
                <a:solidFill>
                  <a:srgbClr val="002664"/>
                </a:solidFill>
                <a:latin typeface="Public Sans Medium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পরিষেবা 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NSW)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Sexual Health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InfoLink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- </a:t>
              </a: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যৌন স্বাস্থ্য তথ্য লিঙ্ক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Bobby Goldsmith Foundation - </a:t>
              </a: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ববি গোল্ডস্মিথ ফাউন্ডেশন (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BGF)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HIV/AIDS Legal Centre (HALC) - </a:t>
              </a:r>
              <a:r>
                <a:rPr lang="as-IN" b="1" dirty="0">
                  <a:solidFill>
                    <a:srgbClr val="002664"/>
                  </a:solidFill>
                  <a:latin typeface="Public Sans Medium"/>
                </a:rPr>
                <a:t>এইচআইভি/এইডস লিগ্যাল সেন্টার (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HALC)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www.swop.org.au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ভাষায় সাহায্য </a:t>
            </a:r>
            <a:r>
              <a:rPr lang="en-AU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পাওয়া যাবে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  <a:cs typeface="+mj-cs"/>
              </a:rPr>
              <a:t>আপনার ডাক্তার বা স্বাস্থ্যসেবা প্রদানকারীর </a:t>
            </a:r>
            <a:endParaRPr lang="en-AU" b="1" dirty="0">
              <a:solidFill>
                <a:srgbClr val="002664"/>
              </a:solidFill>
              <a:latin typeface="Public Sans Medium" pitchFamily="2" charset="77"/>
              <a:cs typeface="+mj-cs"/>
            </a:endParaRPr>
          </a:p>
          <a:p>
            <a:pPr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  <a:cs typeface="+mj-cs"/>
              </a:rPr>
              <a:t>সাথে আপনার ভাষায় কথা বলার ক্ষেত্রে </a:t>
            </a:r>
            <a:endParaRPr lang="en-AU" b="1" dirty="0">
              <a:solidFill>
                <a:srgbClr val="002664"/>
              </a:solidFill>
              <a:latin typeface="Public Sans Medium" pitchFamily="2" charset="77"/>
              <a:cs typeface="+mj-cs"/>
            </a:endParaRPr>
          </a:p>
          <a:p>
            <a:pPr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  <a:cs typeface="+mj-cs"/>
              </a:rPr>
              <a:t>যদি আপনার সাহায্যের প্রয়োজন হয়:</a:t>
            </a:r>
            <a:endParaRPr lang="en-AU" b="1" dirty="0">
              <a:solidFill>
                <a:srgbClr val="002664"/>
              </a:solidFill>
              <a:latin typeface="Public Sans Medium" pitchFamily="2" charset="77"/>
              <a:cs typeface="+mj-cs"/>
            </a:endParaRPr>
          </a:p>
          <a:p>
            <a:pPr>
              <a:buClr>
                <a:srgbClr val="00C296"/>
              </a:buClr>
              <a:buSzPct val="120000"/>
            </a:pPr>
            <a:endParaRPr lang="as-IN" b="1" dirty="0">
              <a:solidFill>
                <a:srgbClr val="002664"/>
              </a:solidFill>
              <a:latin typeface="Public Sans Medium" pitchFamily="2" charset="77"/>
              <a:cs typeface="+mj-cs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  <a:cs typeface="+mj-cs"/>
              </a:rPr>
              <a:t>13 14 50 নম্বরে অনুবাদ ও দোভাষী পরিষেবা (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cs typeface="+mj-cs"/>
              </a:rPr>
              <a:t>TIS)-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  <a:cs typeface="+mj-cs"/>
              </a:rPr>
              <a:t>তে কল করুন।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  <a:cs typeface="+mj-cs"/>
              </a:rPr>
              <a:t>পরিষেবাটি বিনামূল্যের এবং গোপনীয়।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/>
                <a:cs typeface="+mj-cs"/>
              </a:rPr>
              <a:t>রিসেপশনিস্টকে আপনার জন্য একজন বিনামূল্যে দোভাষী বুক করতে বলুন</a:t>
            </a: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কী শিখলাম?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মিথ্যার সত্য</a:t>
            </a:r>
            <a:r>
              <a:rPr lang="en-PH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as-IN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ব্যক্তির সাথে টয়লেট শেয়ার করলেও আপনি এইচআইভিতে আক্রান্ত হতে পারেন।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মশার কামড়ের মাধ্যমে এইচআইভি সংক্রমণ হতে পারে।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ব্যক্তির শরীরে ভাইরাসের উপস্থিতি সনাক্ত করা যায় না, তিনি ভাইরাসটি অন্যের মধ্যে ছড়াতে পারেন না।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পজিটিভ কাউকে চুম্বন করলেও এইচআইভি হতে পারে।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চিকিৎসাধীন এইচআইভি আক্রান্ত ব্যক্তিরা দীর্ঘ ও সুস্থ জীবনযাপন করতে পারেন।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কনডম ব্যবহার করে অথবা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PrEP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গ্রহণের মাধ্যমে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HIV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প্রতিরোধ করা যেতে পারে।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মনে রাখার জন্য </a:t>
            </a:r>
            <a:endParaRPr lang="en-AU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গুরুত্বপূর্ণ বার্তাগুলি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এইচআইভি আছে কিনা তা জানার একমাত্র উপায় হল পরীক্ষা করানো।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নিয়মিত এইচআইভি পরীক্ষা করা গুরুত্বপূর্ণ।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চিকিৎসার মাধ্যমে এইচআইভি কার্যকরভাবে নিয়ন্ত্রণ করা সম্ভব।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স্বাস্থ্যের জন্য তাড়াতাড়ি চিকিৎসা শুরু করা খুবই গুরুত্বপূর্ণ।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চিকিৎসা ঠিক যেমনটি নির্দেশিত, ঠিক তেমনই অনুসরণ করুন।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যদি আপনার সহায়তার প্রয়োজন হয় অথবা বৈষম্যের সম্মুখীন হন, তাহলে আইনি পরামর্শ এবং সহায়তা পরিষেবা নিন।</a:t>
            </a: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আলোচনা করব</a:t>
            </a:r>
            <a:r>
              <a:rPr lang="en-P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as-IN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এইচআইভির মূল বিষয়গুলি: আপনার যা জানা দরকার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পরীক্ষা এবং চিকিৎসা: আপনার স্বাস্থ্যের নিয়ন্ত্রণ নেওয়া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এইচআইভি প্রতিরোধ: নিজেকে সুরক্ষিত রাখার জন্য আপনি যেসব পদক্ষেপ নিতে পারেন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এইচআইভি সম্পর্কে প্রচলিত কলঙ্কগুলো বোঝা এবং ভেঙে ফেলা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এইচআইভি স্ট্যাটাস শেয়ার করা: কী বিবেচনা করা উচিত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এইচআইভির জন্য সাহায্য এবং সহায়তা খুঁজে বের করা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s-IN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প্রশ্ন </a:t>
            </a:r>
            <a:r>
              <a:rPr lang="en-AU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as-IN" sz="7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ts val="4200"/>
              </a:lnSpc>
            </a:pPr>
            <a:endParaRPr lang="en-US" sz="7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ডেভেলপ করেছেন:</a:t>
            </a:r>
            <a:br>
              <a:rPr lang="en-US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বহুসংস্কৃতির এইচআইভি </a:t>
            </a:r>
            <a:b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এবং হেপাটাইটিস পরিষেবা </a:t>
            </a:r>
            <a:b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2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D36B7-33D0-BC9D-6BB7-5B34D2F6BA3C}"/>
              </a:ext>
            </a:extLst>
          </p:cNvPr>
          <p:cNvSpPr txBox="1"/>
          <p:nvPr/>
        </p:nvSpPr>
        <p:spPr>
          <a:xfrm>
            <a:off x="434566" y="1167897"/>
            <a:ext cx="264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কি?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এইচআইভি আপনার রোগ প্রতিরোধ ক্ষমতাকে আক্রমণ করে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এইচআইভি আপনার রোগ প্রতিরোধ ক্ষমতাকে আক্রমণ করে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2000" b="1" dirty="0">
                <a:solidFill>
                  <a:schemeClr val="bg1"/>
                </a:solidFill>
                <a:latin typeface="Public Sans Medium" pitchFamily="2" charset="77"/>
              </a:rPr>
              <a:t>চিকিৎসা না করা হলে এইচআইভি গুরুতর অসুস্থতার কারণ হতে পারে</a:t>
            </a: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2000" b="1" dirty="0">
                  <a:solidFill>
                    <a:schemeClr val="bg1"/>
                  </a:solidFill>
                  <a:latin typeface="Public Sans Medium" pitchFamily="2" charset="77"/>
                </a:rPr>
                <a:t> চিকিৎসা ছাড়া এইচআইভি এইডস সৃষ্টি করতে পারে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এবং এইডস কি একই জিনিস?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এগুলো আলাদা। 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এইডস মানে হলো অ্যাকুয়ার্ড ইমিউন ডেফিসিয়েন্সি সিনড্রোম।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এইডস হলো যখন রোগ প্রতিরোধ ক্ষমতা খুব বেশি ক্ষতিগ্রস্ত হয়।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এইডস আপনাকে খুব অসুস্থ করে তোলে।</a:t>
            </a: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আপনার শরীরকে কীভাবে প্রভাবিত করে?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আপনার রোগ প্রতিরোধ ক্ষমতা আপনাকে সংক্রমণ থেকে রক্ষা করে এবং আপনাকে সুস্থ রাখে।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এইচআইভি আপনার রোগ প্রতিরোধ ব্যবস্থার কোষগুলিকে (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CD4 </a:t>
            </a: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কোষ) আক্রমণ করে যা জীবাণুর বিরুদ্ধে লড়াই করতে সাহায্য করে।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চিকিৎসা ছাড়া, </a:t>
            </a: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এইচআইভি রোগ প্রতিরোধ ক্ষমতা দুর্বল করে দেয় এবং এর ফলে এইডস হতে পারে।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চিকিৎসার মাধ্যমে, </a:t>
            </a: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এইচআইভি নিয়ন্ত্রণে থাকে এবং শক্তিশালী রোগ প্রতিরোধ ক্ষমতা বজায় থাকে।</a:t>
            </a:r>
            <a:br>
              <a:rPr lang="as-IN" dirty="0">
                <a:solidFill>
                  <a:srgbClr val="002664"/>
                </a:solidFill>
                <a:latin typeface="Public Sans Medium" pitchFamily="2" charset="77"/>
              </a:rPr>
            </a:br>
            <a:endParaRPr lang="en-PH" dirty="0">
              <a:solidFill>
                <a:srgbClr val="002664"/>
              </a:solidFill>
              <a:latin typeface="Public Sans Medium" pitchFamily="2" charset="77"/>
            </a:endParaRPr>
          </a:p>
          <a:p>
            <a:pPr algn="ctr">
              <a:spcAft>
                <a:spcPts val="500"/>
              </a:spcAft>
              <a:buSzPct val="80000"/>
            </a:pPr>
            <a:endParaRPr lang="as-IN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2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কীভাবে এইচআইভিতে আক্রান্ত হন?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কনডম ছাড়া যৌন মিলন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ওষুধ ইনজেকশনের জন্য সূঁচ এবং অন্যান্য সরঞ্জাম ভাগাভাগি করা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জীবাণুমুক্ত নয় এমন সরঞ্জাম দিয়ে শরীরে ছিদ্র বা ট্যাটু করানো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কিছু দেশে জীবাণুমুক্ত নয় এমন রক্ত ​​সঞ্চালন এবং চিকিৎসা পদ্ধতি সম্পন্ন হয়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গর্ভাবস্থায়, প্রসবকালীন সময়ে অথবা বুকের দুধ খাওয়ানোর সময় একজন এইচআইভি পজিটিভ মা থেকে তার সন্তানের কাছে যাওয়া।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এইচআইভি শারীরিক তরল পদার্থ</a:t>
            </a:r>
            <a:r>
              <a:rPr lang="en-AU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Public Sans Medium" pitchFamily="2" charset="77"/>
              </a:rPr>
              <a:t>যেমন</a:t>
            </a: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 রক্ত, বুকের দুধ, বীর্য এবং যোনিপথের মতো পাওয়া যায়। এইচআইভি আক্রান্ত ব্যক্তির শারীরিক তরল অন্য ব্যক্তির শরীরে প্রবেশ করলে এটি সংক্রামিত হয়।</a:t>
            </a:r>
            <a:endParaRPr lang="as-IN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নিম্নলিখিত কারণে এইচআইভিতে আক্রান্ত হতে পারবেন না</a:t>
            </a:r>
            <a:r>
              <a:rPr lang="en-PH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as-IN" sz="24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কাশি বা হাঁচি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 চুম্বন, আলিঙ্গন অথবা কান্না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ব্যক্তির সাথে বিছানা ভাগাভাগি করা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মশা বা অন্যান্য পোকামাকড়ের কামড়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কারো সাথে টয়লেট, স্নান বা ঝরনা শেয়ার করা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 sz="1600" dirty="0">
                <a:solidFill>
                  <a:srgbClr val="002664"/>
                </a:solidFill>
                <a:latin typeface="Public Sans ExtraLight" pitchFamily="2" charset="77"/>
              </a:rPr>
              <a:t>এইচআইভি আক্রান্ত ব্যক্তির সাথে খাবার ভাগাভাগি করা</a:t>
            </a: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এইচআইভির </a:t>
            </a:r>
            <a:endParaRPr lang="en-AU" sz="28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as-IN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লক্ষণগুলি কী কী?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s-IN" sz="2000" b="1" dirty="0">
                  <a:solidFill>
                    <a:srgbClr val="002664"/>
                  </a:solidFill>
                  <a:latin typeface="Public Sans Medium"/>
                </a:rPr>
                <a:t>প্রথমবার এইচআইভি ধরা পড়লে আপনার কোনও লক্ষণ নাও থাকতে পারে।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প্রাথমিক লক্ষণগুলি ফ্লুর মতো মনে হতে পারে এবং এর মধ্যে রয়েছে: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অসুস্থ বোধ করা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ক্লান্তি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dirty="0">
                <a:solidFill>
                  <a:srgbClr val="002664"/>
                </a:solidFill>
                <a:latin typeface="Public Sans Medium" pitchFamily="2" charset="77"/>
              </a:rPr>
              <a:t>পরবর্তী লক্ষণগুলির মধ্যে অন্তর্ভুক্ত থাকতে পারে: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ব্যথা এবং যন্ত্রণা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জ্বর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রাতে বিছানায় ঘাম ঝরা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ত্বকে ফুসকুড়ি</a:t>
            </a: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এইচআইভি পরীক্ষা করা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 রক্ত পরীক্ষা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আঙুলের রক্ত ​​পরীক্ষা</a:t>
            </a:r>
          </a:p>
        </p:txBody>
      </p:sp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72532700-C84B-0829-B14B-52A5277D8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92704"/>
              </p:ext>
            </p:extLst>
          </p:nvPr>
        </p:nvGraphicFramePr>
        <p:xfrm>
          <a:off x="403568" y="1975556"/>
          <a:ext cx="2858919" cy="373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604105">
                <a:tc>
                  <a:txBody>
                    <a:bodyPr/>
                    <a:lstStyle/>
                    <a:p>
                      <a:pPr algn="ctr"/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এইচআইভি রক্ত ​​(অ্যান্টিবডি) পরীক্ষা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192647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ছোট রক্তের নমুনা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নমুনা পরীক্ষার জন্য একটি পরীক্ষাগারে পাঠানো হয়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১-৩ দিনের মধ্যে ফলাফল দেখাবে আপনার এইচআইভি আছে</a:t>
                      </a:r>
                      <a:r>
                        <a:rPr lang="en-PH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 </a:t>
                      </a: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কিনা।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173327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আপনার ডাক্তার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যৌন স্বাস্থ্য ক্লিনিক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পরিবার পরিকল্পনা কেন্দ্র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B51EE95F-8D4D-1505-F519-065C65274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363833"/>
              </p:ext>
            </p:extLst>
          </p:nvPr>
        </p:nvGraphicFramePr>
        <p:xfrm>
          <a:off x="3462851" y="1975556"/>
          <a:ext cx="8325572" cy="396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586840">
                <a:tc>
                  <a:txBody>
                    <a:bodyPr/>
                    <a:lstStyle/>
                    <a:p>
                      <a:pPr algn="ctr"/>
                      <a:endParaRPr lang="en-AU" sz="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algn="ctr"/>
                      <a:r>
                        <a:rPr lang="as-IN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দ্রুত এইচআইভি পরীক্ষা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s-IN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শুকনো রক্তের দাগ (</a:t>
                      </a: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DBS) </a:t>
                      </a:r>
                      <a:r>
                        <a:rPr lang="as-IN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পরীক্ষা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MyTest </a:t>
                      </a:r>
                      <a:r>
                        <a:rPr lang="as-IN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এইচআইভি </a:t>
                      </a:r>
                      <a:endParaRPr lang="en-AU" sz="1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algn="ctr"/>
                      <a:r>
                        <a:rPr lang="as-IN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স্ব-পরীক্ষা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20162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নার্সের কাছ থেকে নেওয়া তোমার আঙুলের এক ফোঁটা রক্ত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ফলাফল ৩০ মিনিটের মধ্যে প্রস্তুত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7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আপনার আঙুল থেকে রক্তের ফোঁটা একটি নমুনা কার্ডে (নিজে সংগ্রহ করা)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7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নমুনা পরীক্ষার জন্য একটি পরীক্ষাগারে পাঠানো হয়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7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ফলাফল এক সপ্তাহের মধ্যে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আপনার আঙুল থেকে রক্তের এক ফোঁটা নেয়া (নিজে সংগ্রহ করা)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ফলাফল ১৫ মিনিটের মধ্যে প্রস্তুত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100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একটি [পরীক্ষা] ক্লিনিকে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as-IN" sz="1800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স্ব-পরীক্ষার কিট অনলাইনে অর্ডার করে আপনার ঠিকানায় পাঠানো হয়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s-IN" sz="1800" b="1" dirty="0">
                          <a:solidFill>
                            <a:srgbClr val="002664"/>
                          </a:solidFill>
                          <a:latin typeface="Public Sans Medium"/>
                          <a:cs typeface="+mj-cs"/>
                        </a:rPr>
                        <a:t>অনলাইনে নিবন্ধন করুন এবং ভেন্ডিং মেশিন থেকে পরীক্ষার কিট সংগ্রহ করুন।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5B7A75-1E74-479E-B9DC-850B99DDA51F}"/>
</file>

<file path=customXml/itemProps2.xml><?xml version="1.0" encoding="utf-8"?>
<ds:datastoreItem xmlns:ds="http://schemas.openxmlformats.org/officeDocument/2006/customXml" ds:itemID="{01CD0204-1519-4150-B5FD-95C6F497F6C5}"/>
</file>

<file path=customXml/itemProps3.xml><?xml version="1.0" encoding="utf-8"?>
<ds:datastoreItem xmlns:ds="http://schemas.openxmlformats.org/officeDocument/2006/customXml" ds:itemID="{62D08570-9941-4529-96F2-D689163C11E8}"/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1517</Words>
  <Application>Microsoft Office PowerPoint</Application>
  <PresentationFormat>Widescreen</PresentationFormat>
  <Paragraphs>209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KaiTi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এইচআইভি কি?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চিকিৎসা কী</vt:lpstr>
      <vt:lpstr>PowerPoint Presentation</vt:lpstr>
      <vt:lpstr>এইচআইভি আক্রান্ত হওয়া থেকে নিজেকে কীভাবে রক্ষা করব?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127</cp:revision>
  <dcterms:created xsi:type="dcterms:W3CDTF">2025-06-03T07:12:24Z</dcterms:created>
  <dcterms:modified xsi:type="dcterms:W3CDTF">2025-11-10T05:00:52Z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2025-11-10T00:40:27Z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e9b0d5ec-25c0-4526-b12e-8637ee258a1b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