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FB1A7"/>
    <a:srgbClr val="FFE0DE"/>
    <a:srgbClr val="00C296"/>
    <a:srgbClr val="FEE7C8"/>
    <a:srgbClr val="FFA969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26"/>
  </p:normalViewPr>
  <p:slideViewPr>
    <p:cSldViewPr snapToGrid="0">
      <p:cViewPr varScale="1">
        <p:scale>
          <a:sx n="106" d="100"/>
          <a:sy n="106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wop.org.a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404997"/>
            <a:ext cx="664204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认识 </a:t>
            </a:r>
            <a:r>
              <a:rPr lang="en-US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br>
              <a:rPr lang="zh-CN" altLang="en-US" sz="96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zh-CN" altLang="en-US" sz="24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（人类免疫缺陷病毒）</a:t>
            </a:r>
            <a:endParaRPr lang="en-US" sz="24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310" y="214630"/>
            <a:ext cx="4229100" cy="23558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645258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哪些人需要做筛查？ </a:t>
            </a:r>
            <a:endParaRPr lang="en-PH" altLang="zh-CN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应在以下情况中接受 </a:t>
            </a:r>
            <a:r>
              <a:rPr lang="en-US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 </a:t>
            </a: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检测：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40882"/>
            <a:ext cx="6986240" cy="4460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男男性行为者</a:t>
            </a:r>
            <a:endParaRPr lang="en-US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有多个性伴侣，并且在性行为中并非每次都使用安全套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伴侣是 </a:t>
            </a:r>
            <a:r>
              <a:rPr lang="en-US" altLang="zh-CN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 </a:t>
            </a: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感染者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伴侣是 </a:t>
            </a:r>
            <a:r>
              <a:rPr lang="en-US" altLang="zh-CN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 </a:t>
            </a: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感染者，并且希望要孩子 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曾与他人共用针具或其他注射毒品或类固醇的设备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曾在海外接受注射、纹身、穿耳、牙科或其他医疗操作</a:t>
            </a:r>
            <a:r>
              <a:rPr lang="zh-CN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1" y="627780"/>
            <a:ext cx="2571750" cy="5791200"/>
          </a:xfrm>
          <a:prstGeom prst="rect">
            <a:avLst/>
          </a:prstGeom>
        </p:spPr>
      </p:pic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08" y="971246"/>
            <a:ext cx="3930650" cy="2235200"/>
          </a:xfrm>
          <a:prstGeom prst="rect">
            <a:avLst/>
          </a:prstGeom>
        </p:spPr>
      </p:pic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112" y="4455627"/>
            <a:ext cx="3124200" cy="21082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2" name="Group 1"/>
          <p:cNvGrpSpPr>
            <a:grpSpLocks noGrp="1" noUngrp="1" noRot="1" noMove="1" noResize="1"/>
          </p:cNvGrpSpPr>
          <p:nvPr/>
        </p:nvGrpSpPr>
        <p:grpSpPr>
          <a:xfrm>
            <a:off x="1211431" y="1533239"/>
            <a:ext cx="2988000" cy="847725"/>
            <a:chOff x="199373" y="1551007"/>
            <a:chExt cx="3935302" cy="847725"/>
          </a:xfrm>
        </p:grpSpPr>
        <p:sp>
          <p:nvSpPr>
            <p:cNvPr id="5" name="Rounded Rectangle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itle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4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Poppins" panose="00000500000000000000" pitchFamily="2" charset="77"/>
                </a:rPr>
                <a:t>HIV?</a:t>
              </a:r>
            </a:p>
          </p:txBody>
        </p:sp>
      </p:grpSp>
      <p:sp>
        <p:nvSpPr>
          <p:cNvPr id="7" name="Title 5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50732" y="420725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altLang="ja-JP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r>
              <a:rPr lang="ja-JP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的治疗方案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49087" y="2160205"/>
            <a:ext cx="5928514" cy="207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的治疗药物被称为抗逆转录病毒药物（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ARTs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）。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治疗非常有效，并且需要终身服用。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越早开始接受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治疗，对健康越有利。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Grp="1" noUngrp="1" noRot="1" noMove="1" noResize="1"/>
          </p:cNvGrpSpPr>
          <p:nvPr/>
        </p:nvGrpSpPr>
        <p:grpSpPr>
          <a:xfrm>
            <a:off x="6898924" y="914794"/>
            <a:ext cx="4849265" cy="5264271"/>
            <a:chOff x="6729589" y="745459"/>
            <a:chExt cx="4849265" cy="5264271"/>
          </a:xfrm>
        </p:grpSpPr>
        <p:pic>
          <p:nvPicPr>
            <p:cNvPr id="9" name="Picture 8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754" y="1336130"/>
              <a:ext cx="4229100" cy="3905250"/>
            </a:xfrm>
            <a:prstGeom prst="rect">
              <a:avLst/>
            </a:prstGeom>
          </p:spPr>
        </p:pic>
        <p:sp>
          <p:nvSpPr>
            <p:cNvPr id="11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033" y="745459"/>
              <a:ext cx="3283656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CN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</a:rPr>
                <a:t>无法检测到的病毒载量</a:t>
              </a:r>
              <a:r>
                <a:rPr lang="en-US" altLang="zh-CN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</a:rPr>
                <a:t> </a:t>
              </a:r>
            </a:p>
          </p:txBody>
        </p:sp>
        <p:sp>
          <p:nvSpPr>
            <p:cNvPr id="12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47189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CN" altLang="en-US" sz="16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</a:rPr>
                <a:t>抗逆转录病毒治疗前</a:t>
              </a:r>
              <a:br>
                <a:rPr lang="zh-CN" altLang="en-US" sz="16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</a:rPr>
              </a:br>
              <a:r>
                <a:rPr lang="zh-CN" altLang="en-US" sz="1600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  <a:sym typeface="+mn-ea"/>
                </a:rPr>
                <a:t>病毒载量</a:t>
              </a:r>
            </a:p>
          </p:txBody>
        </p:sp>
        <p:sp>
          <p:nvSpPr>
            <p:cNvPr id="13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0212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CN" altLang="en-US" sz="16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抗逆转录病毒治疗病毒载量</a:t>
              </a:r>
            </a:p>
          </p:txBody>
        </p:sp>
        <p:sp>
          <p:nvSpPr>
            <p:cNvPr id="14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4673992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CN" altLang="en-US" sz="16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Arial" panose="020B0604020202020204" pitchFamily="34" charset="0"/>
                </a:rPr>
                <a:t>无法检测到的水平</a:t>
              </a:r>
            </a:p>
          </p:txBody>
        </p:sp>
        <p:sp>
          <p:nvSpPr>
            <p:cNvPr id="15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3003236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CN" altLang="en-US" sz="16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Arial" panose="020B0604020202020204" pitchFamily="34" charset="0"/>
                </a:rPr>
                <a:t>可检测水平</a:t>
              </a:r>
            </a:p>
          </p:txBody>
        </p:sp>
      </p:grpSp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33" y="303923"/>
            <a:ext cx="1943100" cy="16573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ja-JP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的治疗原理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1738881"/>
            <a:ext cx="5461169" cy="3160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altLang="zh-CN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治疗的方法是</a:t>
            </a:r>
            <a:r>
              <a:rPr lang="zh-CN" altLang="en-US" sz="2800" dirty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：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通过降低血液中的病毒量（即“病毒载量”），阻止病毒对免疫系统的损害</a:t>
            </a:r>
            <a:endParaRPr lang="en-US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“病毒载量”是指血液中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的数量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需要规律地服药，以保持病毒载量在低水平。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>
            <a:grpSpLocks noGrp="1" noUngrp="1" noRot="1" noMove="1" noResize="1"/>
          </p:cNvGrpSpPr>
          <p:nvPr/>
        </p:nvGrpSpPr>
        <p:grpSpPr>
          <a:xfrm>
            <a:off x="462544" y="5232675"/>
            <a:ext cx="6130169" cy="967091"/>
            <a:chOff x="462544" y="5232675"/>
            <a:chExt cx="6130169" cy="967091"/>
          </a:xfrm>
        </p:grpSpPr>
        <p:sp>
          <p:nvSpPr>
            <p:cNvPr id="5" name="Rounded Rectangle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5" y="5232675"/>
              <a:ext cx="6130168" cy="967091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5357524"/>
              <a:ext cx="6130168" cy="70675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当病毒载量降到“检测不到”的水平时，表示不会将 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HIV </a:t>
              </a:r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传染给他人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64" y="2959100"/>
            <a:ext cx="1390650" cy="939800"/>
          </a:xfrm>
          <a:prstGeom prst="rect">
            <a:avLst/>
          </a:prstGeom>
        </p:spPr>
      </p:pic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327" y="506588"/>
            <a:ext cx="1435100" cy="1816100"/>
          </a:xfrm>
          <a:prstGeom prst="rect">
            <a:avLst/>
          </a:prstGeom>
        </p:spPr>
      </p:pic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845" y="409579"/>
            <a:ext cx="1625600" cy="147828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9955" y="587471"/>
            <a:ext cx="672123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如何预防感染 </a:t>
            </a:r>
            <a:r>
              <a:rPr lang="en-US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？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954" y="2265307"/>
            <a:ext cx="7500164" cy="4041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使用安全套和水性润滑剂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——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可有效保护自己和他人免受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感染。</a:t>
            </a:r>
            <a:endParaRPr lang="en-US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使用 </a:t>
            </a:r>
            <a:r>
              <a:rPr lang="en-US" altLang="zh-CN" sz="2000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PrEP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（暴露前预防用药）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——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在接触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之前服用的预防性治疗。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使用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PEP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（暴露后预防用药）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——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在可能接触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后尽早服用的紧急治疗，以降低感染风险。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注射毒品时使用干净的器具（不要共用针具） 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定期接受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检测。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429000"/>
            <a:ext cx="5905936" cy="1380067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067288"/>
            <a:ext cx="5905936" cy="1062579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打破 </a:t>
            </a:r>
            <a:r>
              <a:rPr lang="en-US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的污名和误解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733154"/>
            <a:ext cx="6233314" cy="255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污名化会影响 </a:t>
            </a:r>
            <a:r>
              <a:rPr lang="en-US" altLang="zh-CN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感染者的生活，特别是在人际关系、性关系和性取向方面。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许多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感染者受到社会偏见影响，原因包括：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他人对感染途径的主观猜测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社会上对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相关行为的刻板印象。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244635"/>
            <a:ext cx="590593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污名会阻碍患者获得必要的医疗服务和支持。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638637"/>
            <a:ext cx="5905936" cy="7067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这些误解会让人不敢公开自己是 </a:t>
            </a:r>
            <a:r>
              <a:rPr lang="en-US" altLang="zh-CN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感染者，从而影响他们寻求帮助和接受医疗。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Grp="1" noUngrp="1" noRot="1" noMove="1" noResize="1"/>
          </p:cNvGrpSpPr>
          <p:nvPr/>
        </p:nvGrpSpPr>
        <p:grpSpPr>
          <a:xfrm>
            <a:off x="7681314" y="595877"/>
            <a:ext cx="2729932" cy="2032000"/>
            <a:chOff x="7681314" y="595877"/>
            <a:chExt cx="2729932" cy="2032000"/>
          </a:xfrm>
        </p:grpSpPr>
        <p:pic>
          <p:nvPicPr>
            <p:cNvPr id="2" name="Picture 1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805" y="595877"/>
              <a:ext cx="2520950" cy="2032000"/>
            </a:xfrm>
            <a:prstGeom prst="rect">
              <a:avLst/>
            </a:prstGeom>
          </p:spPr>
        </p:pic>
        <p:sp>
          <p:nvSpPr>
            <p:cNvPr id="5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1314" y="812945"/>
              <a:ext cx="272993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endParaRPr lang="en-PH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请向医生咨询如何保护自己和伴侣。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应该告诉谁？不必告诉谁？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3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2075354"/>
            <a:ext cx="6184792" cy="3952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在新南威尔士州，只要采取了“合理预防措施”，法律上无须在性行为前告知对方自己感染 </a:t>
            </a:r>
            <a:r>
              <a:rPr lang="en-US" altLang="zh-CN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。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合理的预防措施包括：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使用安全套</a:t>
            </a:r>
            <a:endParaRPr lang="en-US" altLang="ja-JP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因接受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治疗，病毒载量已降至“检测不到”水平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确保性伴侣使用 </a:t>
            </a:r>
            <a:r>
              <a:rPr lang="en-US" altLang="zh-CN" sz="2000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PrEP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（暴露前预防性用药） 。</a:t>
            </a:r>
            <a:endParaRPr lang="en-US" sz="2000" dirty="0" err="1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73" y="1846980"/>
            <a:ext cx="3403600" cy="4572000"/>
          </a:xfrm>
          <a:prstGeom prst="rect">
            <a:avLst/>
          </a:prstGeom>
        </p:spPr>
      </p:pic>
      <p:grpSp>
        <p:nvGrpSpPr>
          <p:cNvPr id="23" name="Group 22"/>
          <p:cNvGrpSpPr>
            <a:grpSpLocks noGrp="1" noUngrp="1" noRot="1" noMove="1" noResize="1"/>
          </p:cNvGrpSpPr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4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CN" altLang="en-US" sz="4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去哪里寻求帮助？</a:t>
            </a:r>
          </a:p>
        </p:txBody>
      </p:sp>
      <p:grpSp>
        <p:nvGrpSpPr>
          <p:cNvPr id="8" name="Group 7"/>
          <p:cNvGrpSpPr>
            <a:grpSpLocks noGrp="1" noUngrp="1" noRot="1" noMove="1" noResize="1"/>
          </p:cNvGrpSpPr>
          <p:nvPr/>
        </p:nvGrpSpPr>
        <p:grpSpPr>
          <a:xfrm>
            <a:off x="4189136" y="625188"/>
            <a:ext cx="7663339" cy="5694589"/>
            <a:chOff x="4189136" y="625188"/>
            <a:chExt cx="7663339" cy="5694589"/>
          </a:xfrm>
        </p:grpSpPr>
        <p:sp>
          <p:nvSpPr>
            <p:cNvPr id="7" name="Rounded Rectangle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89136" y="625188"/>
              <a:ext cx="7663339" cy="5694589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816672"/>
              <a:ext cx="6812101" cy="53583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Multicultural HIV and Hepatitis Service 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www.mhahs.org.au | (02) 9515 1234 | Forest Lodge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ACON</a:t>
              </a: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www.acon.org.au | 1800 063 060 | Surry Hills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(02) 4962 7700 | Newcastle | (02) 6622 1555 | Lismore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Positive Life NSW 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www.positivelife.org.au | 1800 245 677 | Surry Hills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Pozhet</a:t>
              </a: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(Heterosexual HIV Service NSW)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www.pozhet.org.au| Forest Lodge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Sexual Health InfoLink 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www.shil.nsw.gov.au | 1800 451 624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Bobby Goldsmith Foundation (BGF) 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www.bgf.org.au | (02) 9283 8666 | Darlinghurst and Parramatta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HIV/AIDS Legal Centre (HALC) </a:t>
              </a:r>
              <a:b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www.halc.org.au | (02) 9492 6540 | Surry Hills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 Workers Outreach Project </a:t>
              </a:r>
              <a:r>
                <a:rPr lang="en-US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 </a:t>
              </a: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www.swop.org.au</a:t>
              </a: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| (02) 9184 9466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74" y="1293146"/>
            <a:ext cx="6400800" cy="6210300"/>
          </a:xfrm>
          <a:prstGeom prst="rect">
            <a:avLst/>
          </a:prstGeom>
        </p:spPr>
      </p:pic>
      <p:pic>
        <p:nvPicPr>
          <p:cNvPr id="4" name="Picture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需要母语协助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4" name="TextBox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如果需要用母语与医生或医护人员沟通：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请致电 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Translating and Interpreting Service (TIS )13 14 50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服务免费且保密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请向诊所前台说明需要预约口译服务。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15" y="-678744"/>
            <a:ext cx="3435350" cy="29337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今天我们学到了什么？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6311" y="1896925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判断题</a:t>
            </a:r>
            <a:r>
              <a:rPr lang="en-PH" altLang="ja-JP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与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感染者共用厕所会感染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可以通过蚊虫叮咬传播。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感染者如果病毒载量低至无法检测，就不会传染他人。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亲吻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感染者会感染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接受治疗的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感染者可以长时间健康生活。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使用安全套或服用 </a:t>
            </a:r>
            <a:r>
              <a:rPr lang="en-US" altLang="zh-CN" sz="2000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PrEP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可以预防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。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66023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重要信息总结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201476"/>
            <a:ext cx="7048484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确认是否感染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的唯一方法是接受检测。</a:t>
            </a:r>
            <a:endParaRPr lang="en-US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定期接受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检测很重要。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可通过规范治疗有效控制。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越早开始治疗，对健康越有利。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必须严格遵照医嘱进行治疗。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如遇到歧视或需要帮助，应寻求法律咨询和支持服务。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367899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3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今天我们将了解：</a:t>
            </a:r>
            <a:endParaRPr lang="en-US" sz="36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367899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基础知识：需要了解的相关内容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检测和治疗</a:t>
            </a:r>
            <a:r>
              <a:rPr lang="en-US" altLang="zh-CN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主动掌控身体健康</a:t>
            </a:r>
            <a:endParaRPr lang="en-PH" altLang="zh-CN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如何预防 </a:t>
            </a:r>
            <a:r>
              <a:rPr lang="en-US" altLang="zh-CN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HIV</a:t>
            </a: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：保护自己的方法</a:t>
            </a:r>
            <a:endParaRPr lang="en-PH" altLang="zh-CN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打破 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的污名和误解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披露 </a:t>
            </a:r>
            <a:r>
              <a:rPr lang="en-US" altLang="zh-CN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感染状态：需要考虑的情况</a:t>
            </a:r>
            <a:endParaRPr lang="en-PH" altLang="zh-CN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如何寻求支持和帮助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ja-JP" altLang="en-US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有问题</a:t>
            </a:r>
            <a:r>
              <a:rPr lang="zh-CN" altLang="ja-JP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吗</a:t>
            </a:r>
            <a:r>
              <a:rPr lang="ja-JP" altLang="en-US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sz="7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编制单位：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新州多元文化部 </a:t>
            </a:r>
            <a:r>
              <a:rPr lang="en-US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</a:p>
          <a:p>
            <a:pPr>
              <a:lnSpc>
                <a:spcPts val="45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与肝炎服务中心</a:t>
            </a:r>
            <a:r>
              <a:rPr lang="zh-CN" altLang="en-US" sz="48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</a:t>
            </a:r>
            <a:endParaRPr lang="en-PH" altLang="zh-CN" sz="4800" dirty="0"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ts val="4500"/>
              </a:lnSpc>
            </a:pPr>
            <a:r>
              <a:rPr lang="en-PH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4E72A2-C2B5-BCF4-F929-4A74C003C971}"/>
              </a:ext>
            </a:extLst>
          </p:cNvPr>
          <p:cNvSpPr txBox="1"/>
          <p:nvPr/>
        </p:nvSpPr>
        <p:spPr>
          <a:xfrm>
            <a:off x="389299" y="896293"/>
            <a:ext cx="286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1497730"/>
            <a:ext cx="3600450" cy="48958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3846849" cy="745117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r>
              <a:rPr lang="ja-JP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是指什么？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45945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28673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7" name="Rounded Rectangl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1162756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1651323"/>
            <a:ext cx="502355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是一种攻击人体免疫系统的病毒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3206045"/>
            <a:ext cx="502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免疫系统是身体抵抗疾病的防线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4944534"/>
            <a:ext cx="502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如不治疗，</a:t>
            </a:r>
            <a:r>
              <a:rPr lang="en-US" altLang="zh-CN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</a:t>
            </a:r>
            <a:r>
              <a:rPr lang="zh-CN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会导致严重疾病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Move="1" noResize="1"/>
          </p:cNvGrpSpPr>
          <p:nvPr/>
        </p:nvGrpSpPr>
        <p:grpSpPr>
          <a:xfrm>
            <a:off x="462543" y="4703666"/>
            <a:ext cx="7609012" cy="953825"/>
            <a:chOff x="462543" y="4703666"/>
            <a:chExt cx="7609012" cy="953825"/>
          </a:xfrm>
        </p:grpSpPr>
        <p:sp>
          <p:nvSpPr>
            <p:cNvPr id="2" name="Rounded Rectangle 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4703666"/>
              <a:ext cx="7609011" cy="953825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3" y="4980523"/>
              <a:ext cx="7609011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如不治疗，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HIV</a:t>
              </a:r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 可能发展为 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AIDS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90571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en-AU" sz="32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ja-JP" altLang="en-US" sz="32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和艾滋病（</a:t>
            </a:r>
            <a:r>
              <a:rPr lang="en-AU" sz="32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AIDS）</a:t>
            </a:r>
          </a:p>
          <a:p>
            <a: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ja-JP" altLang="en-US" sz="32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是一回事吗？</a:t>
            </a: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123" y="2115282"/>
            <a:ext cx="7986535" cy="202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两者不同。</a:t>
            </a:r>
            <a:endParaRPr lang="en-US" altLang="ja-JP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AIDS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（艾滋病） 是“获得性免疫缺陷综合征”的缩写。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AIDS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是指免疫系统严重受损的阶段。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发展到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AIDS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时，感染者会非常虚弱。</a:t>
            </a:r>
            <a:endParaRPr lang="zh-CN" altLang="en-US" sz="2000" b="1" kern="1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88" y="276917"/>
            <a:ext cx="4286250" cy="14097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65379"/>
            <a:ext cx="518195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altLang="zh-CN" sz="36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36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如何影响身体健康？</a:t>
            </a: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511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免疫系统的功能是抵御感染，维持健康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6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5066" y="4597435"/>
            <a:ext cx="270933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altLang="zh-CN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会攻击免疫系统中负责抵抗病菌的细胞（</a:t>
            </a:r>
            <a:r>
              <a:rPr lang="en-US" altLang="zh-CN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CD4</a:t>
            </a: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细胞）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502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如不治疗</a:t>
            </a: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会削弱免疫系统，最终可能发展成 </a:t>
            </a:r>
            <a:r>
              <a:rPr lang="en-US" altLang="zh-CN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AIDS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55288" y="4597435"/>
            <a:ext cx="247226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如果接受治疗</a:t>
            </a: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可以得到控制，免疫系统将保持强健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68" y="290960"/>
            <a:ext cx="3498850" cy="15938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770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是如何传播的？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3427" y="4484547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无保护措施的性行为</a:t>
            </a:r>
            <a:endParaRPr lang="zh-CN" alt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622" y="4484547"/>
            <a:ext cx="21787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共用注射毒品的针具和其他器具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1804" y="4484547"/>
            <a:ext cx="201964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使用未消毒的穿刺或纹身工具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8756" y="4484547"/>
            <a:ext cx="2381955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在部分国家接受未经消毒的输血或医疗操作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40711" y="4484547"/>
            <a:ext cx="22803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妈妈在怀孕、分娩或哺乳期间将病毒传给婴儿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1087885"/>
            <a:ext cx="9505978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存在于包括血液、母乳、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精液和阴道分泌液在内的体液中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。</a:t>
            </a:r>
            <a:b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当感染者的体液进入他人身体时，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就有可能传播。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52" y="-684067"/>
            <a:ext cx="6229350" cy="23241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332078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不会通过以下方式传播</a:t>
            </a:r>
            <a:r>
              <a:rPr lang="en-PH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…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60004" y="3219111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咳嗽或打喷嚏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04178" y="3219111"/>
            <a:ext cx="2122311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接吻、拥抱或哭泣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321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与 </a:t>
            </a:r>
            <a:r>
              <a:rPr lang="en-US" altLang="zh-CN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感染者同床睡觉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蚊虫叮咬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201" y="5759111"/>
            <a:ext cx="295769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共用厕所、浴缸或淋浴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32627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与感染者共用食物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33" y="-1330"/>
            <a:ext cx="4730750" cy="8039100"/>
          </a:xfrm>
          <a:prstGeom prst="rect">
            <a:avLst/>
          </a:prstGeom>
        </p:spPr>
      </p:pic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829" y="0"/>
            <a:ext cx="4610100" cy="92392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311" y="1114854"/>
            <a:ext cx="4114799" cy="1465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zh-CN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 </a:t>
            </a:r>
            <a:r>
              <a:rPr lang="zh-CN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的症状有哪些？</a:t>
            </a:r>
            <a:endParaRPr lang="zh-CN" alt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grpSp>
        <p:nvGrpSpPr>
          <p:cNvPr id="6" name="Group 5"/>
          <p:cNvGrpSpPr>
            <a:grpSpLocks noGrp="1" noUngrp="1" noRot="1" noMove="1" noResize="1"/>
          </p:cNvGrpSpPr>
          <p:nvPr/>
        </p:nvGrpSpPr>
        <p:grpSpPr>
          <a:xfrm>
            <a:off x="994127" y="2577434"/>
            <a:ext cx="3092450" cy="2349500"/>
            <a:chOff x="1366660" y="2592167"/>
            <a:chExt cx="3092450" cy="2349500"/>
          </a:xfrm>
        </p:grpSpPr>
        <p:pic>
          <p:nvPicPr>
            <p:cNvPr id="5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660" y="2592167"/>
              <a:ext cx="3092450" cy="2349500"/>
            </a:xfrm>
            <a:prstGeom prst="rect">
              <a:avLst/>
            </a:prstGeom>
          </p:spPr>
        </p:pic>
        <p:sp>
          <p:nvSpPr>
            <p:cNvPr id="10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2708" y="3429000"/>
              <a:ext cx="2822223" cy="12079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zh-CN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感染 </a:t>
              </a:r>
              <a:r>
                <a:rPr lang="en-US" altLang="zh-CN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HIV </a:t>
              </a:r>
              <a:r>
                <a:rPr lang="zh-CN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初期，可能不会有任何症状。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1114855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在感染初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期可能会出现类似感冒的症状，包括：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感觉不适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疲劳</a:t>
            </a:r>
          </a:p>
        </p:txBody>
      </p:sp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2966233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后期可能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出现以下症状：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身体酸痛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发烧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夜间盗汗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皮疹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44" y="-713605"/>
            <a:ext cx="4914900" cy="18923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438493"/>
            <a:ext cx="3955759" cy="774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 </a:t>
            </a: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的检测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" name="Rounded Rectangl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5492"/>
            <a:ext cx="2858920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8" y="1305492"/>
            <a:ext cx="8325571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9" y="1304463"/>
            <a:ext cx="8325568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指尖采血检测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aphicFrame>
        <p:nvGraphicFramePr>
          <p:cNvPr id="15" name="Table 14"/>
          <p:cNvGraphicFramePr>
            <a:graphicFrameLocks noGrp="1" noDrilldown="1" noMove="1" noResize="1"/>
          </p:cNvGraphicFramePr>
          <p:nvPr/>
        </p:nvGraphicFramePr>
        <p:xfrm>
          <a:off x="3462856" y="1958622"/>
          <a:ext cx="8325567" cy="419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9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0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Rapid HIV test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Dried Blood Spot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(DBS) test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 i="0" dirty="0" err="1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MyTest</a:t>
                      </a: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HIV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self-test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064">
                <a:tc>
                  <a:txBody>
                    <a:bodyPr/>
                    <a:lstStyle/>
                    <a:p>
                      <a:pPr marL="179705" marR="0" lvl="0" indent="-1797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 of blood from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your finger taken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by a nurse</a:t>
                      </a:r>
                    </a:p>
                    <a:p>
                      <a:pPr marL="179705" marR="0" lvl="0" indent="-1797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 in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30 minutes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705" marR="0" lvl="0" indent="-1797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Drops of blood from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your finger onto a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sample card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(self- collected)</a:t>
                      </a:r>
                    </a:p>
                    <a:p>
                      <a:pPr marL="179705" marR="0" lvl="0" indent="-1797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Sample is sent to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a laboratory for testing</a:t>
                      </a:r>
                    </a:p>
                    <a:p>
                      <a:pPr marL="179705" marR="0" lvl="0" indent="-1797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 in a 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705" marR="0" lvl="0" indent="-1797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 of blood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from your finger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(self-collected)</a:t>
                      </a:r>
                    </a:p>
                    <a:p>
                      <a:pPr marL="179705" marR="0" lvl="0" indent="-1797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in 15 minutes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9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At a[Test] clinic</a:t>
                      </a:r>
                      <a:endParaRPr lang="en-US" b="1" i="0" dirty="0">
                        <a:ln>
                          <a:noFill/>
                        </a:ln>
                        <a:solidFill>
                          <a:srgbClr val="002664"/>
                        </a:solidFill>
                        <a:latin typeface="Public Sans Medium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Self test kit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ordered online and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sent to your address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Register online and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collect test kit from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a vending machine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 noDrilldown="1" noMove="1" noResize="1"/>
          </p:cNvGraphicFramePr>
          <p:nvPr/>
        </p:nvGraphicFramePr>
        <p:xfrm>
          <a:off x="403568" y="1975556"/>
          <a:ext cx="2858921" cy="419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8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541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HIV blood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(antibody) test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3375">
                <a:tc>
                  <a:txBody>
                    <a:bodyPr/>
                    <a:lstStyle/>
                    <a:p>
                      <a:pPr marL="179705" marR="0" lvl="0" indent="-1797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Small blood sample</a:t>
                      </a:r>
                    </a:p>
                    <a:p>
                      <a:pPr marL="179705" marR="0" lvl="0" indent="-1797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Sample is sent to a   laboratory for testing</a:t>
                      </a:r>
                    </a:p>
                    <a:p>
                      <a:pPr marL="179705" marR="0" lvl="0" indent="-1797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Results in 1-3 days</a:t>
                      </a:r>
                      <a:b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</a:b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show if you have HIV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89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Your doctor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Sexual Health Clinics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Family Planning </a:t>
                      </a:r>
                      <a:r>
                        <a:rPr lang="en-US" b="1" i="0" err="1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Centres</a:t>
                      </a:r>
                      <a:endParaRPr lang="en-US" b="1" i="0">
                        <a:ln>
                          <a:noFill/>
                        </a:ln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ound Same-side Corner of Rectangle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4463"/>
            <a:ext cx="2858919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血液检测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370750ED-F242-40CB-9C3D-3BD82D99A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956869"/>
              </p:ext>
            </p:extLst>
          </p:nvPr>
        </p:nvGraphicFramePr>
        <p:xfrm>
          <a:off x="403568" y="1975556"/>
          <a:ext cx="2858919" cy="424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919">
                  <a:extLst>
                    <a:ext uri="{9D8B030D-6E8A-4147-A177-3AD203B41FA5}">
                      <a16:colId xmlns:a16="http://schemas.microsoft.com/office/drawing/2014/main" val="426240960"/>
                    </a:ext>
                  </a:extLst>
                </a:gridCol>
              </a:tblGrid>
              <a:tr h="1392296">
                <a:tc>
                  <a:txBody>
                    <a:bodyPr/>
                    <a:lstStyle/>
                    <a:p>
                      <a:pPr algn="ctr"/>
                      <a:endParaRPr lang="en-US" altLang="zh-CN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ctr"/>
                      <a:r>
                        <a:rPr lang="en-US" altLang="zh-CN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HIV </a:t>
                      </a: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血液（抗体）检测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24739"/>
                  </a:ext>
                </a:extLst>
              </a:tr>
              <a:tr h="139229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少量血液样本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样本会送往实验室进行检测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n-US" altLang="zh-CN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 </a:t>
                      </a: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至 </a:t>
                      </a:r>
                      <a:r>
                        <a:rPr lang="en-US" altLang="zh-CN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 </a:t>
                      </a: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天内可得知是否感染 </a:t>
                      </a:r>
                      <a:r>
                        <a:rPr lang="en-US" altLang="zh-CN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HIV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71753"/>
                  </a:ext>
                </a:extLst>
              </a:tr>
              <a:tr h="1392296">
                <a:tc>
                  <a:txBody>
                    <a:bodyPr/>
                    <a:lstStyle/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endParaRPr lang="en-PH" altLang="zh-CN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医生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性健康诊所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计生中心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891104"/>
                  </a:ext>
                </a:extLst>
              </a:tr>
            </a:tbl>
          </a:graphicData>
        </a:graphic>
      </p:graphicFrame>
      <p:graphicFrame>
        <p:nvGraphicFramePr>
          <p:cNvPr id="16" name="Table 12">
            <a:extLst>
              <a:ext uri="{FF2B5EF4-FFF2-40B4-BE49-F238E27FC236}">
                <a16:creationId xmlns:a16="http://schemas.microsoft.com/office/drawing/2014/main" id="{B28BBE18-0266-487D-8B97-E497FADEE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08504"/>
              </p:ext>
            </p:extLst>
          </p:nvPr>
        </p:nvGraphicFramePr>
        <p:xfrm>
          <a:off x="3462851" y="1975556"/>
          <a:ext cx="8325572" cy="424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47">
                  <a:extLst>
                    <a:ext uri="{9D8B030D-6E8A-4147-A177-3AD203B41FA5}">
                      <a16:colId xmlns:a16="http://schemas.microsoft.com/office/drawing/2014/main" val="4231518005"/>
                    </a:ext>
                  </a:extLst>
                </a:gridCol>
                <a:gridCol w="2760347">
                  <a:extLst>
                    <a:ext uri="{9D8B030D-6E8A-4147-A177-3AD203B41FA5}">
                      <a16:colId xmlns:a16="http://schemas.microsoft.com/office/drawing/2014/main" val="2082350159"/>
                    </a:ext>
                  </a:extLst>
                </a:gridCol>
                <a:gridCol w="212201">
                  <a:extLst>
                    <a:ext uri="{9D8B030D-6E8A-4147-A177-3AD203B41FA5}">
                      <a16:colId xmlns:a16="http://schemas.microsoft.com/office/drawing/2014/main" val="2180770610"/>
                    </a:ext>
                  </a:extLst>
                </a:gridCol>
                <a:gridCol w="2592677">
                  <a:extLst>
                    <a:ext uri="{9D8B030D-6E8A-4147-A177-3AD203B41FA5}">
                      <a16:colId xmlns:a16="http://schemas.microsoft.com/office/drawing/2014/main" val="2449617632"/>
                    </a:ext>
                  </a:extLst>
                </a:gridCol>
              </a:tblGrid>
              <a:tr h="1392296">
                <a:tc>
                  <a:txBody>
                    <a:bodyPr/>
                    <a:lstStyle/>
                    <a:p>
                      <a:pPr algn="ctr"/>
                      <a:endParaRPr lang="en-PH" altLang="ja-JP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ctr"/>
                      <a:r>
                        <a:rPr lang="ja-JP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快速 </a:t>
                      </a:r>
                      <a:r>
                        <a:rPr lang="en-AU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HIV </a:t>
                      </a:r>
                      <a:r>
                        <a:rPr lang="ja-JP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检测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altLang="zh-CN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干血斑（</a:t>
                      </a:r>
                      <a:r>
                        <a:rPr lang="en-US" altLang="zh-CN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DBS</a:t>
                      </a: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）检测</a:t>
                      </a:r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ctr"/>
                      <a:r>
                        <a:rPr lang="en-AU" dirty="0" err="1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MyTest</a:t>
                      </a:r>
                      <a:r>
                        <a:rPr lang="en-AU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 HIV </a:t>
                      </a:r>
                      <a:r>
                        <a:rPr lang="ja-JP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自我检测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67809"/>
                  </a:ext>
                </a:extLst>
              </a:tr>
              <a:tr h="139229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由护士从手指采集一滴血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n-US" altLang="zh-CN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30</a:t>
                      </a: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 分钟内可得知结果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自行从手指取几滴血，滴在样本卡上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样本会送往实验室进行检测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约一周内可得知结果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自行从手指采集一滴血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n-US" altLang="zh-CN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15 </a:t>
                      </a:r>
                      <a:r>
                        <a:rPr lang="zh-CN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分钟内可得知结果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64518"/>
                  </a:ext>
                </a:extLst>
              </a:tr>
              <a:tr h="1392296">
                <a:tc>
                  <a:txBody>
                    <a:bodyPr/>
                    <a:lstStyle/>
                    <a:p>
                      <a:pPr algn="ctr"/>
                      <a:endParaRPr lang="en-PH" altLang="zh-CN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检测点（诊所）</a:t>
                      </a:r>
                      <a:endParaRPr lang="en-AU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altLang="zh-CN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网上订购自检包</a:t>
                      </a:r>
                      <a:endParaRPr lang="zh-CN" altLang="en-US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altLang="zh-CN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在线登记，然后从自动售货机领取自检包</a:t>
                      </a:r>
                      <a:endParaRPr lang="zh-CN" altLang="en-US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19269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71F64A-E54F-4F73-9EFC-8B867B8AA64E}"/>
</file>

<file path=customXml/itemProps2.xml><?xml version="1.0" encoding="utf-8"?>
<ds:datastoreItem xmlns:ds="http://schemas.openxmlformats.org/officeDocument/2006/customXml" ds:itemID="{C4365ABA-D731-4EE9-A1D3-9C70A3E440C7}"/>
</file>

<file path=customXml/itemProps3.xml><?xml version="1.0" encoding="utf-8"?>
<ds:datastoreItem xmlns:ds="http://schemas.openxmlformats.org/officeDocument/2006/customXml" ds:itemID="{551A89F1-E944-416C-AB89-32B211BFEDFF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2298</Words>
  <Application>Microsoft Office PowerPoint</Application>
  <PresentationFormat>Widescreen</PresentationFormat>
  <Paragraphs>226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KaiTi</vt:lpstr>
      <vt:lpstr>Aptos</vt:lpstr>
      <vt:lpstr>Aptos Display</vt:lpstr>
      <vt:lpstr>Arial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HIV是指什么？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HIV的治疗方案</vt:lpstr>
      <vt:lpstr>PowerPoint Presentation</vt:lpstr>
      <vt:lpstr>如何预防感染 HIV？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110</cp:revision>
  <dcterms:created xsi:type="dcterms:W3CDTF">2025-06-03T07:12:00Z</dcterms:created>
  <dcterms:modified xsi:type="dcterms:W3CDTF">2025-11-10T04:59:28Z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399DB0D7489C469D860DDCA014E9F142_12</vt:lpwstr>
  </property>
  <property fmtid="{D5CDD505-2E9C-101B-9397-08002B2CF9AE}" pid="3" name="KSOProductBuildVer">
    <vt:lpwstr>2052-12.1.0.21541</vt:lpwstr>
  </property>
  <property fmtid="{D5CDD505-2E9C-101B-9397-08002B2CF9AE}" pid="4" name="MSIP_Label_76a44f01-6907-4156-9b79-a71e6c56ad93_Enabled">
    <vt:lpwstr>true</vt:lpwstr>
  </property>
  <property fmtid="{D5CDD505-2E9C-101B-9397-08002B2CF9AE}" pid="5" name="MSIP_Label_76a44f01-6907-4156-9b79-a71e6c56ad93_SetDate">
    <vt:lpwstr>2025-11-10T01:30:33Z</vt:lpwstr>
  </property>
  <property fmtid="{D5CDD505-2E9C-101B-9397-08002B2CF9AE}" pid="6" name="MSIP_Label_76a44f01-6907-4156-9b79-a71e6c56ad93_Method">
    <vt:lpwstr>Privileged</vt:lpwstr>
  </property>
  <property fmtid="{D5CDD505-2E9C-101B-9397-08002B2CF9AE}" pid="7" name="MSIP_Label_76a44f01-6907-4156-9b79-a71e6c56ad93_Name">
    <vt:lpwstr>OFFICIAL</vt:lpwstr>
  </property>
  <property fmtid="{D5CDD505-2E9C-101B-9397-08002B2CF9AE}" pid="8" name="MSIP_Label_76a44f01-6907-4156-9b79-a71e6c56ad93_SiteId">
    <vt:lpwstr>a687a7bf-02db-43df-bcbb-e7a8bda611a2</vt:lpwstr>
  </property>
  <property fmtid="{D5CDD505-2E9C-101B-9397-08002B2CF9AE}" pid="9" name="MSIP_Label_76a44f01-6907-4156-9b79-a71e6c56ad93_ActionId">
    <vt:lpwstr>5eccb001-e44f-450d-b855-30060c87eb15</vt:lpwstr>
  </property>
  <property fmtid="{D5CDD505-2E9C-101B-9397-08002B2CF9AE}" pid="10" name="MSIP_Label_76a44f01-6907-4156-9b79-a71e6c56ad93_ContentBits">
    <vt:lpwstr>0</vt:lpwstr>
  </property>
  <property fmtid="{D5CDD505-2E9C-101B-9397-08002B2CF9AE}" pid="11" name="MSIP_Label_76a44f01-6907-4156-9b79-a71e6c56ad93_Tag">
    <vt:lpwstr>10, 0, 1, 1</vt:lpwstr>
  </property>
  <property fmtid="{D5CDD505-2E9C-101B-9397-08002B2CF9AE}" pid="12" name="ContentTypeId">
    <vt:lpwstr>0x010100FC5FABCE039FD94AB088FC586ECBB7A5</vt:lpwstr>
  </property>
</Properties>
</file>