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ink/ink1.xml" ContentType="application/inkml+xml"/>
  <Override PartName="/ppt/authors.xml" ContentType="application/vnd.ms-powerpoint.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revisionInfo.xml" ContentType="application/vnd.ms-powerpoint.revisioninfo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15AE85F-D908-2F21-3034-8F094BB2DB3B}" name="Tammy Wong" initials="TW" userId="97cc84c0fd33b427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 darish" initials="dd" lastIdx="5" clrIdx="0">
    <p:extLst>
      <p:ext uri="{19B8F6BF-5375-455C-9EA6-DF929625EA0E}">
        <p15:presenceInfo xmlns:p15="http://schemas.microsoft.com/office/powerpoint/2012/main" userId="2706e406a5661028" providerId="Windows Live"/>
      </p:ext>
    </p:extLst>
  </p:cmAuthor>
  <p:cmAuthor id="2" name="Cecilia Chiu" initials="CC" lastIdx="18" clrIdx="1">
    <p:extLst>
      <p:ext uri="{19B8F6BF-5375-455C-9EA6-DF929625EA0E}">
        <p15:presenceInfo xmlns:p15="http://schemas.microsoft.com/office/powerpoint/2012/main" userId="e1d5d037a6553ca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FFE0DE"/>
    <a:srgbClr val="FFB1A7"/>
    <a:srgbClr val="00C296"/>
    <a:srgbClr val="FEE7C8"/>
    <a:srgbClr val="FFA969"/>
    <a:srgbClr val="B9A7FA"/>
    <a:srgbClr val="E7E1FC"/>
    <a:srgbClr val="CC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48CF01-79A7-4DA6-A66E-5389F7463044}" v="133" dt="2025-07-14T13:01:16.0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32" autoAdjust="0"/>
    <p:restoredTop sz="82486" autoAdjust="0"/>
  </p:normalViewPr>
  <p:slideViewPr>
    <p:cSldViewPr snapToGrid="0">
      <p:cViewPr varScale="1">
        <p:scale>
          <a:sx n="92" d="100"/>
          <a:sy n="92" d="100"/>
        </p:scale>
        <p:origin x="6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8/10/relationships/authors" Target="author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30T05:02:22.15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505 0 24575,'-7'16'0,"-32"96"0,-26 87 0,39-110 0,10-28 0,11-39 0,-13 38 0,-73 136 0,62-143 0,3 2 0,2 1 0,-20 71 0,6-15 0,25-80 0,2 1 0,1 0 0,-8 54 0,3 22-1365,5-68-5461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38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66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60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84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65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50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59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33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91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swop.org.au/" TargetMode="External"/><Relationship Id="rId4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customXml" Target="../ink/ink1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37190-1D85-C943-3663-599332B33E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5" y="2404997"/>
            <a:ext cx="6642041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TW" altLang="en-US" sz="48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認識愛滋病病毒</a:t>
            </a:r>
            <a:r>
              <a:rPr lang="en-US" sz="48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br>
              <a:rPr lang="en-US" sz="48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zh-TW" altLang="en-US" sz="32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（人類免疫缺陷病毒，</a:t>
            </a:r>
            <a:r>
              <a:rPr lang="en-US" altLang="zh-TW" sz="32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HIV</a:t>
            </a:r>
            <a:r>
              <a:rPr lang="zh-TW" altLang="en-US" sz="32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endParaRPr lang="en-US" sz="32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0F071B-C95B-DF4A-6D7F-C455400F1D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970" y="214489"/>
            <a:ext cx="4457700" cy="2806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4142524-A5BE-BAB2-FF12-8771A76EAB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330" y="455651"/>
            <a:ext cx="6452581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誰應該接受檢測？ </a:t>
            </a:r>
            <a:endParaRPr lang="en-PH" altLang="zh-TW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ts val="4200"/>
              </a:lnSpc>
            </a:pPr>
            <a:r>
              <a:rPr lang="zh-TW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若您有以下情況，您應該進行檢測：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8D966A-3523-7AE3-ED12-125B5AEA37F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173" y="2140882"/>
            <a:ext cx="6986240" cy="4460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是男性與其他男性有性行為</a:t>
            </a:r>
            <a:endParaRPr lang="en-US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曾有多位性伴侶且並非每次都使用安全套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有感染了愛滋病病毒的伴侶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與感染愛滋病病毒的伴侶想要生育 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曾共用注射毒品或類固醇的針具或其他設備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曾在海外接受注射、紋身、穿孔 、牙科或醫療程序。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89BB6C2-EA53-3C8F-B0CC-3D5530981EE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851" y="627780"/>
            <a:ext cx="2571750" cy="579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1F39B6-25D2-A522-D8EA-764E6145D73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48" y="717246"/>
            <a:ext cx="3930650" cy="2235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127FC3-98ED-ACD2-0163-02D00D19BF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8112" y="4455627"/>
            <a:ext cx="3124200" cy="21082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6B525E-313A-FE79-D01C-D9D6594E53C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211431" y="1533239"/>
            <a:ext cx="2988000" cy="847725"/>
            <a:chOff x="199373" y="1551007"/>
            <a:chExt cx="3935302" cy="84772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9884D15-1E52-DDAE-F4F3-4DA61D9B5A6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1382852">
              <a:off x="199373" y="1551007"/>
              <a:ext cx="3929126" cy="8477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itle 5">
              <a:extLst>
                <a:ext uri="{FF2B5EF4-FFF2-40B4-BE49-F238E27FC236}">
                  <a16:creationId xmlns:a16="http://schemas.microsoft.com/office/drawing/2014/main" id="{1273C123-51AA-6637-F518-A57026A21BC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 rot="21382852">
              <a:off x="205549" y="1674607"/>
              <a:ext cx="3929126" cy="652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zh-TW" altLang="en-US" sz="28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治療方法是什麼？</a:t>
              </a:r>
              <a:endParaRPr lang="en-US" sz="28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Poppins" pitchFamily="2" charset="77"/>
              </a:endParaRPr>
            </a:p>
          </p:txBody>
        </p:sp>
      </p:grpSp>
      <p:sp>
        <p:nvSpPr>
          <p:cNvPr id="7" name="Title 5">
            <a:extLst>
              <a:ext uri="{FF2B5EF4-FFF2-40B4-BE49-F238E27FC236}">
                <a16:creationId xmlns:a16="http://schemas.microsoft.com/office/drawing/2014/main" id="{BD2E6A61-5E95-630D-B2D9-2AA84F027E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50732" y="420725"/>
            <a:ext cx="425989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愛滋病病毒的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3300B7-40F2-7914-BF51-327758133A2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49087" y="2160205"/>
            <a:ext cx="5928514" cy="20751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愛滋病病毒治療使用的藥物名為抗逆轉錄病毒藥物（</a:t>
            </a: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ARTs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）。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愛滋病病毒治療非常有效，且需要終生服用。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越早開始接受愛滋病病毒治療，對您的健康越有利。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48AB619-4890-68DB-7EFD-AD60419A4B4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898924" y="914794"/>
            <a:ext cx="4849265" cy="5264271"/>
            <a:chOff x="6729589" y="745459"/>
            <a:chExt cx="4849265" cy="52642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237C0ED-9DA2-0560-4086-C53AA9F2156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754" y="1336130"/>
              <a:ext cx="4229100" cy="39052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19A312-CD83-46F0-3867-1C6E1A787E1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02033" y="745459"/>
              <a:ext cx="3283656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zh-TW" altLang="en-US" sz="2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檢測不到的病毒載量</a:t>
              </a:r>
              <a:endParaRPr 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E78A2DA-C013-2EF8-D40E-9BD992019DF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47189" y="5419059"/>
              <a:ext cx="1601611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ja-JP" altLang="en-US" sz="14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接受 </a:t>
              </a:r>
              <a:r>
                <a:rPr lang="en-US" sz="14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ART </a:t>
              </a:r>
              <a:r>
                <a:rPr lang="ja-JP" altLang="en-US" sz="14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治療前</a:t>
              </a:r>
              <a:r>
                <a:rPr lang="ja-JP" altLang="en-US" sz="16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的病毒載量</a:t>
              </a:r>
              <a:endParaRPr lang="en-US" sz="16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C884C3-8FCF-D46D-3814-F92600FF0AC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50212" y="5419059"/>
              <a:ext cx="1601611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ja-JP" altLang="en-US" sz="14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接受 </a:t>
              </a:r>
              <a:r>
                <a:rPr lang="en-US" sz="14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ART </a:t>
              </a:r>
              <a:r>
                <a:rPr lang="ja-JP" altLang="en-US" sz="14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治療後的病毒載量</a:t>
              </a:r>
              <a:endParaRPr lang="en-US" sz="16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0DEBFF-6DB2-D117-634E-C1B947CC58B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29589" y="4673992"/>
              <a:ext cx="1601611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zh-TW" altLang="en-US" sz="12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不能檢測到的水平</a:t>
              </a:r>
              <a:endParaRPr lang="en-US" sz="12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662948D-22A2-6254-88B3-3E9AE24FA47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29589" y="3003236"/>
              <a:ext cx="1601611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zh-TW" altLang="en-US" sz="14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能檢測到的水平</a:t>
              </a:r>
              <a:endParaRPr lang="en-US" sz="14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B31407D-7103-390C-B4F1-279608D2BC5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933" y="303923"/>
            <a:ext cx="1943100" cy="1657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BD10864-AE59-B38A-60CD-ABCE88A49B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438493"/>
            <a:ext cx="746958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愛滋病病毒治療如何運作？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2C4BE-7638-1D25-1D70-CE07436495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1738881"/>
            <a:ext cx="5461169" cy="31604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zh-TW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愛滋病病毒治療：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通過減少血液中的病毒量（病毒載量），防止病毒損害您的免疫系統</a:t>
            </a:r>
            <a:endParaRPr lang="en-US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病毒載量是指您血液中有多少愛滋病病毒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您需要定期服用治療藥物來減少病毒載量。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1288AF-1985-D57F-E726-CAF45DDFAF9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2544" y="5232675"/>
            <a:ext cx="6130169" cy="967091"/>
            <a:chOff x="462544" y="5232675"/>
            <a:chExt cx="6130169" cy="967091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5574C0C-0FBF-A374-84E9-04B5DEF1A1E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2545" y="5232675"/>
              <a:ext cx="6130168" cy="967091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262C41E-F276-1B8E-77E8-74161E52CAD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2544" y="5357524"/>
              <a:ext cx="6130168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zh-TW" altLang="en-US" sz="20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檢測不到的病毒載量意味著您不會傳播愛滋病病毒</a:t>
              </a:r>
              <a:r>
                <a:rPr lang="zh-TW" altLang="en-US" sz="2000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。</a:t>
              </a:r>
              <a:endParaRPr 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054562-D68E-DC66-065F-C6FC3CA258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764" y="2959100"/>
            <a:ext cx="1390650" cy="939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93493-ACD7-270A-9E1C-019B0691FC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4327" y="506588"/>
            <a:ext cx="1435100" cy="1816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FD0103-3DD6-A372-0EB6-18DD42CF44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4845" y="409579"/>
            <a:ext cx="1625600" cy="147828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2260AC0C-1B3B-D917-F069-EBF253B4FB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49955" y="587471"/>
            <a:ext cx="6721230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如何保護自己不會感染</a:t>
            </a:r>
            <a:br>
              <a:rPr lang="en-PH" altLang="zh-TW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愛滋病病毒？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2F0B73-28FE-0457-F8C3-DAC6D1459E8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9954" y="2265307"/>
            <a:ext cx="7500164" cy="40414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安全套和水性潤滑劑</a:t>
            </a: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――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保護您和他人免受愛滋病病毒感染。</a:t>
            </a:r>
            <a:endParaRPr lang="en-US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暴露前預防措施（</a:t>
            </a:r>
            <a:r>
              <a:rPr lang="en-US" altLang="zh-TW" sz="2000" dirty="0" err="1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PrEP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――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愛滋病病毒治療，用於保護自己免於感染愛滋病病毒。</a:t>
            </a:r>
            <a:br>
              <a:rPr lang="en-AU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暴露後預防措施（</a:t>
            </a: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PEP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――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當您可能接觸到愛滋病病毒後服用的治療藥物，有助保護自己免受感染。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注射毒品時使用乾淨的設備（不要共用針具） 。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定期檢測愛滋病病毒。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D09D279-9BB0-8377-D7F0-AAD9C0B685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3429000"/>
            <a:ext cx="5905936" cy="1380067"/>
          </a:xfrm>
          <a:prstGeom prst="roundRect">
            <a:avLst>
              <a:gd name="adj" fmla="val 8275"/>
            </a:avLst>
          </a:prstGeom>
          <a:solidFill>
            <a:srgbClr val="FFB1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7767CFF-DC32-B140-47F6-71550F45D9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5067288"/>
            <a:ext cx="5905936" cy="1062579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41585AC3-39EB-B5D4-DAF3-D036C1AA84F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366" y="620889"/>
            <a:ext cx="4250104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4400" b="1"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zh-TW" altLang="en-US" sz="4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認識愛滋病病毒的標籤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BF7630-CCC6-B522-39E2-E95BF224008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3" y="733154"/>
            <a:ext cx="6233314" cy="25512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zh-TW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恥辱標籤影響那些與愛滋病病毒共存的人，特別是在關係、性行為和性取向方面</a:t>
            </a:r>
            <a:r>
              <a:rPr lang="zh-TW" altLang="en-US" sz="2800" dirty="0">
                <a:latin typeface="MS Mincho" panose="02020609040205080304" pitchFamily="49" charset="-128"/>
                <a:ea typeface="MS Mincho" panose="02020609040205080304" pitchFamily="49" charset="-128"/>
              </a:rPr>
              <a:t>。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許多感染愛滋病病毒的人因以下原因受到恥辱標籤的影響：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假設他們如何感染愛滋病病毒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與愛滋病病毒相關的行為。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E273F0-7C2C-883D-D28B-34603E395B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5244635"/>
            <a:ext cx="590593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恥</a:t>
            </a:r>
            <a:r>
              <a:rPr lang="zh-TW" alt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恥辱</a:t>
            </a:r>
            <a:r>
              <a:rPr lang="zh-TW" altLang="en-US" sz="2000" b="1" dirty="0">
                <a:solidFill>
                  <a:srgbClr val="FFE0DE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標籤成為取得醫療護理和支援的障礙。</a:t>
            </a:r>
            <a:endParaRPr lang="en-US" sz="2000" b="1" dirty="0">
              <a:solidFill>
                <a:srgbClr val="FFE0DE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F4B5BD-96FB-0362-6984-0536F544CA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3638637"/>
            <a:ext cx="5905936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這些假設影響他們是否願意公開自己感染了愛滋病病毒的情況。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CAEA2F4-427F-9583-0208-3C0B9194205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681314" y="595877"/>
            <a:ext cx="2729932" cy="2032000"/>
            <a:chOff x="7681314" y="595877"/>
            <a:chExt cx="2729932" cy="2032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94D9FA0-2796-E9DB-56BA-47AFEDA98A5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85805" y="595877"/>
              <a:ext cx="2520950" cy="2032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1C1923-ECF9-5EBB-1474-E14AFC610F1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81314" y="812945"/>
              <a:ext cx="2729932" cy="101566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endParaRPr lang="en-PH" altLang="zh-TW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  <a:p>
              <a:pPr algn="ctr"/>
              <a:r>
                <a:rPr lang="zh-TW" altLang="en-US" sz="2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向您的醫生詢問保護自己與伴侶的做法。</a:t>
              </a:r>
              <a:endParaRPr 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19C4450-DEEB-39F7-10F6-4F9D138AC70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442992"/>
            <a:ext cx="6184792" cy="11688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4400" b="1"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zh-TW" altLang="en-US" sz="4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要告訴誰和不告訴誰？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9050AF1C-60E3-E259-B7FD-B68935A594C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2075354"/>
            <a:ext cx="6184792" cy="39529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zh-TW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在新南威爾士州（</a:t>
            </a:r>
            <a:r>
              <a:rPr lang="en-US" altLang="zh-TW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NSW</a:t>
            </a:r>
            <a:r>
              <a:rPr lang="zh-TW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），按法律規定，只要您採取了「合理預防措施」，在發生性行為前不需要告訴對方您感染了愛滋病病毒（</a:t>
            </a:r>
            <a:r>
              <a:rPr lang="en-US" altLang="zh-TW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HIV</a:t>
            </a:r>
            <a:r>
              <a:rPr lang="zh-TW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endParaRPr lang="en-PH" altLang="zh-TW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00000"/>
              </a:lnSpc>
              <a:spcAft>
                <a:spcPts val="1000"/>
              </a:spcAft>
            </a:pP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/>
            </a:endParaRPr>
          </a:p>
          <a:p>
            <a:pPr>
              <a:lnSpc>
                <a:spcPct val="125000"/>
              </a:lnSpc>
              <a:spcAft>
                <a:spcPts val="1000"/>
              </a:spcAft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合理預防措施包括：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使用安全套</a:t>
            </a:r>
            <a:endParaRPr lang="en-US" altLang="ja-JP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正接受愛滋病病毒治療而達到檢測不到的病毒載量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確保您的性伴侶服用</a:t>
            </a:r>
            <a:r>
              <a:rPr lang="en-US" altLang="zh-TW" sz="2000" dirty="0" err="1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PrEP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（暴露前預防措施）</a:t>
            </a:r>
            <a:r>
              <a:rPr lang="en-AU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sz="2000" dirty="0" err="1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9C7E44-F706-1D22-F43B-EE68694CBE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73" y="1846980"/>
            <a:ext cx="3403600" cy="4572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3BA9B24-1630-9549-37E7-94F47954FF0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61641" y="2056445"/>
            <a:ext cx="6812101" cy="3418743"/>
            <a:chOff x="4461641" y="2056445"/>
            <a:chExt cx="6812101" cy="3418743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1176B24F-98F8-9881-1933-914B02904C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1641" y="2056445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26119056-62AB-DA87-B2D7-ABE4740E830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1641" y="3266448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BCFE0F12-E0CA-16DC-2BAE-89E5E650DE9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1641" y="4476452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2F2B8FB1-321C-2EDE-2F68-CB04B4D1ADD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6118" y="513139"/>
            <a:ext cx="359206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何處可以取得幫助？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2C3A97E-BC39-F065-3433-CDF6A8E4969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189136" y="625188"/>
            <a:ext cx="7663339" cy="5694589"/>
            <a:chOff x="4189136" y="625188"/>
            <a:chExt cx="7663339" cy="569458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7C02A8F2-ECC8-D082-567B-491F180B5CB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89136" y="625188"/>
              <a:ext cx="7663339" cy="5694589"/>
            </a:xfrm>
            <a:prstGeom prst="roundRect">
              <a:avLst>
                <a:gd name="adj" fmla="val 2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C46C4A5-8A39-805C-03D1-A06AAFE01FD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1641" y="816672"/>
              <a:ext cx="6812101" cy="535835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Multicultural HIV and Hepatitis Service </a:t>
              </a:r>
              <a:r>
                <a:rPr lang="zh-TW" altLang="en-US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多元文化愛滋病病毒與肝炎服務</a:t>
              </a:r>
              <a:br>
                <a:rPr lang="en-US" sz="1600" dirty="0">
                  <a:latin typeface="Public Sans ExtraLight" pitchFamily="2" charset="77"/>
                </a:rPr>
              </a:b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www.mhahs.org.au | (02) 9515 1234 | Forest Lodge</a:t>
              </a:r>
            </a:p>
            <a:p>
              <a:pPr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ACON</a:t>
              </a: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 www.acon.org.au | 1800 063 060 | Surry Hills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(02) 4962 7700 | Newcastle | (02) 6622 1555 | Lismore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Positive Life NSW </a:t>
              </a:r>
              <a:r>
                <a:rPr lang="zh-TW" altLang="en-US" b="1" dirty="0">
                  <a:solidFill>
                    <a:srgbClr val="002664"/>
                  </a:solidFill>
                  <a:effectLst/>
                  <a:latin typeface="KaiTi" panose="02010609060101010101" pitchFamily="49" charset="-122"/>
                  <a:ea typeface="KaiTi" panose="02010609060101010101" pitchFamily="49" charset="-122"/>
                </a:rPr>
                <a:t>新南威爾士州</a:t>
              </a:r>
              <a:r>
                <a:rPr lang="ja-JP" altLang="en-US" b="1" dirty="0">
                  <a:solidFill>
                    <a:srgbClr val="002060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基本常識</a:t>
              </a:r>
              <a:br>
                <a:rPr lang="en-US" sz="1600" dirty="0">
                  <a:latin typeface="Public Sans ExtraLight" pitchFamily="2" charset="77"/>
                </a:rPr>
              </a:b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www.positivelife.org.au | 1800 245 677 | Surry Hills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b="1" dirty="0" err="1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Pozhet</a:t>
              </a:r>
              <a:r>
                <a:rPr lang="en-US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 (</a:t>
              </a:r>
              <a:r>
                <a:rPr lang="zh-TW" altLang="en-US" b="1" dirty="0">
                  <a:solidFill>
                    <a:srgbClr val="002664"/>
                  </a:solidFill>
                  <a:effectLst/>
                  <a:latin typeface="KaiTi" panose="02010609060101010101" pitchFamily="49" charset="-122"/>
                  <a:ea typeface="KaiTi" panose="02010609060101010101" pitchFamily="49" charset="-122"/>
                </a:rPr>
                <a:t>異性戀愛滋病</a:t>
              </a:r>
              <a:r>
                <a:rPr lang="zh-TW" altLang="en-US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病</a:t>
              </a:r>
              <a:r>
                <a:rPr lang="zh-TW" altLang="en-US" b="1" dirty="0">
                  <a:solidFill>
                    <a:srgbClr val="002664"/>
                  </a:solidFill>
                  <a:effectLst/>
                  <a:latin typeface="KaiTi" panose="02010609060101010101" pitchFamily="49" charset="-122"/>
                  <a:ea typeface="KaiTi" panose="02010609060101010101" pitchFamily="49" charset="-122"/>
                </a:rPr>
                <a:t>毒服務 </a:t>
              </a:r>
              <a:r>
                <a:rPr lang="en-US" altLang="zh-TW" b="1" dirty="0">
                  <a:solidFill>
                    <a:srgbClr val="002664"/>
                  </a:solidFill>
                  <a:effectLst/>
                  <a:latin typeface="KaiTi" panose="02010609060101010101" pitchFamily="49" charset="-122"/>
                  <a:ea typeface="KaiTi" panose="02010609060101010101" pitchFamily="49" charset="-122"/>
                </a:rPr>
                <a:t>NSW</a:t>
              </a:r>
              <a:r>
                <a:rPr lang="en-US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)</a:t>
              </a: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www.pozhet.org.au| Forest Lodge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Sexual Health </a:t>
              </a:r>
              <a:r>
                <a:rPr lang="en-US" b="1" dirty="0" err="1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InfoLink</a:t>
              </a:r>
              <a:r>
                <a:rPr lang="en-US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 </a:t>
              </a:r>
              <a:r>
                <a:rPr lang="zh-TW" altLang="en-US" b="1" dirty="0">
                  <a:solidFill>
                    <a:srgbClr val="002664"/>
                  </a:solidFill>
                  <a:effectLst/>
                  <a:latin typeface="KaiTi" panose="02010609060101010101" pitchFamily="49" charset="-122"/>
                  <a:ea typeface="KaiTi" panose="02010609060101010101" pitchFamily="49" charset="-122"/>
                </a:rPr>
                <a:t>性健康資訊網站</a:t>
              </a:r>
              <a:br>
                <a:rPr lang="en-US" sz="1600" dirty="0">
                  <a:latin typeface="Public Sans ExtraLight" pitchFamily="2" charset="77"/>
                </a:rPr>
              </a:b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www.shil.nsw.gov.au | 1800 451 624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Bobby Goldsmith Foundation </a:t>
              </a:r>
              <a:r>
                <a:rPr lang="ja-JP" altLang="en-US" b="1" dirty="0">
                  <a:solidFill>
                    <a:srgbClr val="002664"/>
                  </a:solidFill>
                  <a:effectLst/>
                  <a:latin typeface="KaiTi" panose="02010609060101010101" pitchFamily="49" charset="-122"/>
                  <a:ea typeface="KaiTi" panose="02010609060101010101" pitchFamily="49" charset="-122"/>
                </a:rPr>
                <a:t>基金會</a:t>
              </a:r>
              <a:r>
                <a:rPr lang="en-US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 (BGF) </a:t>
              </a:r>
              <a:br>
                <a:rPr lang="en-US" sz="1600" dirty="0">
                  <a:latin typeface="Public Sans ExtraLight" pitchFamily="2" charset="77"/>
                </a:rPr>
              </a:b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www.bgf.org.au | (02) 9283 8666 | Darlinghurst and Parramatta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HIV/AIDS Legal Centre (HALC) </a:t>
              </a:r>
              <a:r>
                <a:rPr lang="zh-TW" altLang="en-US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愛滋病病毒／愛滋病法律中心（</a:t>
              </a:r>
              <a:r>
                <a:rPr lang="en-US" altLang="zh-TW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HALC</a:t>
              </a:r>
              <a:r>
                <a:rPr lang="zh-TW" altLang="en-US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）</a:t>
              </a:r>
              <a:br>
                <a:rPr lang="en-US" sz="1600" b="1" dirty="0">
                  <a:latin typeface="Public Sans Medium" pitchFamily="2" charset="77"/>
                </a:rPr>
              </a:b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www.halc.org.au | (02) 9492 6540 | Surry Hills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Sex Workers </a:t>
              </a:r>
              <a:r>
                <a:rPr lang="en-US" b="1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Outreach Project</a:t>
              </a:r>
              <a:r>
                <a:rPr lang="en-US" sz="160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| </a:t>
              </a:r>
              <a:r>
                <a:rPr lang="en-US" sz="1600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  <a:hlinkClick r:id="rId5"/>
                </a:rPr>
                <a:t>www.swop.org.</a:t>
              </a:r>
              <a:r>
                <a:rPr lang="en-US" sz="160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  <a:hlinkClick r:id="rId5"/>
                </a:rPr>
                <a:t>au</a:t>
              </a:r>
              <a:r>
                <a:rPr lang="en-US" sz="160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 |(</a:t>
              </a:r>
              <a:r>
                <a:rPr lang="en-US" sz="1600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02) 9184 9466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endParaRPr lang="en-US" sz="1600" dirty="0">
                <a:solidFill>
                  <a:srgbClr val="002664"/>
                </a:solidFill>
                <a:latin typeface="Public Sans ExtraLight"/>
              </a:endParaRP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endParaRPr lang="en-US" sz="1600" dirty="0">
                <a:solidFill>
                  <a:srgbClr val="002664"/>
                </a:solidFill>
                <a:latin typeface="Public Sans ExtraLight"/>
              </a:endParaRP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endParaRPr lang="en-US" sz="1600" dirty="0">
                <a:latin typeface="Public Sans Extra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3B4C3-E441-76AB-6962-5A9C0F9E27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74" y="1293146"/>
            <a:ext cx="6400800" cy="6210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8D4783-AFAE-9D7C-9F28-1FD02E41C4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583" y="417650"/>
            <a:ext cx="3448050" cy="3778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844BD39-5F6B-E27F-D321-88657CD099F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9427" y="64189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pPr/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7E2D0E56-559F-C088-46C5-FD7AFFC0453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7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ja-JP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語言幫助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E10E8D-978F-3CF4-40FF-5520937E620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6" y="2775147"/>
            <a:ext cx="8071465" cy="18866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zh-TW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若您需要協助以自己的語言與醫生或醫療提供者溝通：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致電翻譯與傳譯服務（</a:t>
            </a: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TIS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）：</a:t>
            </a: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13 14 50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該服務既免費且保密 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要求接線員預約免費傳譯員</a:t>
            </a:r>
            <a:r>
              <a:rPr lang="en-AU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9936C6-03B6-5961-02C8-060A63067F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415" y="-678744"/>
            <a:ext cx="3435350" cy="2933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8E3AF0-7257-B859-5DAF-ACFDA76162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我們今天學習了什麼？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A8F95-0019-6689-B3FB-97B6AE5B402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06311" y="1896925"/>
            <a:ext cx="7678454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ja-JP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對或錯</a:t>
            </a:r>
            <a:r>
              <a:rPr lang="en-PH" altLang="ja-JP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?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您可以因為和有愛滋病病毒的人共用廁所而感染愛滋病病毒。</a:t>
            </a:r>
            <a:endParaRPr lang="en-US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愛滋病病毒可以透過蚊子叮咬傳播。 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有愛滋病病毒而檢測不到病毒載量的人不會傳播病毒。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您可以因為親吻一個愛滋病病毒陽性的人而受感染。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正接受治療的愛滋病病毒感染者可以過長壽、健康的生活。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使用安全套或服用 </a:t>
            </a:r>
            <a:r>
              <a:rPr lang="en-US" altLang="zh-TW" sz="2000" dirty="0" err="1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PrEP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可以預防愛滋病病毒。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D07471-890C-9D5D-B777-130C9AB6F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1FBA1-D226-BCFC-4CC6-4AABB7013B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8A6D6-9118-3F7E-3C44-B7F2FC6C8F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B8D1FF49-DE55-03F9-1E59-C16FA74DB5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766023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需要謹記的重要訊息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6E7FF-8315-6540-AC7D-937AFBDE50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2201476"/>
            <a:ext cx="7048484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知道自己是否感染了愛滋病病毒的唯一方法是接受檢測。</a:t>
            </a:r>
            <a:endParaRPr lang="en-US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定期進行愛滋病病毒檢測很重要。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愛滋病病毒可以透過治療有效控制。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儘早開始治療對您的健康非常重要。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完全依照處方服用藥物。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若您需要支援或面對歧視，尋求法律建議和支援服務。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602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568D374E-B7AB-E092-51D6-260C49A82C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5985" y="1367899"/>
            <a:ext cx="374145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今天我們將</a:t>
            </a:r>
            <a:endParaRPr lang="en-PH" altLang="zh-TW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討論</a:t>
            </a:r>
            <a:r>
              <a:rPr lang="en-PH" altLang="zh-TW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…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4FED3-60EB-7139-58C8-875ACE1B40C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62064" y="1367899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愛滋病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病</a:t>
            </a:r>
            <a:r>
              <a:rPr lang="zh-TW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毒基本知識：您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應</a:t>
            </a:r>
            <a:r>
              <a:rPr lang="zh-TW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該知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道的</a:t>
            </a:r>
            <a:r>
              <a:rPr lang="zh-TW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事項</a:t>
            </a:r>
            <a:endParaRPr lang="en-US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檢測與治療：掌握自己的健康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預防愛滋病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病</a:t>
            </a:r>
            <a:r>
              <a:rPr lang="zh-TW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毒：您可以採取保護自己的步驟</a:t>
            </a:r>
            <a:endParaRPr lang="en-PH" altLang="zh-TW" sz="2000" dirty="0">
              <a:solidFill>
                <a:srgbClr val="002664"/>
              </a:solidFill>
              <a:effectLst/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認識並打破對愛滋病病毒的恥辱標籤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告訴他人您的愛滋病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病</a:t>
            </a:r>
            <a:r>
              <a:rPr lang="zh-TW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毒感染狀況：應考慮的事項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尋找愛滋病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病</a:t>
            </a:r>
            <a:r>
              <a:rPr lang="zh-TW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毒相關的幫助和支援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提問時間</a:t>
            </a:r>
            <a:r>
              <a:rPr lang="en-PH" altLang="zh-TW" sz="6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?</a:t>
            </a:r>
            <a:endParaRPr lang="zh-TW" altLang="en-US" sz="7000" b="1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30662-311E-31FF-9D04-56E99B89DF0D}"/>
              </a:ext>
            </a:extLst>
          </p:cNvPr>
          <p:cNvSpPr txBox="1"/>
          <p:nvPr/>
        </p:nvSpPr>
        <p:spPr>
          <a:xfrm>
            <a:off x="250521" y="1846964"/>
            <a:ext cx="6457363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ja-JP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製作單位：</a:t>
            </a:r>
            <a:r>
              <a:rPr 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Poppins" pitchFamily="2" charset="77"/>
              </a:rPr>
              <a:t>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zh-TW" altLang="en-US" sz="48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新南威爾士州多元文化愛滋病病毒與肝炎服務</a:t>
            </a:r>
            <a:r>
              <a:rPr lang="en-PH" altLang="zh-TW" sz="48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Poppins" pitchFamily="2" charset="77"/>
              </a:rPr>
              <a:t>NSW Multicultural HIV </a:t>
            </a:r>
            <a:br>
              <a:rPr 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Poppins" pitchFamily="2" charset="77"/>
              </a:rPr>
              <a:t>and Hepatitis Service)</a:t>
            </a:r>
          </a:p>
          <a:p>
            <a:pPr>
              <a:lnSpc>
                <a:spcPts val="3500"/>
              </a:lnSpc>
            </a:pPr>
            <a:r>
              <a:rPr 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Poppins" pitchFamily="2" charset="77"/>
              </a:rPr>
              <a:t>(MHAHS)  </a:t>
            </a:r>
            <a:r>
              <a:rPr lang="en-US" sz="3000" b="1" dirty="0" err="1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Poppins" pitchFamily="2" charset="77"/>
              </a:rPr>
              <a:t>mhahs.org.au</a:t>
            </a:r>
            <a:endParaRPr lang="en-US" sz="3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3C582B-92E2-AF21-0D53-D91EF9E92658}"/>
              </a:ext>
            </a:extLst>
          </p:cNvPr>
          <p:cNvSpPr txBox="1"/>
          <p:nvPr/>
        </p:nvSpPr>
        <p:spPr>
          <a:xfrm>
            <a:off x="457200" y="914400"/>
            <a:ext cx="279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002060"/>
                </a:solidFill>
              </a:rPr>
              <a:t>August 2025</a:t>
            </a:r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8271A7C-CCD0-EF72-26B0-B9994E0549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50" y="1497730"/>
            <a:ext cx="3600450" cy="48958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971B89-04CD-7D96-A866-4271FB6620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62307" y="575683"/>
            <a:ext cx="3846849" cy="745117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zh-TW" altLang="en-US" sz="32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什麼是愛滋病病毒？</a:t>
            </a:r>
            <a:endParaRPr lang="en-US" sz="32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514861E-17F6-DB38-3390-98851B1728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70653" y="4594578"/>
            <a:ext cx="5850503" cy="1377244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B6B77D7-ADF6-147C-33B8-6467D12106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70653" y="2867378"/>
            <a:ext cx="5850503" cy="1377244"/>
          </a:xfrm>
          <a:prstGeom prst="roundRect">
            <a:avLst>
              <a:gd name="adj" fmla="val 8275"/>
            </a:avLst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C296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9621EB3-B0F8-EC84-DB7C-BA76179778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70653" y="1162756"/>
            <a:ext cx="5850503" cy="1377244"/>
          </a:xfrm>
          <a:prstGeom prst="roundRect">
            <a:avLst>
              <a:gd name="adj" fmla="val 8275"/>
            </a:avLst>
          </a:prstGeom>
          <a:solidFill>
            <a:srgbClr val="FFB1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C29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DE131A-8779-1A29-D126-8248CE1D8F4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57333" y="1651323"/>
            <a:ext cx="5023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愛滋病病毒會攻擊您的免疫系統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80C452-18DE-A812-4369-C2086F63C15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57333" y="3206045"/>
            <a:ext cx="5023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免疫系統保護您的身體免受疾病侵害</a:t>
            </a:r>
            <a:endParaRPr lang="en-US" sz="2000" b="1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5ED401-91D2-B6DF-54F5-31AE4AE536F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57333" y="4944534"/>
            <a:ext cx="5023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若不接受治療，愛滋病病毒可導致嚴重疾病</a:t>
            </a:r>
            <a:endParaRPr lang="en-US" sz="2000" b="1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055CDE0-9FD5-0D4E-E49F-3E02391F29D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2543" y="4703666"/>
            <a:ext cx="7609012" cy="953825"/>
            <a:chOff x="462543" y="4703666"/>
            <a:chExt cx="7609012" cy="953825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9F587D3C-0CEE-28BC-A91B-C9ECE9FA839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2544" y="4703666"/>
              <a:ext cx="7609011" cy="953825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1AC643-DBBD-5CA0-FA7B-D0CD7E42C31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2543" y="4980523"/>
              <a:ext cx="760901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0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若不治療，愛滋病毒可導致</a:t>
              </a:r>
              <a:r>
                <a:rPr lang="en-US" altLang="zh-TW" sz="20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AIDS</a:t>
              </a:r>
              <a:endParaRPr 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AB292A3-D680-FD7D-FE5B-0604C9434C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905" y="438493"/>
            <a:ext cx="4905717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4000" b="1"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zh-TW" altLang="en-US" sz="36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愛滋病病毒（</a:t>
            </a:r>
            <a:r>
              <a:rPr lang="en-US" altLang="zh-TW" sz="36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HIV</a:t>
            </a:r>
            <a:r>
              <a:rPr lang="zh-TW" altLang="en-US" sz="36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）和愛滋病（</a:t>
            </a:r>
            <a:r>
              <a:rPr lang="en-US" altLang="zh-TW" sz="36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AIDS</a:t>
            </a:r>
            <a:r>
              <a:rPr lang="zh-TW" altLang="en-US" sz="36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）是同一件事嗎？</a:t>
            </a:r>
            <a:endParaRPr lang="en-PH" altLang="zh-TW" sz="36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defRPr sz="4000" b="1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en-PH" altLang="zh-TW" sz="4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defRPr sz="4000" b="1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zh-TW" altLang="en-US" sz="4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39C47-912A-71B0-A178-AADA839AEBA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5123" y="2115282"/>
            <a:ext cx="7986535" cy="20222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它們並不相同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 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AIDS 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是「後天免疫缺乏症候群」的縮寫。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AIDS 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是指免疫系統受到嚴重破壞的情況。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AIDS 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會使您非常虛弱。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CA94F7E-3BFE-12FD-0F05-A976E07517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088" y="276917"/>
            <a:ext cx="4286250" cy="1409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D5E8E7D-64A6-A070-AFE8-3996077EA03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9333" y="465379"/>
            <a:ext cx="5181950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愛滋病</a:t>
            </a:r>
            <a:r>
              <a:rPr lang="zh-TW" altLang="en-US" sz="4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病</a:t>
            </a: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毒如何影響</a:t>
            </a:r>
            <a:endParaRPr lang="en-PH" altLang="zh-TW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您的身體？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AD9EAD-F41D-6407-B12F-8BF991BA22E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5111" y="4597435"/>
            <a:ext cx="2641600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TW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您的免疫系統能保護您免受感染，並維持身體健康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73D6C5-5FB4-D831-7E1C-8F598DAD828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85066" y="4597435"/>
            <a:ext cx="2709334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TW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愛滋病病毒會攻擊免疫系統中的細胞（</a:t>
            </a:r>
            <a:r>
              <a:rPr lang="en-US" altLang="zh-TW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CD4 </a:t>
            </a:r>
            <a:r>
              <a:rPr lang="zh-TW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細胞），這些細胞有助對抗病菌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DE2478-BB5B-B3BA-3555-D31AD9170F6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75021" y="4597435"/>
            <a:ext cx="2641600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TW" altLang="en-US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若不接受治療</a:t>
            </a:r>
            <a:r>
              <a:rPr lang="zh-TW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，愛滋病病毒會削弱免疫系統，並可能導致 </a:t>
            </a:r>
            <a:r>
              <a:rPr lang="en-US" altLang="zh-TW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AIDS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193843-BC42-6AC2-AF79-E2DC9567260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55288" y="4597435"/>
            <a:ext cx="247226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TW" altLang="en-US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接受治療後</a:t>
            </a:r>
            <a:r>
              <a:rPr lang="zh-TW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，愛滋病病毒會受控制，而免疫系統仍能保持強健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24ACB-0905-9036-B839-7BC877670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31B88AF-27AA-B876-1E33-36F5946FA3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368" y="290960"/>
            <a:ext cx="3498850" cy="15938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44B3D-BEFD-0917-BBB0-74F96CFCE7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DCC3D-DF19-7CEA-6B2C-ABC3A3A195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8D5040E-9CB1-9F69-8B89-F7F210820E0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815" y="438493"/>
            <a:ext cx="6088284" cy="7708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如何會感染愛滋病病毒？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D601E2-BFB3-FAA0-88A3-4424C1AAF5A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3427" y="4484547"/>
            <a:ext cx="179013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TW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性行為時沒有使用安全套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F30BBF-6916-98FA-8510-BB4E75CF7BB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20622" y="4484547"/>
            <a:ext cx="2178756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TW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共用注射毒品的針具及其他設備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064413-85C9-6022-C480-BAAB1600298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11804" y="4484547"/>
            <a:ext cx="201964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TW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使用未經消毒設備穿孔或紋身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7C5347-1C75-8B3F-4FEB-E2E03F6BA18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58756" y="4484547"/>
            <a:ext cx="2381955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TW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在一些國家接受未經消毒的輸血</a:t>
            </a:r>
            <a:endParaRPr lang="en-PH" altLang="zh-TW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>
              <a:spcAft>
                <a:spcPts val="500"/>
              </a:spcAft>
              <a:buSzPct val="80000"/>
            </a:pPr>
            <a:r>
              <a:rPr lang="zh-TW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或醫療程序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D39254-F44D-020F-32E8-AFFCA1E0A70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640711" y="4484547"/>
            <a:ext cx="2280356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TW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感染了愛滋病病毒的母親，在懷孕、分娩或哺乳期間將病毒傳給孩子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D9C514-81BA-2DAF-D3F1-FC14E46535F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815" y="1087885"/>
            <a:ext cx="9505978" cy="7544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zh-TW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愛滋病病毒存在於體液內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，例如血液、母乳、精液和陰道分泌物。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defRPr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當帶有愛滋病病毒者的體液進入另一個人的體內時，便</a:t>
            </a:r>
            <a:r>
              <a:rPr lang="zh-TW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會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傳播病毒。</a:t>
            </a:r>
          </a:p>
        </p:txBody>
      </p:sp>
    </p:spTree>
    <p:extLst>
      <p:ext uri="{BB962C8B-B14F-4D97-AF65-F5344CB8AC3E}">
        <p14:creationId xmlns:p14="http://schemas.microsoft.com/office/powerpoint/2010/main" val="44652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ACABC9D-DE2D-09F7-4746-2AC6FF872A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052" y="-684067"/>
            <a:ext cx="6229350" cy="2324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7544140-0AC2-871A-248A-0E72910307B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5598" y="332078"/>
            <a:ext cx="4514564" cy="1228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您不會因以下情況感染愛滋病病毒</a:t>
            </a:r>
            <a:r>
              <a:rPr lang="en-PH" altLang="zh-TW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…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2F12BE-0387-33F0-415E-C5EA620163F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60004" y="3219111"/>
            <a:ext cx="179013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TW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咳嗽或打噴嚏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97370-F309-B076-F517-34AC0E4025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04178" y="3219111"/>
            <a:ext cx="2122311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TW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接吻、擁抱或哭泣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07BFFD-A6DF-9D1F-5359-64EA66829AB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0538" y="3219111"/>
            <a:ext cx="2626484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TW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與愛滋病病毒感染者共睡一床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84CF6E-7642-CEF2-C1E2-B9F7ABC0B56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0538" y="5759111"/>
            <a:ext cx="2626484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TW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被蚊子或其他昆蟲叮咬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B92474-FB48-891E-89CA-6F9314DFB6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75201" y="5759111"/>
            <a:ext cx="2957690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TW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與愛滋病病毒感染者共用廁所、浴缸或淋浴間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073A23-1F7B-B5AE-8EE2-D6103179E74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32627" y="5759111"/>
            <a:ext cx="2626484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TW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與愛滋病病毒感染者共享食物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76F1A37-2351-C185-E8D5-5C1D664314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233" y="-1330"/>
            <a:ext cx="4730750" cy="8039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AF2AD0-ECCA-C19D-EC80-C0BB294FDF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7829" y="0"/>
            <a:ext cx="4610100" cy="9239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698983F-19F2-1CCD-A0FB-C019122959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4311" y="1114854"/>
            <a:ext cx="4114799" cy="14656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愛滋病病毒有什麼症狀？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6F7B5F8-14BF-6168-463E-48D155B28E8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94127" y="2577434"/>
            <a:ext cx="3092450" cy="2349500"/>
            <a:chOff x="1366660" y="2592167"/>
            <a:chExt cx="3092450" cy="23495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E6E17CB-8023-931C-6E84-93F2175EBE6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6660" y="2592167"/>
              <a:ext cx="3092450" cy="23495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C0D11C6-8F6A-50A2-BF94-9CD4EE412F5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2708" y="3429000"/>
              <a:ext cx="2822223" cy="120790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zh-TW" altLang="en-US" sz="2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剛感染愛滋病病毒時，您可能沒有任何症狀。</a:t>
              </a:r>
              <a:endParaRPr 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EA26C8B-12EF-FCCC-59E5-8F42AABA90F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53924" y="1114855"/>
            <a:ext cx="6434966" cy="15719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zh-TW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早期症狀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可能類似感冒，包括：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感覺不適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疲倦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D63397-AFEC-CE38-E6DF-60CC1ECB42B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53924" y="2966233"/>
            <a:ext cx="6434966" cy="15719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zh-TW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後期症狀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可能包括：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身體隱痛和疼痛</a:t>
            </a:r>
            <a:endParaRPr lang="en-US" altLang="ja-JP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發燒 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夜間盜汗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皮膚出疹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8B568E1-5FF9-CF2B-58EB-17EA280B60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044" y="-713605"/>
            <a:ext cx="4914900" cy="18923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09DCA221-8A89-F10F-F4DF-995098A4023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413" y="438493"/>
            <a:ext cx="3955759" cy="7740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愛滋病病毒檢測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A50DE3E-B470-EE6C-6D06-E4F8577509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3570" y="1305492"/>
            <a:ext cx="2858920" cy="4846952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Same-side Corner of Rectangle 7">
            <a:extLst>
              <a:ext uri="{FF2B5EF4-FFF2-40B4-BE49-F238E27FC236}">
                <a16:creationId xmlns:a16="http://schemas.microsoft.com/office/drawing/2014/main" id="{AEA7151F-F49A-8096-E888-30ACF02A9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3570" y="1304463"/>
            <a:ext cx="2858919" cy="671093"/>
          </a:xfrm>
          <a:prstGeom prst="round2SameRect">
            <a:avLst>
              <a:gd name="adj1" fmla="val 10762"/>
              <a:gd name="adj2" fmla="val 0"/>
            </a:avLst>
          </a:prstGeom>
          <a:solidFill>
            <a:srgbClr val="FFB1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血液檢測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B54881A-DC1D-463B-064C-322521E4D4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62858" y="1305492"/>
            <a:ext cx="8325571" cy="4846952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ame-side Corner of Rectangle 9">
            <a:extLst>
              <a:ext uri="{FF2B5EF4-FFF2-40B4-BE49-F238E27FC236}">
                <a16:creationId xmlns:a16="http://schemas.microsoft.com/office/drawing/2014/main" id="{29C7DF23-D2F6-BB4B-EA0D-DEC25D5575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62859" y="1304463"/>
            <a:ext cx="8325568" cy="671093"/>
          </a:xfrm>
          <a:prstGeom prst="round2SameRect">
            <a:avLst>
              <a:gd name="adj1" fmla="val 10762"/>
              <a:gd name="adj2" fmla="val 0"/>
            </a:avLst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指尖採血檢測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14950F4-0957-1701-4496-25A2437511EA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2372406307"/>
              </p:ext>
            </p:extLst>
          </p:nvPr>
        </p:nvGraphicFramePr>
        <p:xfrm>
          <a:off x="403568" y="1975556"/>
          <a:ext cx="2858921" cy="41938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8921">
                  <a:extLst>
                    <a:ext uri="{9D8B030D-6E8A-4147-A177-3AD203B41FA5}">
                      <a16:colId xmlns:a16="http://schemas.microsoft.com/office/drawing/2014/main" val="2591199194"/>
                    </a:ext>
                  </a:extLst>
                </a:gridCol>
              </a:tblGrid>
              <a:tr h="731541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  <a:t>HIV blood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  <a:t>(antibody) test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1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4611962"/>
                  </a:ext>
                </a:extLst>
              </a:tr>
              <a:tr h="2173375"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Small blood sample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Sample is sent to a   laboratory for testing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Results in 1-3 days</a:t>
                      </a:r>
                      <a:br>
                        <a:rPr lang="en-US" sz="1800" b="0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</a:br>
                      <a:r>
                        <a:rPr lang="en-US" sz="1800" b="0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show if you have HIV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B1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1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0490568"/>
                  </a:ext>
                </a:extLst>
              </a:tr>
              <a:tr h="12889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  <a:t>Your doctor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  <a:t>Sexual Health Clinics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  <a:t>Family Planning </a:t>
                      </a:r>
                      <a:r>
                        <a:rPr lang="en-US" b="1" i="0" err="1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  <a:t>Centres</a:t>
                      </a:r>
                      <a:endParaRPr lang="en-US" b="1" i="0">
                        <a:ln>
                          <a:noFill/>
                        </a:ln>
                        <a:solidFill>
                          <a:srgbClr val="002664"/>
                        </a:solidFill>
                        <a:latin typeface="Public Sans Medium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B1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3227856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B304E1E-2A0E-E9E0-25E9-46363375F71F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929346127"/>
              </p:ext>
            </p:extLst>
          </p:nvPr>
        </p:nvGraphicFramePr>
        <p:xfrm>
          <a:off x="3462856" y="1958622"/>
          <a:ext cx="8325567" cy="41938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9277">
                  <a:extLst>
                    <a:ext uri="{9D8B030D-6E8A-4147-A177-3AD203B41FA5}">
                      <a16:colId xmlns:a16="http://schemas.microsoft.com/office/drawing/2014/main" val="323612015"/>
                    </a:ext>
                  </a:extLst>
                </a:gridCol>
                <a:gridCol w="3070578">
                  <a:extLst>
                    <a:ext uri="{9D8B030D-6E8A-4147-A177-3AD203B41FA5}">
                      <a16:colId xmlns:a16="http://schemas.microsoft.com/office/drawing/2014/main" val="4188468801"/>
                    </a:ext>
                  </a:extLst>
                </a:gridCol>
                <a:gridCol w="2655712">
                  <a:extLst>
                    <a:ext uri="{9D8B030D-6E8A-4147-A177-3AD203B41FA5}">
                      <a16:colId xmlns:a16="http://schemas.microsoft.com/office/drawing/2014/main" val="1240863753"/>
                    </a:ext>
                  </a:extLst>
                </a:gridCol>
              </a:tblGrid>
              <a:tr h="733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Rapid HIV test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Dried Blood Spot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(DBS) test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 err="1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MyTest</a:t>
                      </a: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 HIV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self-test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1966113"/>
                  </a:ext>
                </a:extLst>
              </a:tr>
              <a:tr h="2189064"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Drop of blood from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your finger taken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by a nurse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Result is ready in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30 minutes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Drops of blood from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your finger onto a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sample card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(self- collected)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Sample is sent to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a laboratory for testing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Result is ready in a week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Drop of blood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from your finger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(self-collected)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Result is ready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in 15 minutes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7435202"/>
                  </a:ext>
                </a:extLst>
              </a:tr>
              <a:tr h="12709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  <a:t>At a[Test] clinic</a:t>
                      </a:r>
                      <a:endParaRPr lang="en-US" b="1" i="0" dirty="0">
                        <a:ln>
                          <a:noFill/>
                        </a:ln>
                        <a:solidFill>
                          <a:srgbClr val="002664"/>
                        </a:solidFill>
                        <a:latin typeface="Public Sans Medium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Self test kit 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ordered online and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sent to your address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Register online and 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collect test kit from 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a vending machine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1726407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B0CA6B7-F107-E85A-3B85-6393753095EF}"/>
                  </a:ext>
                </a:extLst>
              </p14:cNvPr>
              <p14:cNvContentPartPr/>
              <p14:nvPr/>
            </p14:nvContentPartPr>
            <p14:xfrm>
              <a:off x="1603754" y="5152629"/>
              <a:ext cx="182160" cy="5378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B0CA6B7-F107-E85A-3B85-6393753095E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7634" y="5146509"/>
                <a:ext cx="194400" cy="55008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" name="Table 12">
            <a:extLst>
              <a:ext uri="{FF2B5EF4-FFF2-40B4-BE49-F238E27FC236}">
                <a16:creationId xmlns:a16="http://schemas.microsoft.com/office/drawing/2014/main" id="{76707350-6151-41CA-9296-65E1196BD2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613020"/>
              </p:ext>
            </p:extLst>
          </p:nvPr>
        </p:nvGraphicFramePr>
        <p:xfrm>
          <a:off x="403568" y="1958622"/>
          <a:ext cx="2858920" cy="41938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8920">
                  <a:extLst>
                    <a:ext uri="{9D8B030D-6E8A-4147-A177-3AD203B41FA5}">
                      <a16:colId xmlns:a16="http://schemas.microsoft.com/office/drawing/2014/main" val="679644584"/>
                    </a:ext>
                  </a:extLst>
                </a:gridCol>
              </a:tblGrid>
              <a:tr h="1397941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愛滋病</a:t>
                      </a:r>
                      <a:r>
                        <a:rPr lang="zh-TW" altLang="en-US" sz="1800" b="1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病</a:t>
                      </a:r>
                      <a:r>
                        <a:rPr lang="zh-TW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毒血液（抗體）檢測</a:t>
                      </a:r>
                      <a:endParaRPr lang="en-AU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261489"/>
                  </a:ext>
                </a:extLst>
              </a:tr>
              <a:tr h="1397941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zh-TW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小量血液樣本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zh-TW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樣本送往實驗室檢測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zh-TW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在</a:t>
                      </a:r>
                      <a:r>
                        <a:rPr lang="en-US" altLang="zh-TW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</a:t>
                      </a:r>
                      <a:r>
                        <a:rPr lang="zh-TW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至</a:t>
                      </a:r>
                      <a:r>
                        <a:rPr lang="en-US" altLang="zh-TW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3</a:t>
                      </a:r>
                      <a:r>
                        <a:rPr lang="zh-TW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天内可得知您是否有愛滋病</a:t>
                      </a:r>
                      <a:r>
                        <a:rPr lang="zh-TW" altLang="en-US" sz="1800" b="0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病</a:t>
                      </a:r>
                      <a:r>
                        <a:rPr lang="zh-TW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毒</a:t>
                      </a:r>
                      <a:endParaRPr lang="en-AU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540636"/>
                  </a:ext>
                </a:extLst>
              </a:tr>
              <a:tr h="1397941">
                <a:tc>
                  <a:txBody>
                    <a:bodyPr/>
                    <a:lstStyle/>
                    <a:p>
                      <a:pPr algn="ctr">
                        <a:defRPr b="1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zh-TW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您的醫生、</a:t>
                      </a:r>
                    </a:p>
                    <a:p>
                      <a:pPr algn="ctr">
                        <a:defRPr b="1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zh-TW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性健康診所</a:t>
                      </a:r>
                    </a:p>
                    <a:p>
                      <a:pPr algn="ctr">
                        <a:defRPr b="1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zh-TW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家庭計劃中心</a:t>
                      </a:r>
                      <a:endParaRPr lang="zh-TW" altLang="en-US" b="1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238843"/>
                  </a:ext>
                </a:extLst>
              </a:tr>
            </a:tbl>
          </a:graphicData>
        </a:graphic>
      </p:graphicFrame>
      <p:graphicFrame>
        <p:nvGraphicFramePr>
          <p:cNvPr id="13" name="Table 15">
            <a:extLst>
              <a:ext uri="{FF2B5EF4-FFF2-40B4-BE49-F238E27FC236}">
                <a16:creationId xmlns:a16="http://schemas.microsoft.com/office/drawing/2014/main" id="{C215A946-4BEB-4D04-ABF8-953088607F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683234"/>
              </p:ext>
            </p:extLst>
          </p:nvPr>
        </p:nvGraphicFramePr>
        <p:xfrm>
          <a:off x="3462850" y="1958621"/>
          <a:ext cx="8325566" cy="4216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4478">
                  <a:extLst>
                    <a:ext uri="{9D8B030D-6E8A-4147-A177-3AD203B41FA5}">
                      <a16:colId xmlns:a16="http://schemas.microsoft.com/office/drawing/2014/main" val="2615299838"/>
                    </a:ext>
                  </a:extLst>
                </a:gridCol>
                <a:gridCol w="2754478">
                  <a:extLst>
                    <a:ext uri="{9D8B030D-6E8A-4147-A177-3AD203B41FA5}">
                      <a16:colId xmlns:a16="http://schemas.microsoft.com/office/drawing/2014/main" val="2139196738"/>
                    </a:ext>
                  </a:extLst>
                </a:gridCol>
                <a:gridCol w="211751">
                  <a:extLst>
                    <a:ext uri="{9D8B030D-6E8A-4147-A177-3AD203B41FA5}">
                      <a16:colId xmlns:a16="http://schemas.microsoft.com/office/drawing/2014/main" val="1192125752"/>
                    </a:ext>
                  </a:extLst>
                </a:gridCol>
                <a:gridCol w="2604859">
                  <a:extLst>
                    <a:ext uri="{9D8B030D-6E8A-4147-A177-3AD203B41FA5}">
                      <a16:colId xmlns:a16="http://schemas.microsoft.com/office/drawing/2014/main" val="3484722466"/>
                    </a:ext>
                  </a:extLst>
                </a:gridCol>
              </a:tblGrid>
              <a:tr h="1376572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快速愛滋病病毒檢測</a:t>
                      </a:r>
                      <a:endParaRPr lang="en-AU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乾血點（</a:t>
                      </a:r>
                      <a:r>
                        <a:rPr lang="en-US" altLang="zh-TW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DBS</a:t>
                      </a:r>
                      <a:r>
                        <a:rPr lang="zh-TW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）檢測</a:t>
                      </a:r>
                    </a:p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err="1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MyTest</a:t>
                      </a:r>
                      <a:r>
                        <a:rPr lang="zh-TW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 愛滋病病毒自我檢測</a:t>
                      </a:r>
                      <a:endParaRPr lang="en-AU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94683"/>
                  </a:ext>
                </a:extLst>
              </a:tr>
              <a:tr h="1440677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zh-TW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護士會從您的手指採集一滴血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zh-TW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結果在</a:t>
                      </a:r>
                      <a:r>
                        <a:rPr lang="en-US" altLang="zh-TW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30</a:t>
                      </a:r>
                      <a:r>
                        <a:rPr lang="zh-TW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分鐘内可得</a:t>
                      </a: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zh-TW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從手指上取幾滴血滴在樣本卡上（自我收集）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zh-TW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樣本送往實驗室檢測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zh-TW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結果在一週内可得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zh-TW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從您的手指採集一滴血（自我收集）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zh-TW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結果在</a:t>
                      </a:r>
                      <a:r>
                        <a:rPr lang="en-US" altLang="zh-TW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15</a:t>
                      </a:r>
                      <a:r>
                        <a:rPr lang="zh-TW" altLang="en-US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分鐘内可得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045096"/>
                  </a:ext>
                </a:extLst>
              </a:tr>
              <a:tr h="13765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b="1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在</a:t>
                      </a:r>
                      <a:r>
                        <a:rPr lang="en-US" altLang="ja-JP" b="1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[</a:t>
                      </a:r>
                      <a:r>
                        <a:rPr lang="ja-JP" altLang="en-US" b="1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檢測</a:t>
                      </a:r>
                      <a:r>
                        <a:rPr lang="en-US" altLang="ja-JP" b="1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]</a:t>
                      </a:r>
                      <a:r>
                        <a:rPr lang="ja-JP" altLang="en-US" b="1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診所</a:t>
                      </a:r>
                      <a:endParaRPr lang="ja-JP" altLang="en-US" sz="1800" b="1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在線</a:t>
                      </a:r>
                      <a:r>
                        <a:rPr lang="zh-TW" altLang="en-US" b="1" strike="sngStrike" baseline="0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訂購</a:t>
                      </a:r>
                      <a:r>
                        <a:rPr lang="zh-TW" altLang="en-US" b="1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自我檢測套件，並寄往您的地址</a:t>
                      </a:r>
                      <a:endParaRPr lang="zh-TW" altLang="en-US" b="1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AU" b="1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b="1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solidFill>
                            <a:srgbClr val="002664"/>
                          </a:solidFill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在線註冊並從自動販賣機收取檢測套件</a:t>
                      </a:r>
                      <a:endParaRPr lang="zh-TW" altLang="en-US" b="1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AU" b="1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4589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3AB5E0F-7FB9-42BC-A252-746E3D2ED032}"/>
</file>

<file path=customXml/itemProps2.xml><?xml version="1.0" encoding="utf-8"?>
<ds:datastoreItem xmlns:ds="http://schemas.openxmlformats.org/officeDocument/2006/customXml" ds:itemID="{A9889830-C065-41E5-8434-85BE6A0101B6}"/>
</file>

<file path=customXml/itemProps3.xml><?xml version="1.0" encoding="utf-8"?>
<ds:datastoreItem xmlns:ds="http://schemas.openxmlformats.org/officeDocument/2006/customXml" ds:itemID="{01AD5784-6024-456B-87F7-E4C0EA7A8BF0}"/>
</file>

<file path=docProps/app.xml><?xml version="1.0" encoding="utf-8"?>
<Properties xmlns="http://schemas.openxmlformats.org/officeDocument/2006/extended-properties" xmlns:vt="http://schemas.openxmlformats.org/officeDocument/2006/docPropsVTypes">
  <TotalTime>1517</TotalTime>
  <Words>2644</Words>
  <Application>Microsoft Office PowerPoint</Application>
  <PresentationFormat>Widescreen</PresentationFormat>
  <Paragraphs>222</Paragraphs>
  <Slides>21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KaiTi</vt:lpstr>
      <vt:lpstr>MS Mincho</vt:lpstr>
      <vt:lpstr>Aptos</vt:lpstr>
      <vt:lpstr>Aptos Display</vt:lpstr>
      <vt:lpstr>Arial</vt:lpstr>
      <vt:lpstr>Poppins</vt:lpstr>
      <vt:lpstr>Public Sans ExtraLight</vt:lpstr>
      <vt:lpstr>Public Sans Medium</vt:lpstr>
      <vt:lpstr>Wingdings</vt:lpstr>
      <vt:lpstr>Office Theme</vt:lpstr>
      <vt:lpstr>PowerPoint Presentation</vt:lpstr>
      <vt:lpstr>PowerPoint Presentation</vt:lpstr>
      <vt:lpstr>什麼是愛滋病病毒？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愛滋病病毒的</vt:lpstr>
      <vt:lpstr>PowerPoint Presentation</vt:lpstr>
      <vt:lpstr>如何保護自己不會感染 愛滋病病毒？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115</cp:revision>
  <dcterms:created xsi:type="dcterms:W3CDTF">2025-06-03T07:12:24Z</dcterms:created>
  <dcterms:modified xsi:type="dcterms:W3CDTF">2025-11-10T04:54:50Z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2025-11-10T01:43:20Z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fe943acb-e646-4780-9963-be6670d1d388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