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darish" initials="dd" lastIdx="5" clrIdx="0">
    <p:extLst>
      <p:ext uri="{19B8F6BF-5375-455C-9EA6-DF929625EA0E}">
        <p15:presenceInfo xmlns:p15="http://schemas.microsoft.com/office/powerpoint/2012/main" userId="2706e406a56610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FE0DE"/>
    <a:srgbClr val="FFB1A7"/>
    <a:srgbClr val="00C296"/>
    <a:srgbClr val="FEE7C8"/>
    <a:srgbClr val="FFA969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3"/>
    <p:restoredTop sz="94626"/>
  </p:normalViewPr>
  <p:slideViewPr>
    <p:cSldViewPr snapToGrid="0">
      <p:cViewPr varScale="1">
        <p:scale>
          <a:sx n="106" d="100"/>
          <a:sy n="106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3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65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50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3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wop.org.a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404997"/>
            <a:ext cx="6642041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Memahami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</a:t>
            </a:r>
            <a:br>
              <a:rPr lang="en-US" sz="4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(Human Immunodeficiency Virus)</a:t>
            </a: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0F071B-C95B-DF4A-6D7F-C455400F1D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970" y="214489"/>
            <a:ext cx="4457700" cy="2806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645258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200"/>
              </a:lnSpc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8D966A-3523-7AE3-ED12-125B5AEA37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40882"/>
            <a:ext cx="6986240" cy="4460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Laki-laki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berhubungan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laki-laki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seksual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selalu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kondom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ingin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jarum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suntik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menyuntikkan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obat-obatan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steroid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suntikan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tindik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prosedur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negeri.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9BB6C2-EA53-3C8F-B0CC-3D5530981E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1" y="627780"/>
            <a:ext cx="2571750" cy="579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F39B6-25D2-A522-D8EA-764E6145D7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48" y="717246"/>
            <a:ext cx="3930650" cy="223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27FC3-98ED-ACD2-0163-02D00D19BF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112" y="4455627"/>
            <a:ext cx="3124200" cy="21082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6B525E-313A-FE79-D01C-D9D6594E53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11431" y="1533239"/>
            <a:ext cx="2988000" cy="847725"/>
            <a:chOff x="199373" y="1551007"/>
            <a:chExt cx="3935302" cy="847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9884D15-1E52-DDAE-F4F3-4DA61D9B5A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1273C123-51AA-6637-F518-A57026A21BC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AU" sz="4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AU" sz="4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HIV?</a:t>
              </a:r>
              <a:endPara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id="{BD2E6A61-5E95-630D-B2D9-2AA84F027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50732" y="420725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300B7-40F2-7914-BF51-327758133A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49087" y="2160205"/>
            <a:ext cx="5928514" cy="2075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diobati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disebut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antiretroviral (ART).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sangat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efektif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bersifat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seumur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Semakin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mulai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semakin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48AB619-4890-68DB-7EFD-AD60419A4B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898924" y="914794"/>
            <a:ext cx="4849265" cy="5264271"/>
            <a:chOff x="6729589" y="745459"/>
            <a:chExt cx="4849265" cy="5264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37C0ED-9DA2-0560-4086-C53AA9F2156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754" y="1336130"/>
              <a:ext cx="4229100" cy="39052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19A312-CD83-46F0-3867-1C6E1A787E1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02033" y="745459"/>
              <a:ext cx="3283656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 pitchFamily="2" charset="77"/>
                </a:rPr>
                <a:t>viral load yang </a:t>
              </a:r>
              <a:r>
                <a:rPr lang="en-US" b="1" dirty="0" err="1">
                  <a:solidFill>
                    <a:srgbClr val="002664"/>
                  </a:solidFill>
                  <a:latin typeface="Public Sans Medium" pitchFamily="2" charset="77"/>
                </a:rPr>
                <a:t>tidak</a:t>
              </a:r>
              <a:r>
                <a:rPr lang="en-US" b="1" dirty="0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  <a:r>
                <a:rPr lang="en-US" b="1" dirty="0" err="1">
                  <a:solidFill>
                    <a:srgbClr val="002664"/>
                  </a:solidFill>
                  <a:latin typeface="Public Sans Medium" pitchFamily="2" charset="77"/>
                </a:rPr>
                <a:t>terdeteksi</a:t>
              </a:r>
              <a:endParaRPr lang="en-US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78A2DA-C013-2EF8-D40E-9BD992019D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47189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dirty="0">
                  <a:solidFill>
                    <a:srgbClr val="002664"/>
                  </a:solidFill>
                  <a:latin typeface="Public Sans ExtraLight" pitchFamily="2" charset="77"/>
                </a:rPr>
                <a:t>viral load </a:t>
              </a:r>
              <a:r>
                <a:rPr lang="en-US" sz="1600" b="1" dirty="0" err="1">
                  <a:solidFill>
                    <a:srgbClr val="002664"/>
                  </a:solidFill>
                  <a:latin typeface="Public Sans ExtraLight" pitchFamily="2" charset="77"/>
                </a:rPr>
                <a:t>sebelum</a:t>
              </a:r>
              <a:r>
                <a:rPr lang="en-US" sz="1600" b="1" dirty="0">
                  <a:solidFill>
                    <a:srgbClr val="002664"/>
                  </a:solidFill>
                  <a:latin typeface="Public Sans ExtraLight" pitchFamily="2" charset="77"/>
                </a:rPr>
                <a:t> ART</a:t>
              </a:r>
              <a:endParaRPr lang="en-US" sz="16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C884C3-8FCF-D46D-3814-F92600FF0AC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0212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dirty="0">
                  <a:solidFill>
                    <a:srgbClr val="002664"/>
                  </a:solidFill>
                  <a:latin typeface="Public Sans ExtraLight" pitchFamily="2" charset="77"/>
                </a:rPr>
                <a:t>viral load </a:t>
              </a:r>
              <a:r>
                <a:rPr lang="en-US" sz="1600" b="1" dirty="0" err="1">
                  <a:solidFill>
                    <a:srgbClr val="002664"/>
                  </a:solidFill>
                  <a:latin typeface="Public Sans ExtraLight" pitchFamily="2" charset="77"/>
                </a:rPr>
                <a:t>setelah</a:t>
              </a:r>
              <a:r>
                <a:rPr lang="en-US" sz="1600" b="1" dirty="0">
                  <a:solidFill>
                    <a:srgbClr val="002664"/>
                  </a:solidFill>
                  <a:latin typeface="Public Sans ExtraLight" pitchFamily="2" charset="77"/>
                </a:rPr>
                <a:t> ART</a:t>
              </a:r>
              <a:endParaRPr lang="en-US" sz="16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0DEBFF-6DB2-D117-634E-C1B947CC58B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4673992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b="1" dirty="0" err="1">
                  <a:solidFill>
                    <a:srgbClr val="002664"/>
                  </a:solidFill>
                  <a:latin typeface="Public Sans Medium" pitchFamily="2" charset="77"/>
                </a:rPr>
                <a:t>tinkgkat</a:t>
              </a: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 yang </a:t>
              </a:r>
              <a:r>
                <a:rPr lang="en-US" sz="1600" b="1" dirty="0" err="1">
                  <a:solidFill>
                    <a:srgbClr val="002664"/>
                  </a:solidFill>
                  <a:latin typeface="Public Sans Medium" pitchFamily="2" charset="77"/>
                </a:rPr>
                <a:t>tidak</a:t>
              </a: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  <a:r>
                <a:rPr lang="en-US" sz="1600" dirty="0" err="1">
                  <a:solidFill>
                    <a:srgbClr val="002664"/>
                  </a:solidFill>
                  <a:latin typeface="Public Sans Medium" pitchFamily="2" charset="77"/>
                </a:rPr>
                <a:t>terdeteksi</a:t>
              </a:r>
              <a:endParaRPr lang="en-US" sz="1600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62948D-22A2-6254-88B3-3E9AE24FA47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3003236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b="1" dirty="0" err="1">
                  <a:solidFill>
                    <a:srgbClr val="002664"/>
                  </a:solidFill>
                  <a:latin typeface="Public Sans Medium" pitchFamily="2" charset="77"/>
                </a:rPr>
                <a:t>tinkgkat</a:t>
              </a: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 yang </a:t>
              </a:r>
              <a:r>
                <a:rPr lang="en-US" sz="1600" dirty="0" err="1">
                  <a:solidFill>
                    <a:srgbClr val="002664"/>
                  </a:solidFill>
                  <a:latin typeface="Public Sans Medium" pitchFamily="2" charset="77"/>
                </a:rPr>
                <a:t>terdeteksi</a:t>
              </a:r>
              <a:endParaRPr lang="en-US" sz="1600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B31407D-7103-390C-B4F1-279608D2BC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933" y="303923"/>
            <a:ext cx="1943100" cy="1657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1738881"/>
            <a:ext cx="5461169" cy="3160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HIV:</a:t>
            </a:r>
            <a:endParaRPr lang="en-US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Menghentikan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agar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merusak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kekebalan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mengurangi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(viral load/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virus)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 load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menggambarkan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seberapa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banyak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terkandung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teratur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mengurangi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viral load Anda.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288AF-1985-D57F-E726-CAF45DDFAF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4" y="5232675"/>
            <a:ext cx="6130169" cy="967091"/>
            <a:chOff x="462544" y="5232675"/>
            <a:chExt cx="6130169" cy="96709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5574C0C-0FBF-A374-84E9-04B5DEF1A1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5" y="5232675"/>
              <a:ext cx="6130168" cy="967091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62C41E-F276-1B8E-77E8-74161E52CAD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5357524"/>
              <a:ext cx="6130168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Viral load yang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tidak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terdeteksi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berarti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Anda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tidak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dapat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menularkan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HIV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054562-D68E-DC66-065F-C6FC3CA258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764" y="2959100"/>
            <a:ext cx="1390650" cy="93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93493-ACD7-270A-9E1C-019B0691FC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327" y="506588"/>
            <a:ext cx="1435100" cy="181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D0103-3DD6-A372-0EB6-18DD42CF44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845" y="409579"/>
            <a:ext cx="1625600" cy="147828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49955" y="587471"/>
            <a:ext cx="6721230" cy="1300388"/>
          </a:xfrm>
        </p:spPr>
        <p:txBody>
          <a:bodyPr anchor="t">
            <a:noAutofit/>
          </a:bodyPr>
          <a:lstStyle/>
          <a:p>
            <a:r>
              <a:rPr lang="it-IT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 cara melindungi diri saya dari penularan HIV?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0B73-28FE-0457-F8C3-DAC6D1459E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9954" y="2265307"/>
            <a:ext cx="7500164" cy="4041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Kondom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pelumas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berbasis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 -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melindungi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dan orang lain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HIV.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(Pre-exposure prophylaxis (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Profilaksis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pajanan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-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melindungi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penularan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 (Post-exposure prophylaxis (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Profilaksis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pasca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pajanan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</a:t>
            </a:r>
            <a:r>
              <a:rPr lang="en-AU" strike="sngStrike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yang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jalani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setelah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mungkin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membantu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melindungi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penularannya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Gunakan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menyuntikkan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narkoba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jarum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suntik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Lakukan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teratur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D09D279-9BB0-8377-D7F0-AAD9C0B685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429000"/>
            <a:ext cx="5905936" cy="1380067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7767CFF-DC32-B140-47F6-71550F45D9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067288"/>
            <a:ext cx="5905936" cy="1062579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Memahami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stigma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F7630-CCC6-B522-39E2-E95BF22400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733154"/>
            <a:ext cx="6233314" cy="2551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Stigma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berdampak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pada orang yang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HIV,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terutama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hubungan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seksualitas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Banyak orang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terkena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stigma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Asumsi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tertular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Perilaku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HIV.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273F0-7C2C-883D-D28B-34603E395B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244635"/>
            <a:ext cx="590593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AU" sz="2000" b="1" dirty="0">
                <a:solidFill>
                  <a:srgbClr val="FFE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Stigma </a:t>
            </a:r>
            <a:r>
              <a:rPr lang="en-AU" sz="2000" b="1" dirty="0" err="1">
                <a:solidFill>
                  <a:srgbClr val="FFE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menciptakan</a:t>
            </a:r>
            <a:r>
              <a:rPr lang="en-AU" sz="2000" b="1" dirty="0">
                <a:solidFill>
                  <a:srgbClr val="FFE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FFE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hambatan</a:t>
            </a:r>
            <a:r>
              <a:rPr lang="en-AU" sz="2000" b="1" dirty="0">
                <a:solidFill>
                  <a:srgbClr val="FFE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FFE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AU" sz="2000" b="1" dirty="0">
                <a:solidFill>
                  <a:srgbClr val="FFE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FFE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perawatan</a:t>
            </a:r>
            <a:r>
              <a:rPr lang="en-AU" sz="2000" b="1" dirty="0">
                <a:solidFill>
                  <a:srgbClr val="FFE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FFE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lang="en-AU" sz="2000" b="1" dirty="0">
                <a:solidFill>
                  <a:srgbClr val="FFE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b="1" dirty="0" err="1">
                <a:solidFill>
                  <a:srgbClr val="FFE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dukungan</a:t>
            </a:r>
            <a:r>
              <a:rPr lang="en-AU" sz="2000" b="1" dirty="0">
                <a:solidFill>
                  <a:srgbClr val="FFE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FFE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F4B5BD-96FB-0362-6984-0536F544CA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638637"/>
            <a:ext cx="5905936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Asumsi-asumsi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memengaruhi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keinginan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mengungkapkan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yang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AEA2F4-427F-9583-0208-3C0B9194205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81314" y="595877"/>
            <a:ext cx="2729932" cy="2032000"/>
            <a:chOff x="7681314" y="595877"/>
            <a:chExt cx="2729932" cy="2032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94D9FA0-2796-E9DB-56BA-47AFEDA98A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5805" y="595877"/>
              <a:ext cx="2520950" cy="2032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1C1923-ECF9-5EBB-1474-E14AFC610F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81314" y="812945"/>
              <a:ext cx="2729932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endParaRPr lang="en-AU" sz="14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AU" sz="1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Tanyakan</a:t>
              </a:r>
              <a:r>
                <a:rPr lang="en-AU" sz="1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kepada</a:t>
              </a:r>
              <a:r>
                <a:rPr lang="en-AU" sz="1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dokter</a:t>
              </a:r>
              <a:r>
                <a:rPr lang="en-AU" sz="1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AU" sz="1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Anda </a:t>
              </a:r>
              <a:r>
                <a:rPr lang="en-AU" sz="1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tentang</a:t>
              </a:r>
              <a:r>
                <a:rPr lang="en-AU" sz="1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langkah-langkah</a:t>
              </a:r>
              <a:r>
                <a:rPr lang="en-AU" sz="1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AU" sz="1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melindungi</a:t>
              </a:r>
              <a:r>
                <a:rPr lang="en-AU" sz="1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Anda dan </a:t>
              </a:r>
              <a:r>
                <a:rPr lang="en-AU" sz="14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pasangan</a:t>
              </a:r>
              <a:r>
                <a:rPr lang="en-AU" sz="14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Anda.</a:t>
              </a:r>
              <a:endParaRPr lang="en-US" sz="14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2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diberi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diberi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050AF1C-60E3-E259-B7FD-B68935A594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2075354"/>
            <a:ext cx="6184792" cy="3952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NSW,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menurut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hukum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sebelum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berhubungan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asal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mengambil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'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tindakan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pencegahan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wajar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spcAft>
                <a:spcPts val="1000"/>
              </a:spcAft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Tindakan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pencegahan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wajar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meliputi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kondom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viral load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terdeteksi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HIV)</a:t>
            </a: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Memastikan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seksual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mengonsumsi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PrEP.</a:t>
            </a:r>
            <a:endParaRPr lang="en-US" sz="2000" dirty="0" err="1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9C7E44-F706-1D22-F43B-EE68694CBE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73" y="1846980"/>
            <a:ext cx="3403600" cy="4572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BA9B24-1630-9549-37E7-94F47954FF0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61641" y="2056445"/>
            <a:ext cx="6812101" cy="3418743"/>
            <a:chOff x="4461641" y="2056445"/>
            <a:chExt cx="6812101" cy="341874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176B24F-98F8-9881-1933-914B02904C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2056445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119056-62AB-DA87-B2D7-ABE4740E83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3266448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CFE0F12-E0CA-16DC-2BAE-89E5E650DE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4476452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mana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mendapatkan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C3A97E-BC39-F065-3433-CDF6A8E4969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89136" y="625188"/>
            <a:ext cx="7663339" cy="5694589"/>
            <a:chOff x="4189136" y="625188"/>
            <a:chExt cx="7663339" cy="569458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C02A8F2-ECC8-D082-567B-491F180B5C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89136" y="625188"/>
              <a:ext cx="7663339" cy="5694589"/>
            </a:xfrm>
            <a:prstGeom prst="roundRect">
              <a:avLst>
                <a:gd name="adj" fmla="val 2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816672"/>
              <a:ext cx="6812101" cy="535835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Multicultural HIV and Hepatitis Service 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Layanan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HIV dan Hepatitis 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Multikultural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1400" dirty="0">
                  <a:latin typeface="Public Sans ExtraLight" pitchFamily="2" charset="77"/>
                </a:rPr>
              </a:b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www.mhahs.org.au | (02) 9515 1234 | Forest Lodge</a:t>
              </a:r>
            </a:p>
            <a:p>
              <a:pPr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Public Sans Medium"/>
                </a:rPr>
                <a:t>ACON</a:t>
              </a: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 </a:t>
              </a:r>
              <a:br>
                <a:rPr lang="en-US" sz="1400" dirty="0">
                  <a:latin typeface="Public Sans ExtraLight" pitchFamily="2" charset="77"/>
                </a:rPr>
              </a:b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www.acon.org.au | 1800 063 060 | Surry Hills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(02) 4962 7700 | Newcastle | (02) 6622 1555 | Lismore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Positive Life 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Kehidupan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Positif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NSW </a:t>
              </a:r>
              <a:br>
                <a:rPr lang="en-US" sz="1400" dirty="0">
                  <a:latin typeface="Public Sans ExtraLight" pitchFamily="2" charset="77"/>
                </a:rPr>
              </a:b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www.positivelife.org.au | 1800 245 677 | Surry Hills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Pozhet</a:t>
              </a:r>
              <a:r>
                <a:rPr lang="en-US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(Heterosexual HIV Service NSW 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Layanan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HIV 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Heteroseksual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NSW))</a:t>
              </a:r>
              <a:r>
                <a:rPr lang="en-US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www.pozhet.org.au| Forest Lodge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Sexual Health </a:t>
              </a:r>
              <a:r>
                <a:rPr lang="en-US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InfoLink</a:t>
              </a:r>
              <a:r>
                <a:rPr lang="en-US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(Link 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Informasi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tentang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Kesehatan 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Seksual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br>
                <a:rPr lang="en-US" sz="1400" dirty="0">
                  <a:latin typeface="Public Sans ExtraLight" pitchFamily="2" charset="77"/>
                </a:rPr>
              </a:b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www.shil.nsw.gov.au | 1800 451 624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Bobby Goldsmith Foundation (BGF) 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(Yayasan Bobby Goldsmith)</a:t>
              </a:r>
              <a:br>
                <a:rPr lang="en-US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www.bgf.org.au | (02) 9283 8666 | Darlinghurst and Parramatta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HIV/AIDS Legal Centre (HALC) 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(Pusat Hukum HIV/AIDS)</a:t>
              </a:r>
              <a:br>
                <a:rPr lang="en-US" sz="1400" b="1" dirty="0">
                  <a:latin typeface="Public Sans Medium" pitchFamily="2" charset="77"/>
                </a:rPr>
              </a:b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www.halc.org.au | (02) 9492 6540 | Surry Hills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Sex Workers Outreach Project </a:t>
              </a: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| </a:t>
              </a:r>
              <a:r>
                <a:rPr lang="en-US" sz="1400" dirty="0">
                  <a:solidFill>
                    <a:srgbClr val="002664"/>
                  </a:solidFill>
                  <a:latin typeface="Public Sans ExtraLight"/>
                  <a:hlinkClick r:id="rId4"/>
                </a:rPr>
                <a:t>www.swop.org.au</a:t>
              </a: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 | (02) 9184 9466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endParaRPr lang="en-US" sz="1400" dirty="0">
                <a:solidFill>
                  <a:srgbClr val="002664"/>
                </a:solidFill>
                <a:latin typeface="Public Sans ExtraLight"/>
              </a:endParaRP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endParaRPr lang="en-US" sz="1400" dirty="0">
                <a:solidFill>
                  <a:srgbClr val="002664"/>
                </a:solidFill>
                <a:latin typeface="Public Sans ExtraLight"/>
              </a:endParaRP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endParaRPr lang="en-US" sz="1400" dirty="0">
                <a:latin typeface="Public Sans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3B4C3-E441-76AB-6962-5A9C0F9E27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74" y="1293146"/>
            <a:ext cx="6400800" cy="6210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8D4783-AFAE-9D7C-9F28-1FD02E41C4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17650"/>
            <a:ext cx="3448050" cy="3778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 Anda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memerlukan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berbicara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dokter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penyedia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Translating and Interpreting Service /TIS (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Penerjemahan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Bahasa) di 13 14 50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gratis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bersifat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rahasia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resepsionis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mengurus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gratis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9936C6-03B6-5961-02C8-060A63067F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415" y="-678744"/>
            <a:ext cx="3435350" cy="2933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i-FI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 yang telah kita pelajari hari ini?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06311" y="1896925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Benar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Salah?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tertular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toilet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HIV.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ditularkan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nyamuk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viral load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terdeteksi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menularkan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tertular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mencium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positif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lama dan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dicegah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kondom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mengonsumsi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PrEP.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66023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diingat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201476"/>
            <a:ext cx="7048484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Satu-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satunya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mengetahui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teratur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dikelola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efektif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Memulai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sangat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Ikuti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diresepkan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memerlukan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dukungan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menghadapi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diskriminasi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carilah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nasihat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hukum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dukungan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985" y="1367899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i-FI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 ini kita akan membahas...</a:t>
            </a:r>
            <a:endParaRPr lang="en-US" sz="32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367899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Dasar-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dasarnya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HIV: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ketahui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Mengendalikan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Mencegah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HIV: Langkah-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langkah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ambil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melindungi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sendiri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Memahami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menghilangkan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stigma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status HIV Anda: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dipertimbangkan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Mencari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dukungan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A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Pertanyaan</a:t>
            </a:r>
            <a:r>
              <a:rPr lang="en-A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terima</a:t>
            </a:r>
            <a:r>
              <a:rPr lang="en-A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kasih</a:t>
            </a:r>
            <a:r>
              <a:rPr lang="en-A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250521" y="1470033"/>
            <a:ext cx="6382808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Dikembangkan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oleh:</a:t>
            </a: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Multicultural HIV and Hepatitis Service 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dan Hepatitis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Multikultural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NSW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30A599-B283-08A7-B780-8D68E3885A3E}"/>
              </a:ext>
            </a:extLst>
          </p:cNvPr>
          <p:cNvSpPr txBox="1"/>
          <p:nvPr/>
        </p:nvSpPr>
        <p:spPr>
          <a:xfrm>
            <a:off x="362139" y="760491"/>
            <a:ext cx="238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271A7C-CCD0-EF72-26B0-B9994E0549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1497730"/>
            <a:ext cx="3600450" cy="4895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3846849" cy="745117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514861E-17F6-DB38-3390-98851B172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45945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B6B77D7-ADF6-147C-33B8-6467D12106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28673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621EB3-B0F8-EC84-DB7C-BA76179778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1162756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E131A-8779-1A29-D126-8248CE1D8F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1651323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menyerang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kekebalan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0C452-18DE-A812-4369-C2086F63C1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3206045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kekebalan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melindungi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penyakit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5ED401-91D2-B6DF-54F5-31AE4AE536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4944534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menyebabkan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penyakit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serius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diobati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55CDE0-9FD5-0D4E-E49F-3E02391F29D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3" y="4703666"/>
            <a:ext cx="7609012" cy="953825"/>
            <a:chOff x="462543" y="4703666"/>
            <a:chExt cx="7609012" cy="95382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F587D3C-0CEE-28BC-A91B-C9ECE9FA839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4703666"/>
              <a:ext cx="7609011" cy="953825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1AC643-DBBD-5CA0-FA7B-D0CD7E42C3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3" y="4980523"/>
              <a:ext cx="76090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Tanpa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pengobatan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HIV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dapat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menyebabkan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AIDS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905717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dan AIDS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penyakit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123" y="2115282"/>
            <a:ext cx="7986535" cy="2022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Keduanya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berbeda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AIDS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singkatan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Acquired Immune Deficiency Syndrome (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Sindrom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Kurang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AIDS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kekebalan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AIDS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membuat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sangat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sakit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CA94F7E-3BFE-12FD-0F05-A976E07517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088" y="276917"/>
            <a:ext cx="4286250" cy="140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65379"/>
            <a:ext cx="518195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memengaruhi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D9EAD-F41D-6407-B12F-8BF991BA22E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511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kekebalan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melindungi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infeksi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menjaga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tetap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sehat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3D6C5-5FB4-D831-7E1C-8F598DAD82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85066" y="4597435"/>
            <a:ext cx="270933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menyerang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sel-sel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kekebalan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(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CD4)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membantu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melawan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kuman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E2478-BB5B-B3BA-3555-D31AD9170F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502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sv-SE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Tanpa pengobatan</a:t>
            </a:r>
            <a:r>
              <a:rPr lang="sv-SE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HIV melemahkan sistem kekebalan tubuh dan dapat menyebabkan AIDS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193843-BC42-6AC2-AF79-E2DC9567260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55288" y="4597435"/>
            <a:ext cx="247226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HIV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dikendalikan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kekebalan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tetap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kuat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31B88AF-27AA-B876-1E33-36F5946FA3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68" y="290960"/>
            <a:ext cx="3498850" cy="1593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7708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 Anda dapat tertular HIV?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601E2-BFB3-FAA0-88A3-4424C1AAF5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3427" y="4484547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Berhubungan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tanpa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kondom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30BBF-6916-98FA-8510-BB4E75CF7B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20622" y="4484547"/>
            <a:ext cx="21787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jarum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suntik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menyuntikkan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narkoba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64413-85C9-6022-C480-BAAB160029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11804" y="4484547"/>
            <a:ext cx="201964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Tindik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tato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steril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C5347-1C75-8B3F-4FEB-E2E03F6BA1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8756" y="4484547"/>
            <a:ext cx="2381955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Transfusi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prosedur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steril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beberapa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negara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39254-F44D-020F-32E8-AFFCA1E0A7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40711" y="4484547"/>
            <a:ext cx="22803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positif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anaknya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selama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kehamilan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persalinan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menyusui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D9C514-81BA-2DAF-D3F1-FC14E46535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1087885"/>
            <a:ext cx="9505978" cy="754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HIV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ditemukan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dalam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cairan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tubuh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seperti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darah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, air susu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ibu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, air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mani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, dan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cairan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vagina. 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ditularkan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cairan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lain.</a:t>
            </a:r>
            <a:endParaRPr lang="en-US" sz="14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CABC9D-DE2D-09F7-4746-2AC6FF872A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52" y="-684067"/>
            <a:ext cx="6229350" cy="2324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598" y="332078"/>
            <a:ext cx="4514564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tidak dapat tertular HIV dari...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F12BE-0387-33F0-415E-C5EA620163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60004" y="3219111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bersin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97370-F309-B076-F517-34AC0E4025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04178" y="3219111"/>
            <a:ext cx="2122311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Berciuman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berpelukan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menangis</a:t>
            </a:r>
            <a:endParaRPr lang="en-US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7BFFD-A6DF-9D1F-5359-64EA66829A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321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sv-SE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 tempat tidur dengan penderita HIV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4CF6E-7642-CEF2-C1E2-B9F7ABC0B5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sv-SE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Gigitan nyamuk atau serangga lainnya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92474-FB48-891E-89CA-6F9314DFB6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75201" y="5759111"/>
            <a:ext cx="295769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toilet,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mandi,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pancuran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penderita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73A23-1F7B-B5AE-8EE2-D6103179E7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32627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sv-SE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 makanan dengan penderita HIV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76F1A37-2351-C185-E8D5-5C1D664314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233" y="-1330"/>
            <a:ext cx="4730750" cy="8039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AF2AD0-ECCA-C19D-EC80-C0BB294FDF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829" y="0"/>
            <a:ext cx="4610100" cy="9239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4311" y="1114854"/>
            <a:ext cx="4114799" cy="1465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gejala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HIV?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F7B5F8-14BF-6168-463E-48D155B28E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94127" y="2577434"/>
            <a:ext cx="3092450" cy="2349500"/>
            <a:chOff x="1366660" y="2592167"/>
            <a:chExt cx="3092450" cy="2349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6E17CB-8023-931C-6E84-93F2175EBE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6660" y="2592167"/>
              <a:ext cx="3092450" cy="2349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0D11C6-8F6A-50A2-BF94-9CD4EE412F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2708" y="3429000"/>
              <a:ext cx="2822223" cy="12079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fi-FI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Anda mungkin tidak merasakan gejala apa pun saat pertama kali terkena HIV.</a:t>
              </a:r>
              <a:endPara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A26C8B-12EF-FCCC-59E5-8F42AABA90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1114855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Gejala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awal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mungkin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terasa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flu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meliputi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Merasa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badan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Kelelahan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63397-AFEC-CE38-E6DF-60CC1ECB42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2966233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Gejala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selanjutnya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mungkin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meliputi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Pegal-pegal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nyeri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Demam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Berkeringat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tidur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pada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kulit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B568E1-5FF9-CF2B-58EB-17EA280B60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044" y="-713605"/>
            <a:ext cx="4914900" cy="1892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413" y="438493"/>
            <a:ext cx="3955759" cy="774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2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</a:t>
            </a:r>
            <a:endParaRPr lang="en-US" sz="26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A50DE3E-B470-EE6C-6D06-E4F8577509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5492"/>
            <a:ext cx="2858920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AEA7151F-F49A-8096-E888-30ACF02A9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4463"/>
            <a:ext cx="2858919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Tes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darah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54881A-DC1D-463B-064C-322521E4D4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8" y="1305492"/>
            <a:ext cx="8325571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29C7DF23-D2F6-BB4B-EA0D-DEC25D5575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9" y="1304463"/>
            <a:ext cx="8325568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jari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B304E1E-2A0E-E9E0-25E9-46363375F71F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929346127"/>
              </p:ext>
            </p:extLst>
          </p:nvPr>
        </p:nvGraphicFramePr>
        <p:xfrm>
          <a:off x="3462856" y="1958622"/>
          <a:ext cx="8325567" cy="4193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9277">
                  <a:extLst>
                    <a:ext uri="{9D8B030D-6E8A-4147-A177-3AD203B41FA5}">
                      <a16:colId xmlns:a16="http://schemas.microsoft.com/office/drawing/2014/main" val="323612015"/>
                    </a:ext>
                  </a:extLst>
                </a:gridCol>
                <a:gridCol w="3070578">
                  <a:extLst>
                    <a:ext uri="{9D8B030D-6E8A-4147-A177-3AD203B41FA5}">
                      <a16:colId xmlns:a16="http://schemas.microsoft.com/office/drawing/2014/main" val="4188468801"/>
                    </a:ext>
                  </a:extLst>
                </a:gridCol>
                <a:gridCol w="2655712">
                  <a:extLst>
                    <a:ext uri="{9D8B030D-6E8A-4147-A177-3AD203B41FA5}">
                      <a16:colId xmlns:a16="http://schemas.microsoft.com/office/drawing/2014/main" val="1240863753"/>
                    </a:ext>
                  </a:extLst>
                </a:gridCol>
              </a:tblGrid>
              <a:tr h="733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Rapid HIV test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Dried Blood Spot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(DBS) test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 err="1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MyTest</a:t>
                      </a: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 HIV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self-test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966113"/>
                  </a:ext>
                </a:extLst>
              </a:tr>
              <a:tr h="2189064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Drop of blood from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your finger taken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by a nurse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Result is ready in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30 minutes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Drops of blood from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your finger onto a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sample card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(self- collected)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Sample is sent to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a laboratory for testing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Result is ready in a week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Drop of blood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from your finger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(self-collected)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Result is ready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in 15 minutes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435202"/>
                  </a:ext>
                </a:extLst>
              </a:tr>
              <a:tr h="12709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At a[Test] clinic</a:t>
                      </a:r>
                      <a:endParaRPr lang="en-US" b="1" i="0" dirty="0">
                        <a:ln>
                          <a:noFill/>
                        </a:ln>
                        <a:solidFill>
                          <a:srgbClr val="002664"/>
                        </a:solidFill>
                        <a:latin typeface="Public Sans Medium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Self test kit 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ordered online and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sent to your address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Register online and 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collect test kit from 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a vending machine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72640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14950F4-0957-1701-4496-25A2437511EA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372406307"/>
              </p:ext>
            </p:extLst>
          </p:nvPr>
        </p:nvGraphicFramePr>
        <p:xfrm>
          <a:off x="403568" y="1975556"/>
          <a:ext cx="2858921" cy="4193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8921">
                  <a:extLst>
                    <a:ext uri="{9D8B030D-6E8A-4147-A177-3AD203B41FA5}">
                      <a16:colId xmlns:a16="http://schemas.microsoft.com/office/drawing/2014/main" val="2591199194"/>
                    </a:ext>
                  </a:extLst>
                </a:gridCol>
              </a:tblGrid>
              <a:tr h="731541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HIV blood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(antibody) test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4611962"/>
                  </a:ext>
                </a:extLst>
              </a:tr>
              <a:tr h="2173375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Small blood sample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Sample is sent to a   laboratory for testing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Results in 1-3 days</a:t>
                      </a:r>
                      <a:b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</a:b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show if you have HIV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490568"/>
                  </a:ext>
                </a:extLst>
              </a:tr>
              <a:tr h="12889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Your doctor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Sexual Health Clinics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Family Planning </a:t>
                      </a:r>
                      <a:r>
                        <a:rPr lang="en-US" b="1" i="0" err="1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Centres</a:t>
                      </a:r>
                      <a:endParaRPr lang="en-US" b="1" i="0">
                        <a:ln>
                          <a:noFill/>
                        </a:ln>
                        <a:solidFill>
                          <a:srgbClr val="002664"/>
                        </a:solidFill>
                        <a:latin typeface="Public Sans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227856"/>
                  </a:ext>
                </a:extLst>
              </a:tr>
            </a:tbl>
          </a:graphicData>
        </a:graphic>
      </p:graphicFrame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B338FA21-166A-4BB2-A21B-47017F3B4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522969"/>
              </p:ext>
            </p:extLst>
          </p:nvPr>
        </p:nvGraphicFramePr>
        <p:xfrm>
          <a:off x="403568" y="1975557"/>
          <a:ext cx="2858919" cy="4193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919">
                  <a:extLst>
                    <a:ext uri="{9D8B030D-6E8A-4147-A177-3AD203B41FA5}">
                      <a16:colId xmlns:a16="http://schemas.microsoft.com/office/drawing/2014/main" val="426240960"/>
                    </a:ext>
                  </a:extLst>
                </a:gridCol>
              </a:tblGrid>
              <a:tr h="1025658">
                <a:tc>
                  <a:txBody>
                    <a:bodyPr/>
                    <a:lstStyle/>
                    <a:p>
                      <a:pPr algn="ctr"/>
                      <a:endParaRPr lang="en-US" altLang="zh-CN" sz="160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Tes</a:t>
                      </a:r>
                      <a:r>
                        <a:rPr lang="en-US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darah</a:t>
                      </a:r>
                      <a:r>
                        <a:rPr lang="en-US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HIV (</a:t>
                      </a:r>
                      <a:r>
                        <a:rPr lang="en-US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antibodi</a:t>
                      </a:r>
                      <a:r>
                        <a:rPr lang="en-US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24739"/>
                  </a:ext>
                </a:extLst>
              </a:tr>
              <a:tr h="168622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Sampel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darah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kecil</a:t>
                      </a:r>
                      <a:endParaRPr lang="en-AU" altLang="zh-CN" sz="160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Sampel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dikirim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ke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laboratorium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dites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Hasil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1-3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hari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menunjukkan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apakah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mengidap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HIV</a:t>
                      </a: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471753"/>
                  </a:ext>
                </a:extLst>
              </a:tr>
              <a:tr h="1481938">
                <a:tc>
                  <a:txBody>
                    <a:bodyPr/>
                    <a:lstStyle/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endParaRPr lang="en-PH" altLang="zh-CN" sz="160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Dokter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Anda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Klinik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Kesehatan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Seksual</a:t>
                      </a:r>
                      <a:endParaRPr lang="en-AU" altLang="zh-CN" sz="160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Family Planning Centre (Pusat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Keluarga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Berencana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891104"/>
                  </a:ext>
                </a:extLst>
              </a:tr>
            </a:tbl>
          </a:graphicData>
        </a:graphic>
      </p:graphicFrame>
      <p:graphicFrame>
        <p:nvGraphicFramePr>
          <p:cNvPr id="17" name="Table 12">
            <a:extLst>
              <a:ext uri="{FF2B5EF4-FFF2-40B4-BE49-F238E27FC236}">
                <a16:creationId xmlns:a16="http://schemas.microsoft.com/office/drawing/2014/main" id="{92739B51-6BA4-432D-9228-5EDD63123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40142"/>
              </p:ext>
            </p:extLst>
          </p:nvPr>
        </p:nvGraphicFramePr>
        <p:xfrm>
          <a:off x="3462851" y="1975556"/>
          <a:ext cx="8325572" cy="4245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347">
                  <a:extLst>
                    <a:ext uri="{9D8B030D-6E8A-4147-A177-3AD203B41FA5}">
                      <a16:colId xmlns:a16="http://schemas.microsoft.com/office/drawing/2014/main" val="4231518005"/>
                    </a:ext>
                  </a:extLst>
                </a:gridCol>
                <a:gridCol w="2760347">
                  <a:extLst>
                    <a:ext uri="{9D8B030D-6E8A-4147-A177-3AD203B41FA5}">
                      <a16:colId xmlns:a16="http://schemas.microsoft.com/office/drawing/2014/main" val="2082350159"/>
                    </a:ext>
                  </a:extLst>
                </a:gridCol>
                <a:gridCol w="212201">
                  <a:extLst>
                    <a:ext uri="{9D8B030D-6E8A-4147-A177-3AD203B41FA5}">
                      <a16:colId xmlns:a16="http://schemas.microsoft.com/office/drawing/2014/main" val="2180770610"/>
                    </a:ext>
                  </a:extLst>
                </a:gridCol>
                <a:gridCol w="2592677">
                  <a:extLst>
                    <a:ext uri="{9D8B030D-6E8A-4147-A177-3AD203B41FA5}">
                      <a16:colId xmlns:a16="http://schemas.microsoft.com/office/drawing/2014/main" val="2449617632"/>
                    </a:ext>
                  </a:extLst>
                </a:gridCol>
              </a:tblGrid>
              <a:tr h="1345689">
                <a:tc>
                  <a:txBody>
                    <a:bodyPr/>
                    <a:lstStyle/>
                    <a:p>
                      <a:pPr algn="ctr"/>
                      <a:endParaRPr lang="en-PH" altLang="ja-JP" sz="160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AU" altLang="ja-JP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Tes</a:t>
                      </a:r>
                      <a:r>
                        <a:rPr lang="en-AU" altLang="ja-JP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HIV </a:t>
                      </a:r>
                      <a:r>
                        <a:rPr lang="en-AU" altLang="ja-JP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cepat</a:t>
                      </a:r>
                      <a:endParaRPr lang="en-AU" altLang="ja-JP" sz="160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altLang="zh-CN" sz="160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Tes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Bercak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Darah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Kering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(Dried Blood Spot/DBS)</a:t>
                      </a:r>
                    </a:p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60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ctr" defTabSz="914400">
                        <a:defRPr sz="1800"/>
                      </a:pPr>
                      <a:r>
                        <a:rPr lang="en-AU" sz="1600" b="1" kern="12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Tes</a:t>
                      </a:r>
                      <a:r>
                        <a:rPr lang="en-AU" sz="1600" b="1" kern="12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 HIV yang </a:t>
                      </a:r>
                      <a:r>
                        <a:rPr lang="en-AU" sz="1600" b="1" kern="12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dilakukan</a:t>
                      </a:r>
                      <a:r>
                        <a:rPr lang="en-AU" sz="1600" b="1" kern="12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AU" sz="1600" b="1" kern="12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sendiri</a:t>
                      </a:r>
                      <a:r>
                        <a:rPr lang="en-AU" sz="1600" b="1" kern="12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AU" sz="1600" b="1" kern="12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MyTest</a:t>
                      </a:r>
                      <a:endParaRPr lang="en-AU" sz="1600" b="1" kern="120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67809"/>
                  </a:ext>
                </a:extLst>
              </a:tr>
              <a:tr h="150244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Tetesan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darah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dari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jari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diambil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dari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seorang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perawat</a:t>
                      </a:r>
                      <a:endParaRPr lang="en-AU" altLang="zh-CN" sz="160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Hasil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siap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30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menit</a:t>
                      </a:r>
                      <a:endParaRPr lang="en-AU" altLang="zh-CN" sz="160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Tetesan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darah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dari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jari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Anda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ke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kartu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sampel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diambil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sendiri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Sampel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dikirim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ke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laboratorium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dites</a:t>
                      </a:r>
                      <a:endParaRPr lang="en-AU" altLang="zh-CN" sz="160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Hasil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seminggu</a:t>
                      </a:r>
                      <a:endParaRPr lang="en-AU" altLang="zh-CN" sz="160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Tetesan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darah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dari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jari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Anda (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diambil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sendiri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)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Hasil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siap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AU" altLang="zh-CN" sz="1600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15 </a:t>
                      </a:r>
                      <a:r>
                        <a:rPr lang="en-AU" altLang="zh-CN" sz="1600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menit</a:t>
                      </a:r>
                      <a:endParaRPr lang="en-AU" altLang="zh-CN" sz="160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164518"/>
                  </a:ext>
                </a:extLst>
              </a:tr>
              <a:tr h="1345689">
                <a:tc>
                  <a:txBody>
                    <a:bodyPr/>
                    <a:lstStyle/>
                    <a:p>
                      <a:pPr algn="ctr"/>
                      <a:endParaRPr lang="en-PH" altLang="zh-CN" sz="1600" b="1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klinik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[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Tes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altLang="zh-CN" sz="1600" b="1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Alat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tes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dilakukan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sendiri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dipesan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daring dan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dikirim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ke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alamat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Anda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600" b="1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altLang="zh-CN" sz="1600" b="1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Mendaftar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daring dan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ambil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alat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tes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dari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mesin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penjual</a:t>
                      </a:r>
                      <a:r>
                        <a:rPr lang="en-AU" altLang="zh-CN" sz="1600" b="1" dirty="0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altLang="zh-CN" sz="1600" b="1" dirty="0" err="1">
                          <a:solidFill>
                            <a:srgbClr val="002664"/>
                          </a:solidFill>
                          <a:latin typeface="Arial" panose="020B0604020202020204" pitchFamily="34" charset="0"/>
                          <a:ea typeface="KaiTi" panose="02010609060101010101" pitchFamily="49" charset="-122"/>
                          <a:cs typeface="Arial" panose="020B0604020202020204" pitchFamily="34" charset="0"/>
                        </a:rPr>
                        <a:t>otomatis</a:t>
                      </a:r>
                      <a:endParaRPr lang="en-AU" altLang="zh-CN" sz="1600" b="1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ea typeface="KaiT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192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6E708E-4A64-4B18-AD54-9D5EB1FADAD2}"/>
</file>

<file path=customXml/itemProps2.xml><?xml version="1.0" encoding="utf-8"?>
<ds:datastoreItem xmlns:ds="http://schemas.openxmlformats.org/officeDocument/2006/customXml" ds:itemID="{82AA94D6-B67B-4DE5-A0BB-C53AF22C4824}"/>
</file>

<file path=customXml/itemProps3.xml><?xml version="1.0" encoding="utf-8"?>
<ds:datastoreItem xmlns:ds="http://schemas.openxmlformats.org/officeDocument/2006/customXml" ds:itemID="{A1D49657-9662-476E-9A5C-BC7017737519}"/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1680</Words>
  <Application>Microsoft Office PowerPoint</Application>
  <PresentationFormat>Widescreen</PresentationFormat>
  <Paragraphs>227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Apa itu HIV?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Apa pengobatan</vt:lpstr>
      <vt:lpstr>PowerPoint Presentation</vt:lpstr>
      <vt:lpstr>Bagaimana cara melindungi diri saya dari penularan HIV?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102</cp:revision>
  <dcterms:created xsi:type="dcterms:W3CDTF">2025-06-03T07:12:24Z</dcterms:created>
  <dcterms:modified xsi:type="dcterms:W3CDTF">2025-11-10T04:52:53Z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2025-11-10T04:47:49Z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c49b27f8-5bd2-4f84-b366-d6d3b55a2dac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