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Workshop" initials="W" lastIdx="6" clrIdx="1">
    <p:extLst>
      <p:ext uri="{19B8F6BF-5375-455C-9EA6-DF929625EA0E}">
        <p15:presenceInfo xmlns:p15="http://schemas.microsoft.com/office/powerpoint/2012/main" userId="Worksh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E0DE"/>
    <a:srgbClr val="FFB1A7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hi-IN" sz="2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(मानव इम्युनोडेफिशियन्सी भाइरस)</a:t>
            </a:r>
            <a:r>
              <a:rPr lang="en-PH" sz="2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बुझाइ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कसले परीक्षण गर्नुपर्छ 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200"/>
              </a:lnSpc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परीक्षण गर्नुपर्छ यदि तपाईं: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 अरूधेरै मानिसहरूसँग यौनसम्पर्क राख्ने मानिस भएमा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एक भन्दा बढी यौन साथी भएमा र तपाईंले सधैं 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प्रयोग नगर्नुभएमा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सङ्क्रमित अवस्थामा बाँचिरहेको जीवन साथी भएमा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सङ्क्रमित अवस्थामा बाँचिरहेको र बच्चा जन्माउन चाहने जीवन साथी भएमा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तपाईले कहिल्यै लागूऔषध वा स्टेरोइड्स लगाउन सुईहरू वा अन्य उपकरणहरू साझा गर्नुभएको छ भने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तपाईंले कहिल्यै विदेशमा सुई, ट्याटु, छेड्ने, दन्त वा चिकित्सा प्रक्रियाहरू गराउनुभएको छ भने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73C123-51AA-6637-F518-A57026A21B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382852">
            <a:off x="1216120" y="1656839"/>
            <a:ext cx="2983311" cy="6520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500"/>
              </a:lnSpc>
            </a:pP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br>
              <a:rPr lang="ne-NP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br>
              <a:rPr lang="ne-NP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</a:t>
            </a:r>
            <a:r>
              <a:rPr lang="ne-NP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हो?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उपचार एन्टिरिट्रोभाइरल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ARTs)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नामक औषधि द्वारा गरिन्छ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उपचार धेरै प्रभावकारी र आजीवन हुन्छ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जति चाँडो तपाईँले एचआईभीको उपचार सुरु गर्नुहुन्छ, तपाईँको स्वास्थ्यका लागि त्यति नै राम्रो हुन्छ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A36010FB-B738-B143-2BF0-0091CFD8DF9E}"/>
              </a:ext>
            </a:extLst>
          </p:cNvPr>
          <p:cNvSpPr/>
          <p:nvPr/>
        </p:nvSpPr>
        <p:spPr>
          <a:xfrm>
            <a:off x="125369" y="452897"/>
            <a:ext cx="3710287" cy="8459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पत्ता लगाउ</a:t>
              </a:r>
              <a:r>
                <a:rPr lang="ne-NP" dirty="0">
                  <a:solidFill>
                    <a:srgbClr val="002664"/>
                  </a:solidFill>
                </a:rPr>
                <a:t>न</a:t>
              </a:r>
              <a:r>
                <a:rPr lang="ne-NP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 </a:t>
              </a:r>
              <a:r>
                <a:rPr lang="ne-NP" dirty="0">
                  <a:solidFill>
                    <a:srgbClr val="002664"/>
                  </a:solidFill>
                </a:rPr>
                <a:t>नसकिने </a:t>
              </a:r>
              <a:r>
                <a:rPr lang="ne-NP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भाइरसको मात्रा(भाइरललोड)</a:t>
              </a:r>
              <a:endParaRPr lang="en-US" b="1" dirty="0">
                <a:solidFill>
                  <a:srgbClr val="002664"/>
                </a:solidFill>
                <a:latin typeface="Nirmala UI Semilight" panose="020B0402040204020203" pitchFamily="34" charset="0"/>
                <a:ea typeface="Nirmala UI Semilight" panose="020B04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sz="1600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भाइरसको मात्रा(भाइरललोड)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ne-NP" sz="1600" dirty="0">
                  <a:solidFill>
                    <a:srgbClr val="002664"/>
                  </a:solidFill>
                </a:rPr>
                <a:t>एआरटी भन्दा अघि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sz="1600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भाइरसको मात्रा(भाइरललोड) 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ne-NP" sz="1600" dirty="0">
                  <a:solidFill>
                    <a:srgbClr val="002664"/>
                  </a:solidFill>
                </a:rPr>
                <a:t>एआरटी</a:t>
              </a:r>
              <a:r>
                <a:rPr lang="ne-NP" sz="1600" dirty="0">
                  <a:solidFill>
                    <a:srgbClr val="002664"/>
                  </a:solidFill>
                  <a:latin typeface="Public Sans Medium" pitchFamily="2" charset="77"/>
                </a:rPr>
                <a:t>मा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sz="1600" dirty="0">
                  <a:solidFill>
                    <a:srgbClr val="002664"/>
                  </a:solidFill>
                </a:rPr>
                <a:t>पत्ता लगाउन नसकिने</a:t>
              </a:r>
              <a:r>
                <a:rPr lang="en-US" sz="1600" dirty="0">
                  <a:solidFill>
                    <a:srgbClr val="002664"/>
                  </a:solidFill>
                </a:rPr>
                <a:t> </a:t>
              </a:r>
              <a:r>
                <a:rPr lang="ne-NP" sz="1600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मात्रा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sz="1600" dirty="0">
                  <a:solidFill>
                    <a:srgbClr val="002664"/>
                  </a:solidFill>
                </a:rPr>
                <a:t>पत्ता लगाउन सकिने</a:t>
              </a: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ne-NP" sz="1600" dirty="0">
                  <a:solidFill>
                    <a:srgbClr val="002664"/>
                  </a:solidFill>
                  <a:latin typeface="Nirmala UI Semilight" panose="020B0402040204020203" pitchFamily="34" charset="0"/>
                  <a:ea typeface="Nirmala UI Semilight" panose="020B0402040204020203" pitchFamily="34" charset="0"/>
                </a:rPr>
                <a:t>मात्रा</a:t>
              </a:r>
              <a:endParaRPr lang="en-US" sz="1600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उपचारले कसरी काम गर्छ?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उपचार: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प्रतिरक्षा प्रणालीलाई क्षति पुर्याउनबाट रोक्न तपाईंको रगतमा भाइरसको मात्रा (भाइरल लोड) घटाएर भाइरसलाई नियन्त्रण गर्ने</a:t>
            </a:r>
            <a:endParaRPr lang="en-US" sz="2000" dirty="0">
              <a:solidFill>
                <a:srgbClr val="002664"/>
              </a:solidFill>
              <a:highlight>
                <a:srgbClr val="FFFF00"/>
              </a:highligh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भाइरसको मात्रा (भाइरल लोड)ले तपाईँको रगतमा कति एचआईभी रहेको छ भनेर वर्णन गर्छ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भाइरसको मात्रा (भाइरल लोड)कम गर्न तपाईंले नियमित रूपमा उपचार लिनु पर्छ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पत्ता लगाउन नसकिने भाइरसको मात्रा (भाइरल लोड) को अर्थ तपाईंले एचआईभी सार्ने सम्भावना छैन</a:t>
              </a:r>
              <a:r>
                <a:rPr lang="en-AU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।</a:t>
              </a:r>
              <a:endPara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 कसरी आफूलाई एचआईभी बाट सुरक्षित राख्न सक्छु?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र पानीमा आधारित लुब्रिकेन्ट - तपाईंलाई र अरूलाई एचआईभीबाट बचाउँछ।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प्रेप (प्रि-एक्सपोजर प्रोफिलेक्सिस) - एचआईभीबाट आफूलाई बचाउन एचआईभीको उपचार।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पीइपी (पोस्ट-एक्सपोजर प्रोफिलेक्सिस) - एचआईभी को सम्पर्कमा आएपछि तपाईंलाई यो हुनबाट जोगाउन तपाईंले लिने एचआईभीको उपचार।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लागूऔषध सुई लगाउँदा सफा उपकरण प्रयोग गर्नुहोस् (सुईहरू साझा नगर्नुहोस्)।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नियमित रूपमा एचआईभी परीक्षण गर्नुहोस्।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बारेमा रहेको गलत बुझाइ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गलत बुझाइले एचआईभी भएका व्यक्तिहरूलाई विशेष गरी सम्बन्ध, यौन सम्बन्ध र लैङ्गिकतामा असर गर्छ।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 एचआईभीभएका व्यक्तिहरू गलत बुझाइले निम्न कारणले गर्दा प्रभावित हुन्छन्: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उनीहरूलाई एचआईभी कसरी लाग्यो भन्ने अनुमानहरू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एचआईभीसँग सम्बन्धित व्यवहारहरू।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i-IN" sz="2000" b="1" dirty="0">
                <a:solidFill>
                  <a:srgbClr val="FFE0DE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गलत बुझाइले स्वास्थ्य सेवा र समर्थनमा बाधाहरू सिर्जना गर्दछ।</a:t>
            </a:r>
            <a:endParaRPr lang="en-US" sz="2000" b="1" dirty="0">
              <a:solidFill>
                <a:srgbClr val="FFE0DE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यी अनुमानहरूले व्यक्तिको एचआईभी खुलासा गर्ने इच्छाशक्तिमा असर गर्न सक्छ।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hi-IN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तपाईं र तपाईंका पार्टनरहरूलाई जोगाउने उपायहरूको बारेमा आफ्नो डाक्टरलाई सोध्नुहोस्।</a:t>
              </a:r>
              <a:endParaRPr lang="en-US" sz="1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4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कसलाई भन्ने र नभन्ने ?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एनएसडब्ल्यूमा, कानून अनुसार, यदि तपाईंले 'उचित सावधानी' अपनाउनुहुन्छ भने, यौन सम्पर्क गर्नु अघि तपाईँलाई एचआईभी छ भन्ने कुरा बताउन आवश्यक छैन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उचित सावधानीहरूमा निम्न सावधानीहरू समावेश छन्: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प्रयोग गर्नु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पत्ता लगाउन नसकिने भाइरल लोड भएको हुनु (एचआईभी उपचारको कारण)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यौन साथीले प्रेप लिइरहेको छ भनी सुनिश्चित गर्ने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 err="1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4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कहाँ बाट मद्दत प्राप्त गर्ने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Multicultural HIV and Hepatitis Service </a:t>
              </a:r>
              <a:r>
                <a:rPr lang="ne-NP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(</a:t>
              </a:r>
              <a:r>
                <a:rPr lang="hi-IN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बहुसांस्कृतिक एचआईभी र हेपाटाइटिस सेवा</a:t>
              </a: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ne-NP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)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 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Positive Life NSW </a:t>
              </a:r>
              <a:r>
                <a:rPr lang="ne-NP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(</a:t>
              </a:r>
              <a:r>
                <a:rPr lang="hi-IN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पोजिटिभ लाइफ एनएसडब्ल्यू</a:t>
              </a:r>
              <a:r>
                <a:rPr lang="ne-NP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)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 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 err="1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Pozhet</a:t>
              </a: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(Heterosexual HIV Service NSW) </a:t>
              </a:r>
              <a:r>
                <a:rPr lang="hi-IN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(पोझेट हेटेरोसेक्सुअल एचआईभी सेवा एनएसडब्ल्यू)</a:t>
              </a: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en-AU" sz="1400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www.pozhet.org.au </a:t>
              </a:r>
              <a:r>
                <a:rPr lang="en-AU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Forest Lodge</a:t>
              </a: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Sexual Health </a:t>
              </a:r>
              <a:r>
                <a:rPr lang="en-US" sz="1600" b="1" dirty="0" err="1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InfoLink</a:t>
              </a: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hi-IN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यौन स्वास्थ्य इन्फोलिंक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AU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www.shil.nsw.gov.au 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1800 451 624</a:t>
              </a: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Bobby Goldsmith Foundation (BGF) </a:t>
              </a:r>
              <a:r>
                <a:rPr lang="hi-IN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बबी गोल्डस्मिथ फाउन्डेसन (</a:t>
              </a:r>
              <a:r>
                <a:rPr lang="en-AU" sz="1600" b="1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BGF)</a:t>
              </a:r>
              <a:br>
                <a:rPr lang="en-US" sz="1400" dirty="0">
                  <a:latin typeface="Public Sans ExtraLight" pitchFamily="2" charset="77"/>
                </a:rPr>
              </a:br>
              <a:r>
                <a:rPr lang="en-AU" sz="1400" dirty="0">
                  <a:solidFill>
                    <a:srgbClr val="002664"/>
                  </a:solidFill>
                  <a:effectLst/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www.bgf.org.au 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(02) 9283 8666 | Darlinghurst and Parramatta</a:t>
              </a: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HIV/AIDS Legal Centre (HALC) </a:t>
              </a:r>
              <a:r>
                <a:rPr lang="hi-IN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एचआईभी/एड्स कानूनी केन्द्र (</a:t>
              </a:r>
              <a:r>
                <a:rPr lang="en-AU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HALC)</a:t>
              </a:r>
              <a:br>
                <a:rPr lang="en-US" sz="16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</a:br>
              <a:r>
                <a:rPr lang="en-AU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www.halc.org.au 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  <a:hlinkClick r:id="rId4"/>
                </a:rPr>
                <a:t>www.swop.org.au</a:t>
              </a:r>
              <a:r>
                <a:rPr lang="en-US" sz="1400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400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4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भाषामा सहयोग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तपाईलाई आफ्नो भाषामा आफ्नो डाक्टर वा स्वास्थ्य प्रदायकसँग कुरा गर्न सहयोग चाहिन्छ भने: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अनुवाद तथा दोभाषे सेवा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TIS)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लाई १३ १४ ५० मा फोन गर्नुहोस्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सेवा निःशुल्क र गोप्य हुन्छ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रिसेप्सनिस्टलाई तपाईंका लागि निःशुल्क दोभाषे बुक गर्न भन्नुहोस्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हामीले आज के सिक्यौं?</a:t>
            </a:r>
          </a:p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सही वा गलत</a:t>
            </a:r>
            <a:r>
              <a: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व्यक्तिसँग शौचालय साझा गर्दा तपाईंलाई एचआईभी लाग्न सक्छ।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लामखुट्टेको टोकाइबाट एचआईभी सर्न सक्छ।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 जसको भाइरल लोड पत्ता लगाउन नसकिने हुन्छ, उसले भाइरस सार्न सक्दैन।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व्यक्तिलाई चुम्बन गर्दा एचआईभी लाग्न सक्छ।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गराइरहेका एचआईभी भएका व्यक्तिहरू लामो र स्वस्थ जीवन बाँच्न सक्छन्।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प्रयोग गरेर वा प्रेप लिएर एचआईभीलाई रोक्न सकिन्छ।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जान्नुपर्ने महत्त्वपूर्ण सन्देशहरू </a:t>
            </a:r>
          </a:p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छ कि छैन भनेर थाहा पाउने एक मात्र तरिका भनेको परीक्षण गराउनु हो।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नियमित परीक्षण गर्नु महत्त्वपूर्ण 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उपचारको माध्यमबाट एचआईभीलाई प्रभावकारी रूपमा व्यवस्थापन गर्न सकिन्छ।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स्वास्थ्यको लागि चाँडै उपचार सुरु गर्नु धेरै महत्त्वपूर्ण 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उपचारलाई तोकिए बमोजिम नै पालना गर्नुहोस्।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तपाईंलाई सहयोग चाहिन्छ वा भेदभावको सामना गर्नुपर्‍यो भने, कानुनी सल्लाह र सहयोग सेवाहरू खोज्नुहोस्।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आज हामी यस बारे कुरा गर्नेछौं</a:t>
            </a:r>
            <a:r>
              <a:rPr lang="en-PH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सम्बन्धी आधारभूत जानकारी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 थाहा हुनुपर्ने कुरा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र उपचार: आफ्नो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स्वास्थ्यलाई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नियन्त्रणमा लिनुहोस्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रोकथाम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 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तपाईले आफूलाई सुरक्षित राख्न सक्ने कदमहरू</a:t>
            </a:r>
            <a:endParaRPr lang="en-PH" sz="2000" dirty="0">
              <a:solidFill>
                <a:srgbClr val="002664"/>
              </a:solidFill>
              <a:effectLst/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सन्बन्धी गलत धारणा बुझ्न र तोड्न: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आफ्नो एचआईभी स्थिति साझा गर्दा: विचार गर्नुपर्ने कुराहरू</a:t>
            </a:r>
            <a:endParaRPr lang="en-PH" sz="2000" dirty="0">
              <a:solidFill>
                <a:srgbClr val="002664"/>
              </a:solidFill>
              <a:effectLst/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सन्बन्धी सहयोग र समर्थन पत्ता लगाउन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48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तपाईंको कुनै प्रश्न छ?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474960"/>
            <a:ext cx="6354175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विकसित: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HIV)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 हेपाटाइटिस सेवा 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08F85-E85F-42EA-19E9-861C0F6BDFFF}"/>
              </a:ext>
            </a:extLst>
          </p:cNvPr>
          <p:cNvSpPr txBox="1"/>
          <p:nvPr/>
        </p:nvSpPr>
        <p:spPr>
          <a:xfrm>
            <a:off x="398352" y="561315"/>
            <a:ext cx="249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4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के हो?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तपाईको प्रतिरक्षा प्रणालीलाई आक्रमण गर्छ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प्रतिरक्षा प्रणालीले तपाईको शरीरलाई रोगहरूबाट जोगाउँछ</a:t>
            </a:r>
            <a:endParaRPr lang="en-US" sz="2000" b="1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नगरेमा एचआईभीले गम्भीर रोग निम्त्याउन सक्छ</a:t>
            </a:r>
            <a:endParaRPr lang="en-US" sz="2000" b="1" dirty="0">
              <a:solidFill>
                <a:schemeClr val="bg1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उपचार नगरेमा एचआईभीले एड्स निम्त्याउन सक्छ</a:t>
              </a:r>
              <a:endPara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4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एचआईभी र एड्स एउटै कुरा हुन्?</a:t>
            </a:r>
          </a:p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यिनीहरू फरक हुन्।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एड्सको अर्थ एक्वायर्ड इम्यून डेफिसिएन्सी (अधिग्रहित प्रतिरक्षा अपूर्णता) सिन्ड्रोम हो।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एड्स भनेको प्रतिरक्षा प्रणाली धेरै क्षतिग्रस्त भएको अवस्था हो।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एड्सले तपाईलाई धेरै बिरामी बनाउँछ।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36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शरीरलाई एचआईभीले कसरी असर गर्छ?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प्रतिरक्षा प्रणालीले तपाईलाई संक्रमणबाट जोगाउँछ र तपाईलाई स्वस्थ राख्छ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एचआईभीले तपाईको प्रतिरक्षा प्रणालीमा रहेका कोषहरू (</a:t>
            </a:r>
            <a:r>
              <a:rPr lang="en-AU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CD4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कोषहरू) जसले कीटाणुहरूसँग लड्न मद्दत गर्छ, सो कोषहरूलाई आक्रमण गर्छ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नगरेमा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एचआईभीले प्रतिरक्षा प्रणालीलाई कमजोर बनाउँछ र एड्स निम्त्याउन सक्छ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गरेमा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, एचआईभी नियन्त्रणमा रहन्छ र प्रतिरक्षा प्रणाली बलियो रहन्छ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32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 एचआईभी कसरी लाग्छ?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बिना यौन सम्पर्क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लागूपदार्थको सुई र सुईका अन्य उपकरणहरू साझा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अस्वच्छ उपकरणहरू प्रयोग गरेर शरीर छेड्दा वा ट्याटू बनाउदा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अस्वच्छ रक्तक्षेपण</a:t>
            </a:r>
            <a:r>
              <a:rPr lang="en-AU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 केही देशहरूमा गरिने चिकित्सा प्रक्रियाहरू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गर्भावस्था, प्रसव वा स्तनपानको समयमा एचआईभी पोजिटिभ आमाबाट उनको बच्चामा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रगत, स्तनको दूध, वीर्य र योनिको तरल पदार्थ जस्ता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शारीरिक तरल पदार्थहरू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मा पाइन्छ।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व्यक्तिको शारीरिक तरल पदार्थ अर्को व्यक्तिको शरीरमा प्रवेश गर्दा यो सर्छ।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2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 निम्न कुराहरूबाट एचआईभी सर्न सक्दैन</a:t>
            </a:r>
            <a:r>
              <a:rPr lang="en-PH" sz="28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hi-IN" sz="28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खोक्दा वा हाच्छिउँ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चुम्बन गर्दा, अँगालो हाल्दा वा रुँदा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व्यक्तिसँग ओछ्यान साझेदारी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लामखुट्टे वा अन्य कीराको टोकाइबाट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व्यक्तिसँग शौचालय, स्नानघर साझेदारी गर्दा वा सँगै नुहाउने काम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 भएको व्यक्तिसँग खाना साझेदारी गर्दा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एचआईभीका लक्षणहरू के हुन्?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तपाईंलाई पहिलो पटक एचआईभी लाग्दा कुनै लक्षण नहुन सक्छ।</a:t>
              </a:r>
              <a:endPara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प्रारम्भिक लक्षणहरू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फ्लू जस्तै महसुस हुन सक्छन् र यसमा निम्न लक्षणहरू समावेश छन्: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बिरामी महसुस गर्नु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थकान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पछिका लक्षणहरूमा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निम्न लक्षणहरू 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                  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समावेश हुन सक्छन्: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दुखाइ र पीडा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ज्वरो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रातमा ओछ्यानमा पसिना आउनु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छालामा दाग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एचआईभीको परीक्षण</a:t>
            </a:r>
            <a:endParaRPr lang="en-US" sz="32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 परीक्षण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औंलाको रगत परीक्षण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304E1E-2A0E-E9E0-25E9-46363375F71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929346127"/>
              </p:ext>
            </p:extLst>
          </p:nvPr>
        </p:nvGraphicFramePr>
        <p:xfrm>
          <a:off x="3462856" y="1958622"/>
          <a:ext cx="8325567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277">
                  <a:extLst>
                    <a:ext uri="{9D8B030D-6E8A-4147-A177-3AD203B41FA5}">
                      <a16:colId xmlns:a16="http://schemas.microsoft.com/office/drawing/2014/main" val="323612015"/>
                    </a:ext>
                  </a:extLst>
                </a:gridCol>
                <a:gridCol w="3070578">
                  <a:extLst>
                    <a:ext uri="{9D8B030D-6E8A-4147-A177-3AD203B41FA5}">
                      <a16:colId xmlns:a16="http://schemas.microsoft.com/office/drawing/2014/main" val="4188468801"/>
                    </a:ext>
                  </a:extLst>
                </a:gridCol>
                <a:gridCol w="2655712">
                  <a:extLst>
                    <a:ext uri="{9D8B030D-6E8A-4147-A177-3AD203B41FA5}">
                      <a16:colId xmlns:a16="http://schemas.microsoft.com/office/drawing/2014/main" val="1240863753"/>
                    </a:ext>
                  </a:extLst>
                </a:gridCol>
              </a:tblGrid>
              <a:tr h="733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Rapid HIV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Dried Blood Spot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(DBS) 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MyTest</a:t>
                      </a: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HIV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self-test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66113"/>
                  </a:ext>
                </a:extLst>
              </a:tr>
              <a:tr h="2189064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taken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by a nurse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30 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Drops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onto a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card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 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is sent to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a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 a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from your finger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in 15 minutes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435202"/>
                  </a:ext>
                </a:extLst>
              </a:tr>
              <a:tr h="127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At a[Test] clinic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 test kit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ordered online and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sent to your address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Register online and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collect test kit from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 vending machine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7264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4950F4-0957-1701-4496-25A2437511E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72406307"/>
              </p:ext>
            </p:extLst>
          </p:nvPr>
        </p:nvGraphicFramePr>
        <p:xfrm>
          <a:off x="403568" y="1975556"/>
          <a:ext cx="2858921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921">
                  <a:extLst>
                    <a:ext uri="{9D8B030D-6E8A-4147-A177-3AD203B41FA5}">
                      <a16:colId xmlns:a16="http://schemas.microsoft.com/office/drawing/2014/main" val="2591199194"/>
                    </a:ext>
                  </a:extLst>
                </a:gridCol>
              </a:tblGrid>
              <a:tr h="731541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HIV blood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(antibody)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611962"/>
                  </a:ext>
                </a:extLst>
              </a:tr>
              <a:tr h="217337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Small blood sample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Sample is sent to a  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Results in 1-3 days</a:t>
                      </a:r>
                      <a:b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show if you have 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90568"/>
                  </a:ext>
                </a:extLst>
              </a:tr>
              <a:tr h="128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Your doctor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Sexual Health Clinics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Family Planning </a:t>
                      </a:r>
                      <a:r>
                        <a:rPr lang="en-US" b="1" i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Centres</a:t>
                      </a:r>
                      <a:endParaRPr lang="en-US" b="1" i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27856"/>
                  </a:ext>
                </a:extLst>
              </a:tr>
            </a:tbl>
          </a:graphicData>
        </a:graphic>
      </p:graphicFrame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8AE15A7A-4F27-43AF-962C-74CE6A03A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31509"/>
              </p:ext>
            </p:extLst>
          </p:nvPr>
        </p:nvGraphicFramePr>
        <p:xfrm>
          <a:off x="403569" y="1986845"/>
          <a:ext cx="2858920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20">
                  <a:extLst>
                    <a:ext uri="{9D8B030D-6E8A-4147-A177-3AD203B41FA5}">
                      <a16:colId xmlns:a16="http://schemas.microsoft.com/office/drawing/2014/main" val="3435097312"/>
                    </a:ext>
                  </a:extLst>
                </a:gridCol>
              </a:tblGrid>
              <a:tr h="1069992"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एचआईभी रगत (एन्टिबडी) परीक्षण</a:t>
                      </a:r>
                      <a:endParaRPr lang="en-AU" b="1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422618"/>
                  </a:ext>
                </a:extLst>
              </a:tr>
              <a:tr h="19145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थोरै रगतको नमूना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परीक्षणको लागि नमूना प्रयोगशालामा पठाइन्छ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तपाईंलाई एचआईभी छ कि छैन भनेर १-३ दिनमा नतिजाले देखाउँछ</a:t>
                      </a:r>
                      <a:endParaRPr lang="en-AU" dirty="0">
                        <a:ln>
                          <a:solidFill>
                            <a:schemeClr val="accent2"/>
                          </a:solidFill>
                        </a:ln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953551"/>
                  </a:ext>
                </a:extLst>
              </a:tr>
              <a:tr h="1181102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तपाईंको डाक्टर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यौन स्वास्थ्य क्लिनिकहरू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परिवार नियोजन केन्द्रहरू</a:t>
                      </a:r>
                      <a:endParaRPr lang="hi-IN" b="1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70223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3E518979-56C7-4944-9B51-144E37ABF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59926"/>
              </p:ext>
            </p:extLst>
          </p:nvPr>
        </p:nvGraphicFramePr>
        <p:xfrm>
          <a:off x="3421945" y="1986844"/>
          <a:ext cx="8366478" cy="413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826">
                  <a:extLst>
                    <a:ext uri="{9D8B030D-6E8A-4147-A177-3AD203B41FA5}">
                      <a16:colId xmlns:a16="http://schemas.microsoft.com/office/drawing/2014/main" val="929480775"/>
                    </a:ext>
                  </a:extLst>
                </a:gridCol>
                <a:gridCol w="2788826">
                  <a:extLst>
                    <a:ext uri="{9D8B030D-6E8A-4147-A177-3AD203B41FA5}">
                      <a16:colId xmlns:a16="http://schemas.microsoft.com/office/drawing/2014/main" val="4079179936"/>
                    </a:ext>
                  </a:extLst>
                </a:gridCol>
                <a:gridCol w="2788826">
                  <a:extLst>
                    <a:ext uri="{9D8B030D-6E8A-4147-A177-3AD203B41FA5}">
                      <a16:colId xmlns:a16="http://schemas.microsoft.com/office/drawing/2014/main" val="1992702306"/>
                    </a:ext>
                  </a:extLst>
                </a:gridCol>
              </a:tblGrid>
              <a:tr h="1061760">
                <a:tc>
                  <a:txBody>
                    <a:bodyPr/>
                    <a:lstStyle/>
                    <a:p>
                      <a:pPr algn="ctr"/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द्रुत एचआईभी परीक्षण</a:t>
                      </a:r>
                      <a:endParaRPr lang="en-AU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ड्राई ब्लड स्पॉट (डीबीएस) परीक्षण</a:t>
                      </a:r>
                      <a:endParaRPr lang="en-AU" b="1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माईटेस्ट एचआईभी (</a:t>
                      </a:r>
                      <a:r>
                        <a:rPr lang="en-AU" dirty="0" err="1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MyTest</a:t>
                      </a:r>
                      <a:r>
                        <a:rPr lang="en-AU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 HIV) </a:t>
                      </a: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आत्म-परीक्षण</a:t>
                      </a:r>
                      <a:endParaRPr lang="en-AU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42774"/>
                  </a:ext>
                </a:extLst>
              </a:tr>
              <a:tr h="189871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नर्सले तपाईंको औंलाबाट रगतको थोपा लिन्छन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नतिजा ३० मिनेटमा तयार हुन्छ</a:t>
                      </a:r>
                      <a:endParaRPr lang="en-AU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तपाईंको औंलाबाट रगतको एक थोपा नमूना कार्डमा (स्वयं-संकलन गरिएको)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नमूना परीक्षणको लागि प्रयोगशालामा पठाइन्छ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नतिजा एक हप्तामा तयार हुन्छ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तपाईंको औंलाबाट रगतको एक थोपा (स्वयं-संकलन गरिएको)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hi-IN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नतिजा १५ मिनेटमा तयार हुन्छ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79847"/>
                  </a:ext>
                </a:extLst>
              </a:tr>
              <a:tr h="1061760"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[परीक्षण] क्लिनिकहरूमा</a:t>
                      </a:r>
                      <a:endParaRPr lang="en-AU" b="1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स्व-परीक्षण किट अनलाइन बाट मगाएर तपाईंको ठेगानामा </a:t>
                      </a:r>
                      <a:r>
                        <a:rPr lang="hi-IN" sz="1800" b="1" kern="120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पठाइन्छ</a:t>
                      </a:r>
                      <a:endParaRPr lang="en-AU" sz="1800" b="1" kern="120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अनलाइन दर्ता गर्नुहोस् र भेन्डिङ मेसिनबाट परीक्षण किट सङ्कलन गर्नुहोस्</a:t>
                      </a:r>
                      <a:endParaRPr lang="en-AU" b="1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182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1B5F73-DB55-4544-80A2-4E6FA6C67AF7}"/>
</file>

<file path=customXml/itemProps2.xml><?xml version="1.0" encoding="utf-8"?>
<ds:datastoreItem xmlns:ds="http://schemas.openxmlformats.org/officeDocument/2006/customXml" ds:itemID="{42E31E0F-BA47-406B-AE62-E6F553DE5E42}"/>
</file>

<file path=customXml/itemProps3.xml><?xml version="1.0" encoding="utf-8"?>
<ds:datastoreItem xmlns:ds="http://schemas.openxmlformats.org/officeDocument/2006/customXml" ds:itemID="{34E10360-7754-4508-9B7B-826625F49572}"/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1651</Words>
  <Application>Microsoft Office PowerPoint</Application>
  <PresentationFormat>Widescreen</PresentationFormat>
  <Paragraphs>215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Nirmala UI</vt:lpstr>
      <vt:lpstr>Nirmala UI Semilight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एचआईभी के हो?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उपचार के हो? </vt:lpstr>
      <vt:lpstr>PowerPoint Presentation</vt:lpstr>
      <vt:lpstr>म कसरी आफूलाई एचआईभी बाट सुरक्षित राख्न सक्छु?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114</cp:revision>
  <dcterms:created xsi:type="dcterms:W3CDTF">2025-06-03T07:12:24Z</dcterms:created>
  <dcterms:modified xsi:type="dcterms:W3CDTF">2025-11-10T05:59:19Z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2025-11-10T05:25:56Z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b805a580-b869-4c65-a664-c99ef2426d16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