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B0CA5-8FC2-29B9-0BDC-AA1228C5366A}" name="Guest User" initials="GU" userId="S::urn:spo:tenantanon#a687a7bf-02db-43df-bcbb-e7a8bda611a2::" providerId="AD"/>
  <p188:author id="{A347EDDA-F048-F78F-207E-271D1D95E329}" name="Silmara Ibanhez" initials="SI" userId="f35b2bea018dffd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3D5489-8FA0-C5F3-E455-C6241CD17E80}" v="2" dt="2025-07-09T04:16:50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94626"/>
  </p:normalViewPr>
  <p:slideViewPr>
    <p:cSldViewPr snapToGrid="0">
      <p:cViewPr varScale="1">
        <p:scale>
          <a:sx n="106" d="100"/>
          <a:sy n="106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4000" b="1" dirty="0" err="1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Entendendo</a:t>
            </a:r>
            <a:r>
              <a:rPr lang="en-AU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 HIV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pt-BR" sz="2400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(VIH - Vírus da Imunodeficiência Humana)</a:t>
            </a:r>
            <a:endParaRPr lang="en-US" sz="2400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For um homem que tem relações sexuais com outros homens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Tiver tido mais de um parceiro sexual, e não tiver usado preservativos sempre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Tiver um parceiro com HIV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Tiver um parceiro com HIV e queira ter um bebê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Já tiver compartilhado agulhas ou outros equipamentos de injeção de drogas ou esteroides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Tiver feito procedimentos dentários ou médicos, tatuagens, piercings ou injeções em outro país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C3EA9F-4FA2-222A-EEB5-A6D78849AFAB}"/>
              </a:ext>
            </a:extLst>
          </p:cNvPr>
          <p:cNvSpPr txBox="1"/>
          <p:nvPr/>
        </p:nvSpPr>
        <p:spPr>
          <a:xfrm>
            <a:off x="317930" y="429331"/>
            <a:ext cx="806407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Quem deve fazer o teste?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Você deve fazer o teste se:</a:t>
            </a:r>
            <a:endParaRPr lang="en-US" sz="2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para HIV?</a:t>
              </a: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Qual é o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tratamento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O HIV é tratado com medicamentos chamados antirretrovirais (ARTs).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Os tratamentos para HIV são muito eficazes e duradouros.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Quanto antes você iniciar os tratamentos para HIV, melhor será para a sua saúde.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carga viral </a:t>
              </a:r>
              <a:r>
                <a:rPr lang="en-US" sz="2000" b="1" dirty="0" err="1">
                  <a:solidFill>
                    <a:srgbClr val="002664"/>
                  </a:solidFill>
                  <a:latin typeface="Public Sans Medium" pitchFamily="2" charset="77"/>
                </a:rPr>
                <a:t>indetectável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carga viral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antes do ARV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Medium" pitchFamily="2" charset="77"/>
                </a:rPr>
                <a:t>carga viral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Medium" pitchFamily="2" charset="77"/>
                </a:rPr>
                <a:t>após</a:t>
              </a: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 o ARV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 err="1">
                  <a:solidFill>
                    <a:srgbClr val="002664"/>
                  </a:solidFill>
                  <a:latin typeface="Public Sans ExtraLight" pitchFamily="2" charset="77"/>
                </a:rPr>
                <a:t>nível</a:t>
              </a: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ExtraLight" pitchFamily="2" charset="77"/>
                </a:rPr>
                <a:t>indetectável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 err="1">
                  <a:solidFill>
                    <a:srgbClr val="002664"/>
                  </a:solidFill>
                  <a:latin typeface="Public Sans ExtraLight" pitchFamily="2" charset="77"/>
                </a:rPr>
                <a:t>nível</a:t>
              </a:r>
              <a:r>
                <a:rPr lang="en-US" sz="1600" b="1" dirty="0">
                  <a:solidFill>
                    <a:srgbClr val="002664"/>
                  </a:solidFill>
                  <a:latin typeface="Public Sans ExtraLight" pitchFamily="2" charset="77"/>
                </a:rPr>
                <a:t> </a:t>
              </a:r>
              <a:r>
                <a:rPr lang="en-US" sz="1600" b="1" dirty="0" err="1">
                  <a:solidFill>
                    <a:srgbClr val="002664"/>
                  </a:solidFill>
                  <a:latin typeface="Public Sans ExtraLight" pitchFamily="2" charset="77"/>
                </a:rPr>
                <a:t>detectável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funciona o tratamento para HIV?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Os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tratamentos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para HIV: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Evitam que o vírus danifique seu sistema imunológico, reduzindo a quantidade de vírus em seu sangue (carga viral)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 carga viral descreve quanto HIV você tem em seu sangue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precisa tomar os medicamentos com regularidade para reduzir a carga viral.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Public Sans Medium"/>
                </a:rPr>
                <a:t>Uma carga viral indetectável significa que você não pode transmitir o HIV.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me protejo para não contrair o HIV?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Preservativos e lubrificante à base de água - protegem você e os outros contra o HIV.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PrEP (Profilaxia pré-exposição) - tratamento para HIV, para ajudar você a não contrair o HIV.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PEP (Profilaxia pós-exposição) - tratamento para HIV que você faz após ter tido contato talvez com o HIV, para ajudá-lo a não contrair o vírus.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Use equipamento limpo para injetar drogas (não compartilhe agulhas).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Faça o teste para HIV com regularidade.</a:t>
            </a:r>
            <a:endParaRPr lang="en-US" sz="2000" dirty="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39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Entendendo o estigma relacionado ao HIV</a:t>
            </a:r>
            <a:endParaRPr lang="en-US" sz="39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O estigma afeta aqueles que vivem com HIV, principalmente em relacionamentos, sexo e sexualidade.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Muitas pessoas que vivem com HIV são afetadas pelo estigma, por causa de: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Pressuposições de como elas contraíram o HIV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Comportamentos associados ao HIV.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000" b="1" dirty="0">
                <a:solidFill>
                  <a:srgbClr val="FFE0DE"/>
                </a:solidFill>
                <a:latin typeface="Public Sans Medium"/>
              </a:rPr>
              <a:t>O estigma cria barreiras para </a:t>
            </a:r>
          </a:p>
          <a:p>
            <a:pPr algn="ctr"/>
            <a:r>
              <a:rPr lang="pt-BR" sz="2000" b="1" dirty="0">
                <a:solidFill>
                  <a:srgbClr val="FFE0DE"/>
                </a:solidFill>
                <a:latin typeface="Public Sans Medium"/>
              </a:rPr>
              <a:t>o suporte e os cuidados médicos.</a:t>
            </a:r>
            <a:endParaRPr lang="en-US" sz="2000" b="1" dirty="0">
              <a:solidFill>
                <a:srgbClr val="FFE0DE"/>
              </a:solidFill>
              <a:latin typeface="Public Sans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Medium"/>
              </a:rPr>
              <a:t>Essas pressuposições </a:t>
            </a:r>
          </a:p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Medium"/>
              </a:rPr>
              <a:t>podem afetar a disposição </a:t>
            </a:r>
          </a:p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Medium"/>
              </a:rPr>
              <a:t>da pessoa em revelar seu HIV.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b="1" dirty="0">
                  <a:solidFill>
                    <a:srgbClr val="002664"/>
                  </a:solidFill>
                  <a:latin typeface="Public Sans Medium"/>
                </a:rPr>
                <a:t>Pergunte ao seu médico sobre as medidas que deve tomar para proteger a si mesmo e aos seus parceiros.</a:t>
              </a:r>
              <a:endParaRPr lang="en-US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 quem deve contar ou não contar?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pt-BR" sz="2000" b="1" dirty="0">
                <a:solidFill>
                  <a:srgbClr val="002664"/>
                </a:solidFill>
                <a:latin typeface="Public Sans Medium"/>
                <a:cs typeface="Poppins"/>
              </a:rPr>
              <a:t>Em NSW, por lei, você não precisa contar a ninguém que tem HIV antes de ter relações sexuais, desde que tome "precauções razoáveis"</a:t>
            </a:r>
            <a:endParaRPr lang="en-US" sz="2000" b="1" dirty="0">
              <a:solidFill>
                <a:srgbClr val="002664"/>
              </a:solidFill>
              <a:latin typeface="Public Sans Medium"/>
              <a:cs typeface="Poppins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As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precauções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razoáveis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incluem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: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Usar preservativos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Ter uma carga viral indetectável (por fazer o tratamento para HIV)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Certificar-se de que seu parceiro sexual está fazendo a PrEP.</a:t>
            </a:r>
            <a:endParaRPr lang="en-US" sz="2000" dirty="0" err="1">
              <a:solidFill>
                <a:srgbClr val="002664"/>
              </a:solidFill>
              <a:latin typeface="Public Sans ExtraLigh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endParaRPr lang="en-US" sz="4000" b="1" strike="sngStrike" dirty="0">
              <a:solidFill>
                <a:srgbClr val="002664"/>
              </a:solidFill>
              <a:highlight>
                <a:srgbClr val="FF0000"/>
              </a:highlight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conseguir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ajuda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Multicultural HIV and Hepatitis Service </a:t>
              </a:r>
              <a:r>
                <a:rPr lang="pt-BR" b="1" dirty="0">
                  <a:solidFill>
                    <a:srgbClr val="002664"/>
                  </a:solidFill>
                  <a:latin typeface="Public Sans Medium"/>
                </a:rPr>
                <a:t>(Serviço Multicultural para HIV e Hepatite)</a:t>
              </a:r>
              <a:r>
                <a:rPr lang="en-US" b="1" dirty="0">
                  <a:solidFill>
                    <a:srgbClr val="002664"/>
                  </a:solidFill>
                  <a:latin typeface="Public Sans ExtraLight" pitchFamily="2" charset="77"/>
                </a:rPr>
                <a:t>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Positive Life NSW (Vida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Positiva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- NSW)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(Heterosexual HIV Service NSW) </a:t>
              </a:r>
              <a:r>
                <a:rPr lang="pt-BR" b="1" dirty="0">
                  <a:solidFill>
                    <a:srgbClr val="002664"/>
                  </a:solidFill>
                  <a:latin typeface="Public Sans Medium"/>
                </a:rPr>
                <a:t>(Serviço referente ao HIV para Heterosexuais - NSW)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Sexual Health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InfoLink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(Link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sobre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Saúde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Sexual)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Bobby Goldsmith Foundation (BGF) (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Fundação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Bobby Goldsmith)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HIV/AIDS Legal Centre (HALC) (Centro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Jurídico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para HIV/AIDS)</a:t>
              </a:r>
              <a:br>
                <a:rPr lang="en-US" b="1" dirty="0"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  <a:hlinkClick r:id="rId4"/>
                </a:rPr>
                <a:t>www.swop.org.au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600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Onde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conseguir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ajuda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em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sua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língua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94E4A-376B-DF32-9184-568DA339ABF3}"/>
              </a:ext>
            </a:extLst>
          </p:cNvPr>
          <p:cNvSpPr txBox="1"/>
          <p:nvPr/>
        </p:nvSpPr>
        <p:spPr>
          <a:xfrm>
            <a:off x="522366" y="2547977"/>
            <a:ext cx="7885033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C296"/>
              </a:buClr>
              <a:buSzPct val="120000"/>
            </a:pPr>
            <a:endParaRPr lang="pt-BR" sz="18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buClr>
                <a:srgbClr val="00C296"/>
              </a:buClr>
              <a:buSzPct val="120000"/>
            </a:pPr>
            <a:r>
              <a:rPr lang="pt-BR" sz="18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Se precisar de ajuda para conversar </a:t>
            </a:r>
          </a:p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pt-BR" sz="18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com seu médico ou provedor de saúde em sua língua:</a:t>
            </a:r>
            <a:endParaRPr lang="en-US" sz="18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1800" dirty="0">
                <a:solidFill>
                  <a:srgbClr val="002664"/>
                </a:solidFill>
                <a:latin typeface="Public Sans ExtraLight" pitchFamily="2" charset="77"/>
              </a:rPr>
              <a:t>Ligue para o Serviço de Tradutores e Intérpretes (TIS), no número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1800" dirty="0">
                <a:solidFill>
                  <a:srgbClr val="002664"/>
                </a:solidFill>
                <a:latin typeface="Public Sans ExtraLight" pitchFamily="2" charset="77"/>
              </a:rPr>
              <a:t>Este serviço é gratuito e confidencial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1800" dirty="0">
                <a:solidFill>
                  <a:srgbClr val="002664"/>
                </a:solidFill>
                <a:latin typeface="Public Sans ExtraLight" pitchFamily="2" charset="77"/>
              </a:rPr>
              <a:t>Peça ao recepcionista para arranjar um intérprete gratuito para você.</a:t>
            </a:r>
            <a:endParaRPr lang="en-US" sz="18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que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aprendemos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hoje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Verdadeiro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ou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Falso?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pode contrair o HIV ao compartilhar o banheiro com alguém que tenha HIV.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 HIV pode ser transmitido por picadas de mosquitos.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Uma pessoa com HIV que tenha uma carga viral indetectável não pode transmitir o vírus.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Você pode contrair o HIV ao beijar alguém que seja HIV positivo.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Pessoas com HIV que fazem o tratamento podem ter uma vida longa e saudável.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 HIV pode ser evitado usando preservativos ou fazendo a PrEP.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 única forma de saber se você tem HIV é fazendo o teste.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É importante fazer o teste para HIV com regularidade.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O HIV pode ser administrado com eficácia através do tratamento.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Iniciar o tratamento logo é muito importante para sua saúde.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Siga seu tratamento exatamente como foi prescrito.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Se precisar de suporte, ou se estiver enfrentando discriminação, procure os serviços de suporte e aconselhamento jurídico.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737956C-DD19-FE37-3180-E81B97757139}"/>
              </a:ext>
            </a:extLst>
          </p:cNvPr>
          <p:cNvSpPr txBox="1"/>
          <p:nvPr/>
        </p:nvSpPr>
        <p:spPr>
          <a:xfrm>
            <a:off x="385249" y="816823"/>
            <a:ext cx="70484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Mensagens importantes para levar com você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Noções básicas sobre o HIV: O que você precisa saber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Exame e tratamento: Assumindo o controle de sua saúde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Prevenindo o HIV: Medidas que você pode tomar para se proteger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Entendendo e quebrando o estigma do HIV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Compartilhando sua situação em relação ao HIV: O que deve levar em consideração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/>
              </a:rPr>
              <a:t>Encontrando ajuda e suporte para HIV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 sz="2800" kern="1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pt-BR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 sz="2800" kern="1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pt-BR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 sz="2800" kern="1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pt-BR" sz="2000" dirty="0">
              <a:solidFill>
                <a:srgbClr val="002664"/>
              </a:solidFill>
              <a:latin typeface="Public Sans ExtraLight"/>
            </a:endParaRPr>
          </a:p>
          <a:p>
            <a:pPr>
              <a:spcAft>
                <a:spcPts val="1200"/>
              </a:spcAft>
              <a:defRPr sz="2800" kern="10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pt-BR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 sz="2800" kern="1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pt-BR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  <a:defRPr sz="2800" kern="1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defRPr>
            </a:pPr>
            <a:endParaRPr lang="en-US" sz="2000" dirty="0">
              <a:solidFill>
                <a:srgbClr val="002664"/>
              </a:solidFill>
              <a:latin typeface="Public Sans Extra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186BE-5062-2A8F-6C74-080F0029E3D7}"/>
              </a:ext>
            </a:extLst>
          </p:cNvPr>
          <p:cNvSpPr txBox="1"/>
          <p:nvPr/>
        </p:nvSpPr>
        <p:spPr>
          <a:xfrm>
            <a:off x="323198" y="847457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Hoje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falaremos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sobre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endParaRPr lang="en-US" sz="7000" b="1" strike="sngStrike" dirty="0">
              <a:solidFill>
                <a:schemeClr val="bg1"/>
              </a:solidFill>
              <a:highlight>
                <a:srgbClr val="FF0000"/>
              </a:highlight>
              <a:latin typeface="Poppins" pitchFamily="2" charset="77"/>
              <a:cs typeface="Poppins" pitchFamily="2" charset="77"/>
            </a:endParaRPr>
          </a:p>
          <a:p>
            <a:pPr algn="ctr">
              <a:lnSpc>
                <a:spcPts val="4200"/>
              </a:lnSpc>
            </a:pPr>
            <a:r>
              <a:rPr lang="en-US" sz="7000" b="1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Perguntas</a:t>
            </a: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73053" y="1656699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Desenvolvido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por: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 </a:t>
            </a:r>
          </a:p>
          <a:p>
            <a:pPr>
              <a:lnSpc>
                <a:spcPts val="45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(Serviço Multicultural </a:t>
            </a:r>
          </a:p>
          <a:p>
            <a:pPr>
              <a:lnSpc>
                <a:spcPts val="45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para HIV e Hepatite)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A664D-6C09-BC83-43BB-6224D58B172F}"/>
              </a:ext>
            </a:extLst>
          </p:cNvPr>
          <p:cNvSpPr txBox="1"/>
          <p:nvPr/>
        </p:nvSpPr>
        <p:spPr>
          <a:xfrm>
            <a:off x="495782" y="758810"/>
            <a:ext cx="245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que é o HIV?</a:t>
            </a:r>
            <a:endParaRPr lang="en-US" sz="4000" b="1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ExtraLight"/>
              </a:rPr>
              <a:t>O HIV ataca seu sistema imunológico</a:t>
            </a:r>
            <a:endParaRPr lang="en-US" sz="2000" b="1" dirty="0">
              <a:solidFill>
                <a:srgbClr val="002664"/>
              </a:solidFill>
              <a:latin typeface="Public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ExtraLight"/>
              </a:rPr>
              <a:t>O sistema imunológico protege seu organismo contra doenças</a:t>
            </a:r>
            <a:endParaRPr lang="en-US" sz="2000" b="1" dirty="0">
              <a:solidFill>
                <a:schemeClr val="bg1"/>
              </a:solidFill>
              <a:latin typeface="Public Sans Extra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Public Sans ExtraLight"/>
              </a:rPr>
              <a:t>O HIV pode levar a uma doença grave, se não for tratado</a:t>
            </a:r>
            <a:endParaRPr lang="en-US" sz="2000" b="1" dirty="0">
              <a:solidFill>
                <a:schemeClr val="bg1"/>
              </a:solidFill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Public Sans Medium" pitchFamily="2" charset="77"/>
                </a:rPr>
                <a:t>Sem tratamento, o HIV pode causar a AIDS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 e AIDS são a mesma coisa?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São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diferentes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. 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AIDS (SIDA) significa Síndrome da Imunodeficiência Adquirida.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 AIDS ocorre quando o sistema imunológico está muito debilitado.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A AIDS deixa você muito doente.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o HIV afeta seu organismo?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Seu sistema imunológico o protege contra infecções e o mantém saudável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O HIV ataca as células do seu sistema imunológico (células CD4), que ajudam a combater os germes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b="1" dirty="0">
                <a:solidFill>
                  <a:srgbClr val="002664"/>
                </a:solidFill>
                <a:latin typeface="Public Sans Medium" pitchFamily="2" charset="77"/>
              </a:rPr>
              <a:t>Sem tratamento</a:t>
            </a:r>
            <a:r>
              <a:rPr lang="pt-BR" dirty="0">
                <a:solidFill>
                  <a:srgbClr val="002664"/>
                </a:solidFill>
                <a:latin typeface="Public Sans Medium" pitchFamily="2" charset="77"/>
              </a:rPr>
              <a:t>, o HIV enfraquece o sistema imunológico e pode levar à AIDS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b="1" dirty="0">
                <a:solidFill>
                  <a:srgbClr val="002664"/>
                </a:solidFill>
                <a:latin typeface="Public Sans Medium" pitchFamily="2" charset="77"/>
              </a:rPr>
              <a:t>Com tratamento</a:t>
            </a:r>
            <a:r>
              <a:rPr lang="pt-BR" dirty="0">
                <a:solidFill>
                  <a:srgbClr val="002664"/>
                </a:solidFill>
                <a:latin typeface="Public Sans Medium" pitchFamily="2" charset="77"/>
              </a:rPr>
              <a:t>, o HIV é controlado e o sistema imunológico permanece forte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Tendo relações sexuais sem preservativos (camisinhas)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Compartilhando agulhas e outros equipamentos para injetar drogas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Fazendo tatuagem ou piercing corporal com equipamentos não esterilizados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Procedimentos médicos e transfusões de sangue sem esterilização realizados em alguns países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De uma mãe HIV positiva para seu bebê durante a gravidez, o parto ou a amamentação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O HIV é encontrado em fluidos corporais</a:t>
            </a:r>
            <a:r>
              <a:rPr lang="pt-BR" sz="2000" dirty="0">
                <a:solidFill>
                  <a:srgbClr val="002664"/>
                </a:solidFill>
                <a:latin typeface="Public Sans Medium" pitchFamily="2" charset="77"/>
              </a:rPr>
              <a:t>, tais como: sangue, leite materno, sêmen e fluidos vaginais. É transmitido quando fluidos corporais de uma pessoa com HIV entram no organismo de outra pessoa.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634F3-4D3A-D4CE-3BCD-7ECF63F8AFE6}"/>
              </a:ext>
            </a:extLst>
          </p:cNvPr>
          <p:cNvSpPr txBox="1"/>
          <p:nvPr/>
        </p:nvSpPr>
        <p:spPr>
          <a:xfrm>
            <a:off x="358815" y="379999"/>
            <a:ext cx="88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Como você pode contrair o HIV?</a:t>
            </a:r>
            <a:endParaRPr lang="en-AU" sz="4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Tosse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espirro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Beijo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abraço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choro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Compartilhar a cama com alguém que tenha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Picadas de mosquito ou outros insetos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Compartilhar vaso sanitário, banheira ou chuveiro com alguém que tenha HIV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pt-BR" dirty="0">
                <a:solidFill>
                  <a:srgbClr val="002664"/>
                </a:solidFill>
                <a:latin typeface="Public Sans ExtraLight" pitchFamily="2" charset="77"/>
              </a:rPr>
              <a:t>Compartilhar comida com alguém que tenha HIV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11EE2-D8F2-E9E8-F02C-D3F8C64E9F4E}"/>
              </a:ext>
            </a:extLst>
          </p:cNvPr>
          <p:cNvSpPr txBox="1"/>
          <p:nvPr/>
        </p:nvSpPr>
        <p:spPr>
          <a:xfrm>
            <a:off x="345598" y="271467"/>
            <a:ext cx="6469540" cy="1178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Você não pode contrair</a:t>
            </a:r>
            <a:r>
              <a:rPr lang="pt-BR" sz="4000" b="1" strike="sngStrike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HIV por...</a:t>
            </a: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Quais são os sintomas do HIV?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pt-BR" sz="2000" b="1" dirty="0"/>
                <a:t>Você talvez não tenha nenhum sintoma logo após contrair o HIV.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Medium" pitchFamily="2" charset="77"/>
              </a:rPr>
              <a:t>Os</a:t>
            </a: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 sintomas iniciais </a:t>
            </a:r>
            <a:r>
              <a:rPr lang="pt-BR" sz="2000" dirty="0">
                <a:solidFill>
                  <a:srgbClr val="002664"/>
                </a:solidFill>
                <a:latin typeface="Public Sans Medium" pitchFamily="2" charset="77"/>
              </a:rPr>
              <a:t>podem parecer os da gripe e incluem: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Mal-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estar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Fadiga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pt-BR" sz="2000" dirty="0">
                <a:solidFill>
                  <a:srgbClr val="002664"/>
                </a:solidFill>
                <a:latin typeface="Public Sans Medium" pitchFamily="2" charset="77"/>
              </a:rPr>
              <a:t>Os </a:t>
            </a:r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sintomas posteriores </a:t>
            </a:r>
            <a:r>
              <a:rPr lang="pt-BR" sz="2000" dirty="0">
                <a:solidFill>
                  <a:srgbClr val="002664"/>
                </a:solidFill>
                <a:latin typeface="Public Sans Medium" pitchFamily="2" charset="77"/>
              </a:rPr>
              <a:t>podem incluir: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Desconforto e dores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Febre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Suor noturno na cama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pt-BR" sz="2000" dirty="0">
                <a:solidFill>
                  <a:srgbClr val="002664"/>
                </a:solidFill>
                <a:latin typeface="Public Sans ExtraLight" pitchFamily="2" charset="77"/>
              </a:rPr>
              <a:t>Erupção na pele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Exame de 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sangue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002664"/>
                </a:solidFill>
                <a:latin typeface="Public Sans Medium" pitchFamily="2" charset="77"/>
              </a:rPr>
              <a:t>Exames de sangue do dedo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FD50EFB-19A6-5ACA-8666-0AAE598016CE}"/>
              </a:ext>
            </a:extLst>
          </p:cNvPr>
          <p:cNvSpPr txBox="1"/>
          <p:nvPr/>
        </p:nvSpPr>
        <p:spPr>
          <a:xfrm>
            <a:off x="300973" y="461972"/>
            <a:ext cx="7947387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Fazendo o teste para HIV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C13FC074-5147-EE4A-7E95-2EEDE5A13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959781"/>
              </p:ext>
            </p:extLst>
          </p:nvPr>
        </p:nvGraphicFramePr>
        <p:xfrm>
          <a:off x="403568" y="1975556"/>
          <a:ext cx="285891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60410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Exame de sangue (anticorpos) para HIV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192647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Pequena amostra de sangue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A amostra é enviada a um laboratório para análise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Resultados em 1 a 3 dias, mostrando se você tem HIV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173327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Seu médico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Clínicas de Saúde Sexual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Centros de Planejamento Familiar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21" name="Table 12">
            <a:extLst>
              <a:ext uri="{FF2B5EF4-FFF2-40B4-BE49-F238E27FC236}">
                <a16:creationId xmlns:a16="http://schemas.microsoft.com/office/drawing/2014/main" id="{94FBBFF1-944E-1088-C987-D95C02851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18731"/>
              </p:ext>
            </p:extLst>
          </p:nvPr>
        </p:nvGraphicFramePr>
        <p:xfrm>
          <a:off x="3462851" y="1975556"/>
          <a:ext cx="8325572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586840">
                <a:tc>
                  <a:txBody>
                    <a:bodyPr/>
                    <a:lstStyle/>
                    <a:p>
                      <a:pPr algn="ctr"/>
                      <a:endParaRPr lang="en-AU" sz="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algn="ctr"/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Teste </a:t>
                      </a:r>
                      <a:r>
                        <a:rPr lang="en-AU" sz="1800" baseline="0" dirty="0" err="1">
                          <a:solidFill>
                            <a:srgbClr val="002664"/>
                          </a:solidFill>
                          <a:latin typeface="Public Sans Medium"/>
                        </a:rPr>
                        <a:t>rápido</a:t>
                      </a: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 para HIV 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800" baseline="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Teste de sangue seco (DBS) </a:t>
                      </a:r>
                      <a:endParaRPr lang="zh-CN" alt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aseline="0" dirty="0">
                          <a:solidFill>
                            <a:srgbClr val="002664"/>
                          </a:solidFill>
                          <a:latin typeface="Public Sans Medium"/>
                        </a:rPr>
                        <a:t>Autoteste para HIV MyTest</a:t>
                      </a: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20162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 de sangue do seu dedo tirada por um enfermeiro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>
                          <a:solidFill>
                            <a:srgbClr val="002664"/>
                          </a:solidFill>
                          <a:latin typeface="Public Sans Medium"/>
                        </a:rPr>
                        <a:t>O resultado fica pronto em 30 minutos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Gotas de sangue do seu dedo em um cartão de amostra (autocoleta)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A amostra é enviada a um laboratório para análise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Resultado em uma semana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Gota de sangue do seu dedo (autocoleta)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O resultado fica pronto em 15 minutos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100790">
                <a:tc>
                  <a:txBody>
                    <a:bodyPr/>
                    <a:lstStyle/>
                    <a:p>
                      <a:pPr algn="ctr"/>
                      <a:endParaRPr lang="en-PH" altLang="zh-CN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en-AU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Em </a:t>
                      </a:r>
                      <a:r>
                        <a:rPr lang="en-AU" sz="1800" dirty="0" err="1">
                          <a:solidFill>
                            <a:srgbClr val="002664"/>
                          </a:solidFill>
                          <a:latin typeface="Public Sans Medium"/>
                        </a:rPr>
                        <a:t>clínicas</a:t>
                      </a:r>
                      <a:r>
                        <a:rPr lang="en-AU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 para teste</a:t>
                      </a:r>
                      <a:endParaRPr lang="en-AU" sz="1800" b="1" dirty="0">
                        <a:solidFill>
                          <a:srgbClr val="002664"/>
                        </a:solidFill>
                        <a:latin typeface="Public Sans Medium"/>
                        <a:ea typeface="+mj-lt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pt-BR" sz="600" dirty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pt-BR" sz="1800" dirty="0">
                          <a:solidFill>
                            <a:srgbClr val="002664"/>
                          </a:solidFill>
                          <a:latin typeface="Public Sans Medium"/>
                        </a:rPr>
                        <a:t>Kit de autoteste solicitado pela internet e enviado ao seu endereço</a:t>
                      </a:r>
                      <a:endParaRPr lang="pt-BR" sz="1800" b="1" dirty="0">
                        <a:solidFill>
                          <a:srgbClr val="002664"/>
                        </a:solidFill>
                        <a:latin typeface="Public Sans Medium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rgbClr val="002664"/>
                          </a:solidFill>
                          <a:latin typeface="Public Sans Medium"/>
                        </a:rPr>
                        <a:t>Registre-se online e pegue o kit de teste em uma máquina de venda automática</a:t>
                      </a:r>
                      <a:endParaRPr lang="zh-CN" altLang="en-US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BA5512-9686-45F5-8FBF-7488939C8BD2}"/>
</file>

<file path=customXml/itemProps2.xml><?xml version="1.0" encoding="utf-8"?>
<ds:datastoreItem xmlns:ds="http://schemas.openxmlformats.org/officeDocument/2006/customXml" ds:itemID="{7C2FF145-3698-4F06-A9F9-C4CCB601A36C}"/>
</file>

<file path=customXml/itemProps3.xml><?xml version="1.0" encoding="utf-8"?>
<ds:datastoreItem xmlns:ds="http://schemas.openxmlformats.org/officeDocument/2006/customXml" ds:itemID="{AAF5E633-C5EC-4C22-B7AF-1753B38F16DC}"/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1645</Words>
  <Application>Microsoft Office PowerPoint</Application>
  <PresentationFormat>Widescreen</PresentationFormat>
  <Paragraphs>215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KaiTi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O que é o HIV?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 é o tratamento</vt:lpstr>
      <vt:lpstr>PowerPoint Presentation</vt:lpstr>
      <vt:lpstr>Como me protejo para não contrair o HIV?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108</cp:revision>
  <dcterms:created xsi:type="dcterms:W3CDTF">2025-06-03T07:12:24Z</dcterms:created>
  <dcterms:modified xsi:type="dcterms:W3CDTF">2025-11-10T05:37:24Z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2025-11-10T05:29:36Z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62ddaf27-dca1-43a5-8380-9272aa6f15cb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