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B1A7"/>
    <a:srgbClr val="FFE0DE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/>
    <p:restoredTop sz="91149" autoAdjust="0"/>
  </p:normalViewPr>
  <p:slideViewPr>
    <p:cSldViewPr snapToGrid="0">
      <p:cViewPr varScale="1">
        <p:scale>
          <a:sx n="102" d="100"/>
          <a:sy n="102" d="100"/>
        </p:scale>
        <p:origin x="13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4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5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wop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Entender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el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VIH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400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(Virus de </a:t>
            </a:r>
            <a:r>
              <a:rPr lang="en-US" sz="2400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inmunodeficiencia</a:t>
            </a:r>
            <a:r>
              <a:rPr lang="en-US" sz="2400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humana)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¿Quién debería hacerse la prueba?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Deberías hacerte la prueba si:</a:t>
            </a:r>
            <a:endParaRPr lang="en-US" sz="2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Eres un hombre que tiene relaciones sexuales con otros hombres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Has tenido más de una pareja sexual y no siempre usaste condón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Tienes una pareja que vive con VIH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Tienes una pareja que vive con VIH y quieres tener un bebé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Compartiste agujas u otros equipos para inyectarte drogas o esteroides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Recibiste inyecciones, tatuajes, "piercing" (perforaciones), procedimientos dentales o médicos en el extranjero.</a:t>
            </a: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B525E-313A-FE79-D01C-D9D6594E5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884D15-1E52-DDAE-F4F3-4DA61D9B5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1273C123-51AA-6637-F518-A57026A21B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36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para </a:t>
              </a:r>
              <a:r>
                <a:rPr lang="en-US" sz="3600" b="1" dirty="0" err="1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el</a:t>
              </a:r>
              <a:r>
                <a:rPr lang="en-US" sz="36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 VIH?</a:t>
              </a: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Cuál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es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el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tratamiento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El VIH se trata con medicamentos llamados antirretrovirales (TAR).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Los tratamientos para el VIH son muy efectivos y de por vida.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Cuanto antes empieces el tratamiento para el VIH, mejor será para tu salud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carga viral indetectable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carga viral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antes de TAR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carga viral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con TAR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>
                  <a:srgbClr val="00C296"/>
                </a:buClr>
                <a:buSzPct val="120000"/>
              </a:pPr>
              <a:r>
                <a:rPr lang="en-US" sz="1600" dirty="0" err="1">
                  <a:solidFill>
                    <a:srgbClr val="002664"/>
                  </a:solidFill>
                  <a:latin typeface="Public Sans Medium" pitchFamily="2" charset="77"/>
                </a:rPr>
                <a:t>nivel</a:t>
              </a:r>
              <a:endParaRPr lang="en-US" sz="1600" dirty="0">
                <a:solidFill>
                  <a:srgbClr val="002664"/>
                </a:solidFill>
                <a:latin typeface="Public Sans Medium" pitchFamily="2" charset="77"/>
              </a:endParaRPr>
            </a:p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indetectable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>
                  <a:srgbClr val="00C296"/>
                </a:buClr>
                <a:buSzPct val="120000"/>
              </a:pPr>
              <a:r>
                <a:rPr lang="en-US" sz="1600" dirty="0" err="1">
                  <a:solidFill>
                    <a:srgbClr val="002664"/>
                  </a:solidFill>
                  <a:latin typeface="Public Sans Medium" pitchFamily="2" charset="77"/>
                </a:rPr>
                <a:t>nivel</a:t>
              </a:r>
              <a:endParaRPr lang="en-US" sz="1600" dirty="0">
                <a:solidFill>
                  <a:srgbClr val="002664"/>
                </a:solidFill>
                <a:latin typeface="Public Sans Medium" pitchFamily="2" charset="77"/>
              </a:endParaRPr>
            </a:p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detectable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¿Cómo funciona el tratamiento para el VIH?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Los tratamientos para el VIH: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Impiden que el virus dañe tu sistema inmunitario, al reducir la cantidad de virus en la sangre (carga viral)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La carga viral indica cuánto VIH tienes en la sangre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Debes seguir el tratamiento de manera regular para reducir la carga viral.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Public Sans Medium"/>
                </a:rPr>
                <a:t>Una carga viral indetectable significa </a:t>
              </a:r>
            </a:p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Public Sans Medium"/>
                </a:rPr>
                <a:t>que no puedes contagiar el VIH.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¿Cómo me protejo para no contagiarme el VIH?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Condones y lubricantes a base de agua, que te protegen a ti y a los demás contra el VIH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 err="1">
                <a:solidFill>
                  <a:srgbClr val="002664"/>
                </a:solidFill>
                <a:latin typeface="Public Sans ExtraLight"/>
              </a:rPr>
              <a:t>PrEp</a:t>
            </a: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 (Profilaxis preexposición): tratamiento para el VIH para protegerte de contraer el VIH 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PEP (Profilaxis postexposición): tratamiento para VIH que se toma después de haber estado en contacto con el VIH, para ayudar a protegerte de contraer el virus.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Usar equipo limpio para inyectarse drogas (no compartir agujas) 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/>
              </a:rPr>
              <a:t>Hacerse pruebas del VIH de manera regular.</a:t>
            </a:r>
            <a:endParaRPr lang="en-US" sz="2000" dirty="0"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F7630-CCC6-B522-39E2-E95BF22400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El estigma afecta a quienes viven con el VIH, especialmente en las relaciones, el sexo y la sexualidad.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Muchas personas que viven con el VIH se ven afectadas por el estigma por: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Suposiciones sobre cómo se contagiaron el VIH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Comportamientos asociados con el VIH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000" b="1" dirty="0">
                <a:solidFill>
                  <a:srgbClr val="FFE0DE"/>
                </a:solidFill>
                <a:latin typeface="Public Sans Medium"/>
              </a:rPr>
              <a:t>El estigma puede crear barreras </a:t>
            </a:r>
          </a:p>
          <a:p>
            <a:pPr algn="ctr"/>
            <a:r>
              <a:rPr lang="es-ES" sz="2000" b="1" dirty="0">
                <a:solidFill>
                  <a:srgbClr val="FFE0DE"/>
                </a:solidFill>
                <a:latin typeface="Public Sans Medium"/>
              </a:rPr>
              <a:t>para el cuidado de la salud y el apoyo.</a:t>
            </a:r>
            <a:endParaRPr lang="en-US" sz="2000" b="1" dirty="0">
              <a:solidFill>
                <a:srgbClr val="FFE0DE"/>
              </a:solidFill>
              <a:latin typeface="Public Sans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000" b="1" dirty="0">
                <a:solidFill>
                  <a:srgbClr val="002664"/>
                </a:solidFill>
                <a:latin typeface="Public Sans Medium"/>
              </a:rPr>
              <a:t>Estas suposiciones pueden influir </a:t>
            </a:r>
          </a:p>
          <a:p>
            <a:pPr algn="ctr"/>
            <a:r>
              <a:rPr lang="es-ES" sz="2000" b="1" dirty="0">
                <a:solidFill>
                  <a:srgbClr val="002664"/>
                </a:solidFill>
                <a:latin typeface="Public Sans Medium"/>
              </a:rPr>
              <a:t>en que una persona decida </a:t>
            </a:r>
          </a:p>
          <a:p>
            <a:pPr algn="ctr"/>
            <a:r>
              <a:rPr lang="es-ES" sz="2000" b="1" dirty="0">
                <a:solidFill>
                  <a:srgbClr val="002664"/>
                </a:solidFill>
                <a:latin typeface="Public Sans Medium"/>
              </a:rPr>
              <a:t>revelar que tiene VIH.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72278E-99D2-7707-EF34-63EE6092609B}"/>
              </a:ext>
            </a:extLst>
          </p:cNvPr>
          <p:cNvSpPr txBox="1"/>
          <p:nvPr/>
        </p:nvSpPr>
        <p:spPr>
          <a:xfrm>
            <a:off x="282166" y="5446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Entender el estigma asociado con el VIH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Consulta a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tu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médico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acerca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de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qué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pasos </a:t>
              </a:r>
            </a:p>
            <a:p>
              <a:pPr algn="ctr"/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seguir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para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protegerte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</a:p>
            <a:p>
              <a:pPr algn="ctr"/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a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ti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y a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tus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parejas.</a:t>
              </a:r>
              <a:endParaRPr lang="en-US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¿A quién contarle </a:t>
            </a:r>
          </a:p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y a quién no?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s-ES" sz="2000" b="1" dirty="0">
                <a:solidFill>
                  <a:srgbClr val="002664"/>
                </a:solidFill>
                <a:latin typeface="Public Sans Medium"/>
                <a:cs typeface="Poppins"/>
              </a:rPr>
              <a:t>En Nueva Gales del Sur, por ley, no necesitas decirle a alguien que tienes VIH antes de tener relaciones sexuales, siempre y cuando tomes "precauciones razonables".</a:t>
            </a:r>
            <a:endParaRPr lang="en-US" sz="2000" b="1" dirty="0">
              <a:solidFill>
                <a:srgbClr val="002664"/>
              </a:solidFill>
              <a:latin typeface="Public Sans Medium"/>
              <a:cs typeface="Poppins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Las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precauciones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razonables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incluyen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: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Usar condón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Tener una carga viral indetectable (por estar en tratamiento para el VIH)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Asegurarte de que tu pareja sexual esté tomando PrEP</a:t>
            </a:r>
            <a:r>
              <a:rPr lang="en-US" sz="2000" dirty="0">
                <a:solidFill>
                  <a:srgbClr val="002664"/>
                </a:solidFill>
                <a:latin typeface="Public Sans ExtraLight"/>
                <a:cs typeface="Poppins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Multicultural HIV and Hepatitis Service </a:t>
              </a:r>
              <a:r>
                <a:rPr lang="es-ES" b="1" dirty="0">
                  <a:solidFill>
                    <a:srgbClr val="002664"/>
                  </a:solidFill>
                  <a:latin typeface="Public Sans Medium"/>
                </a:rPr>
                <a:t>(Servicio Multicultural para el VIH y la Hepatitis)</a:t>
              </a:r>
              <a:r>
                <a:rPr lang="en-US" b="1" dirty="0">
                  <a:solidFill>
                    <a:srgbClr val="002664"/>
                  </a:solidFill>
                  <a:latin typeface="Public Sans ExtraLight" pitchFamily="2" charset="77"/>
                </a:rPr>
                <a:t> 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www.acon.org.au | 1800 063 060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Positive Life NSW </a:t>
              </a:r>
              <a:r>
                <a:rPr lang="es-ES" b="1" dirty="0">
                  <a:solidFill>
                    <a:srgbClr val="002664"/>
                  </a:solidFill>
                  <a:latin typeface="Public Sans Medium"/>
                </a:rPr>
                <a:t>(Vida Positiva, Nueva Gales del Sur)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Pozhet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(Heterosexual HIV Service NSW)</a:t>
              </a:r>
              <a:r>
                <a:rPr lang="es-ES" b="1" dirty="0">
                  <a:solidFill>
                    <a:srgbClr val="002664"/>
                  </a:solidFill>
                  <a:latin typeface="Public Sans Medium"/>
                </a:rPr>
                <a:t> (Servicio heterosexual para el VIH de Nueva Gales del Sur)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 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www.pozhet.org.au| Forest Lodge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Sexual Health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InfoLink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(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Servicio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de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salud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sexual)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www.shil.nsw.gov.au | 1800 451 624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Bobby Goldsmith Foundation (BGF) (Fundación Bobby Goldsmith)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www.bgf.org.au | (02) 9283 8666 | Darlinghurst and Parramatta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HIV/AIDS Legal Centre (HALC)</a:t>
              </a:r>
              <a:r>
                <a:rPr lang="es-ES" b="1" dirty="0">
                  <a:solidFill>
                    <a:srgbClr val="002664"/>
                  </a:solidFill>
                  <a:latin typeface="Public Sans Medium"/>
                </a:rPr>
                <a:t> (Centro legal para el VIH/SIDA)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br>
                <a:rPr lang="en-US" b="1" dirty="0">
                  <a:latin typeface="Public Sans Medium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www.halc.org.au | (02) 9492 6540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ExtraLight"/>
                </a:rPr>
                <a:t>Sex Workers Outreach Project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|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  <a:hlinkClick r:id="rId4"/>
                </a:rPr>
                <a:t>www.swop.org.au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 | (02) 9184 9466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600" dirty="0">
                <a:latin typeface="Public Sans ExtraLight"/>
              </a:endParaRPr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2E0EB617-9E4C-774B-8C1B-39C3214382E9}"/>
              </a:ext>
            </a:extLst>
          </p:cNvPr>
          <p:cNvSpPr txBox="1"/>
          <p:nvPr/>
        </p:nvSpPr>
        <p:spPr>
          <a:xfrm>
            <a:off x="349918" y="589339"/>
            <a:ext cx="371221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Dónde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puedo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recibir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ayuda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Dónde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obtener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ayuda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en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tu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idioma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A416BD-85B9-8256-289E-DA167EF7EACF}"/>
              </a:ext>
            </a:extLst>
          </p:cNvPr>
          <p:cNvSpPr txBox="1"/>
          <p:nvPr/>
        </p:nvSpPr>
        <p:spPr>
          <a:xfrm>
            <a:off x="522366" y="22163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Si necesitas ayuda para hablar </a:t>
            </a:r>
          </a:p>
          <a:p>
            <a:pPr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con tu médico o proveedor de servicios </a:t>
            </a:r>
          </a:p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 salud en tu idioma: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Llama al Servicio de Traducción e Interpretación (TIS), en el 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El servicio es gratuito y confidencial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Pide a la recepcionista que te reserve los servicios gratuitos de un intérprete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EDC51A73-9B4C-1B12-8138-0F98F31F105B}"/>
              </a:ext>
            </a:extLst>
          </p:cNvPr>
          <p:cNvSpPr txBox="1"/>
          <p:nvPr/>
        </p:nvSpPr>
        <p:spPr>
          <a:xfrm>
            <a:off x="499364" y="540093"/>
            <a:ext cx="648563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Qué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aprendimos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hoy?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82791-9006-3FAE-776C-0F7686B3352C}"/>
              </a:ext>
            </a:extLst>
          </p:cNvPr>
          <p:cNvSpPr txBox="1"/>
          <p:nvPr/>
        </p:nvSpPr>
        <p:spPr>
          <a:xfrm>
            <a:off x="3882373" y="1671059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¿Verdadero o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falso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Puedes contagiarte el VIH al compartir un inodoro con alguien que vive con VIH.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El VIH puede transmitirse por picaduras de mosquitos.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Una persona con VIH que tiene una carga viral indetectable no puede transmitir el virus.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Puedes contagiarte el VIH por besar a alguien que es VIH positivo.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Las personas con VIH que están en tratamiento pueden vivir vidas largas y saludables.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El VIH se puede evitar usando condones o tomando PrEP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Mensajes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importantes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para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recordar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La única manera de saber si tienes VIH es hacerte pruebas.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Es importante hacerse pruebas para el VIH de manera regular.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El VIH se puede controlar eficazmente con tratamiento.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Comenzar el tratamiento temprano es muy importante para tu salud.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Seguir el tratamiento exactamente como lo prescribieron.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Si necesitas apoyo o enfrentas discriminación, busca ayuda legal y servicios de apoyo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Información básica sobre el VIH: ¿Qué necesitas saber?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Pruebas y tratamiento: Tomar el control de tu salud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Prevención del VIH: Pasos que puedes tomar para protegerte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Entender y acabar con el estigma asociado al VIH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Compartir tu estado de VIH: Qué debes tener en cuenta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Encontrar ayuda y apoyo para el VIH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748F614-3FA1-FA5A-364B-C1E90E3D75B8}"/>
              </a:ext>
            </a:extLst>
          </p:cNvPr>
          <p:cNvSpPr txBox="1"/>
          <p:nvPr/>
        </p:nvSpPr>
        <p:spPr>
          <a:xfrm>
            <a:off x="402573" y="1113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Hoy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hablaremos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de…</a:t>
            </a: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66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Preguntas</a:t>
            </a:r>
            <a:r>
              <a:rPr lang="en-US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5" y="13056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Desarrollado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por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 </a:t>
            </a:r>
          </a:p>
          <a:p>
            <a:pPr>
              <a:lnSpc>
                <a:spcPts val="45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(Servicio Multicultural </a:t>
            </a:r>
          </a:p>
          <a:p>
            <a:pPr>
              <a:lnSpc>
                <a:spcPts val="45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de Nueva Gales del Sur </a:t>
            </a:r>
          </a:p>
          <a:p>
            <a:pPr>
              <a:lnSpc>
                <a:spcPts val="45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para el VIH y la Hepatitis)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73AB4-D682-9598-7439-B1B38D89401B}"/>
              </a:ext>
            </a:extLst>
          </p:cNvPr>
          <p:cNvSpPr txBox="1"/>
          <p:nvPr/>
        </p:nvSpPr>
        <p:spPr>
          <a:xfrm>
            <a:off x="414779" y="509047"/>
            <a:ext cx="306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El VIH ataca tu sistema inmunitario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El sistema inmunitario protege 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tu cuerpo de las enfermedades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El VIH puede causar enfermedades 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graves si no se trata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A04CE3DF-6EE3-0841-5180-EFB1237482E9}"/>
              </a:ext>
            </a:extLst>
          </p:cNvPr>
          <p:cNvSpPr txBox="1">
            <a:spLocks/>
          </p:cNvSpPr>
          <p:nvPr/>
        </p:nvSpPr>
        <p:spPr>
          <a:xfrm>
            <a:off x="199373" y="677283"/>
            <a:ext cx="4203134" cy="74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Qué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es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el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VIH?</a:t>
            </a: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Public Sans Medium" pitchFamily="2" charset="77"/>
                </a:rPr>
                <a:t>Sin tratamiento, el VIH puede causar SIDA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¿El VIH y el SIDA son lo mismo?	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Son diferentes. </a:t>
            </a:r>
            <a:endParaRPr lang="es-ES" sz="2000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SIDA significa Síndrome de Inmunodeficiencia Adquirida.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El SIDA se produce cuando el sistema inmunitario está muy dañado.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El SIDA te pone muy enfermo.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¿Cómo afecta el VIH a tu cuerpo?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Tu sistema inmunitario te protege de las infecciones y te mantiene sano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El VIH ataca las células de tu sistema inmunitario (células CD4), que ayudan a combatir los gérmenes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b="1" dirty="0">
                <a:solidFill>
                  <a:srgbClr val="002664"/>
                </a:solidFill>
                <a:latin typeface="Public Sans Medium" pitchFamily="2" charset="77"/>
              </a:rPr>
              <a:t>Sin tratamiento, </a:t>
            </a:r>
            <a:r>
              <a:rPr lang="es-ES" dirty="0">
                <a:solidFill>
                  <a:srgbClr val="002664"/>
                </a:solidFill>
                <a:latin typeface="Public Sans Medium" pitchFamily="2" charset="77"/>
              </a:rPr>
              <a:t>el VIH debilita el sistema inmunitario y puede causar SIDA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b="1" dirty="0">
                <a:solidFill>
                  <a:srgbClr val="002664"/>
                </a:solidFill>
                <a:latin typeface="Public Sans Medium" pitchFamily="2" charset="77"/>
              </a:rPr>
              <a:t>Con tratamiento,</a:t>
            </a:r>
            <a:r>
              <a:rPr lang="es-ES" dirty="0">
                <a:solidFill>
                  <a:srgbClr val="002664"/>
                </a:solidFill>
                <a:latin typeface="Public Sans Medium" pitchFamily="2" charset="77"/>
              </a:rPr>
              <a:t> el VIH se controla y el sistema inmunitario se mantiene resistente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Tener relaciones sexuales sin condón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Compartir agujas y otros equipos para inyectarse drogas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Hacerse "piercing" (perforaciones) o tatuajes con material no esterilizado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Transfusiones de sangre y procedimientos médicos no esterilizados hechos en algunos países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De una madre VIH positiva a su hijo durante el embarazo, el parto o la lactancia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El VIH se encuentra en los fluidos corporales, </a:t>
            </a: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como la sangre, la leche materna, </a:t>
            </a:r>
          </a:p>
          <a:p>
            <a:pPr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el semen y los fluidos vaginales. Se transmite cuando los fluidos corporales de una persona con VIH entran en el cuerpo de otra persona.</a:t>
            </a:r>
          </a:p>
          <a:p>
            <a:pPr>
              <a:buClr>
                <a:srgbClr val="00C296"/>
              </a:buClr>
              <a:buSzPct val="120000"/>
            </a:pP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DAB4DC-E084-89FB-3918-1AC8DEB74E81}"/>
              </a:ext>
            </a:extLst>
          </p:cNvPr>
          <p:cNvSpPr txBox="1"/>
          <p:nvPr/>
        </p:nvSpPr>
        <p:spPr>
          <a:xfrm>
            <a:off x="300972" y="469401"/>
            <a:ext cx="7059383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¿Cómo se contagia el VIH?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Toser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estornudar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Besar,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abrazar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llorar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Compartir una cama con alguien que tiene VIH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Picaduras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de mosquitos o de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otros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insectos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Compartir un inodoro, una bañera o una ducha con alguien que tiene VIH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Compartir comida con alguien que tiene VIH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44B9236D-3863-0C7C-BF39-6947AA0DA890}"/>
              </a:ext>
            </a:extLst>
          </p:cNvPr>
          <p:cNvSpPr txBox="1"/>
          <p:nvPr/>
        </p:nvSpPr>
        <p:spPr>
          <a:xfrm>
            <a:off x="447198" y="357478"/>
            <a:ext cx="6229350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No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puedes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contagiarte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VIH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por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¿Cuáles son los síntomas de VIH?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s-ES" sz="2000" b="1" dirty="0">
                  <a:solidFill>
                    <a:srgbClr val="002664"/>
                  </a:solidFill>
                  <a:latin typeface="Public Sans Medium"/>
                </a:rPr>
                <a:t>Puede que no tengas síntomas cuando recién te contagias el VIH.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Los </a:t>
            </a: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síntomas iniciales </a:t>
            </a: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pueden parecerse a la gripe e incluyen: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Sentirse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Cansancio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Más adelant</a:t>
            </a: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e, pueden aparecer</a:t>
            </a: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 síntomas </a:t>
            </a: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Medium" pitchFamily="2" charset="77"/>
              </a:rPr>
              <a:t>como: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Dolores y molestias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Fiebre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Sudores cuando estás en la cama a la noche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Erupciones en la piel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Análisis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de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sangre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Análisis de sangre con un pinchazo en el dedo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9A15B5FF-DD45-B97F-AD70-C228A8806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734417"/>
              </p:ext>
            </p:extLst>
          </p:nvPr>
        </p:nvGraphicFramePr>
        <p:xfrm>
          <a:off x="403568" y="1975556"/>
          <a:ext cx="285891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19">
                  <a:extLst>
                    <a:ext uri="{9D8B030D-6E8A-4147-A177-3AD203B41FA5}">
                      <a16:colId xmlns:a16="http://schemas.microsoft.com/office/drawing/2014/main" val="426240960"/>
                    </a:ext>
                  </a:extLst>
                </a:gridCol>
              </a:tblGrid>
              <a:tr h="60410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Análisis de VIH en la </a:t>
                      </a:r>
                    </a:p>
                    <a:p>
                      <a:pPr algn="ctr"/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sangre (anticuerpos)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4739"/>
                  </a:ext>
                </a:extLst>
              </a:tr>
              <a:tr h="192647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Pequeña muestra de sangre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La sangre se envía a un laboratorio para el análisis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Los resultados están listos en 1 a 3 días y muestran si tienes VIH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71753"/>
                  </a:ext>
                </a:extLst>
              </a:tr>
              <a:tr h="1173327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Tu médico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Clínicas de salud sexual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Centros de planificación familiar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891104"/>
                  </a:ext>
                </a:extLst>
              </a:tr>
            </a:tbl>
          </a:graphicData>
        </a:graphic>
      </p:graphicFrame>
      <p:graphicFrame>
        <p:nvGraphicFramePr>
          <p:cNvPr id="14" name="Table 12">
            <a:extLst>
              <a:ext uri="{FF2B5EF4-FFF2-40B4-BE49-F238E27FC236}">
                <a16:creationId xmlns:a16="http://schemas.microsoft.com/office/drawing/2014/main" id="{3259A33A-4A89-E518-C088-854C69E80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62850"/>
              </p:ext>
            </p:extLst>
          </p:nvPr>
        </p:nvGraphicFramePr>
        <p:xfrm>
          <a:off x="3462851" y="1975556"/>
          <a:ext cx="832557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47">
                  <a:extLst>
                    <a:ext uri="{9D8B030D-6E8A-4147-A177-3AD203B41FA5}">
                      <a16:colId xmlns:a16="http://schemas.microsoft.com/office/drawing/2014/main" val="4231518005"/>
                    </a:ext>
                  </a:extLst>
                </a:gridCol>
                <a:gridCol w="2760347">
                  <a:extLst>
                    <a:ext uri="{9D8B030D-6E8A-4147-A177-3AD203B41FA5}">
                      <a16:colId xmlns:a16="http://schemas.microsoft.com/office/drawing/2014/main" val="2082350159"/>
                    </a:ext>
                  </a:extLst>
                </a:gridCol>
                <a:gridCol w="212201">
                  <a:extLst>
                    <a:ext uri="{9D8B030D-6E8A-4147-A177-3AD203B41FA5}">
                      <a16:colId xmlns:a16="http://schemas.microsoft.com/office/drawing/2014/main" val="2180770610"/>
                    </a:ext>
                  </a:extLst>
                </a:gridCol>
                <a:gridCol w="2592677">
                  <a:extLst>
                    <a:ext uri="{9D8B030D-6E8A-4147-A177-3AD203B41FA5}">
                      <a16:colId xmlns:a16="http://schemas.microsoft.com/office/drawing/2014/main" val="2449617632"/>
                    </a:ext>
                  </a:extLst>
                </a:gridCol>
              </a:tblGrid>
              <a:tr h="669851">
                <a:tc>
                  <a:txBody>
                    <a:bodyPr/>
                    <a:lstStyle/>
                    <a:p>
                      <a:pPr algn="ctr"/>
                      <a:endParaRPr lang="en-AU" sz="800" baseline="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algn="ctr"/>
                      <a:r>
                        <a:rPr lang="en-AU" sz="1800" baseline="0" dirty="0" err="1">
                          <a:solidFill>
                            <a:srgbClr val="002664"/>
                          </a:solidFill>
                          <a:latin typeface="Public Sans Medium"/>
                        </a:rPr>
                        <a:t>Prueba</a:t>
                      </a:r>
                      <a:r>
                        <a:rPr lang="en-AU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 </a:t>
                      </a:r>
                      <a:r>
                        <a:rPr lang="en-AU" sz="1800" baseline="0" dirty="0" err="1">
                          <a:solidFill>
                            <a:srgbClr val="002664"/>
                          </a:solidFill>
                          <a:latin typeface="Public Sans Medium"/>
                        </a:rPr>
                        <a:t>rápida</a:t>
                      </a:r>
                      <a:r>
                        <a:rPr lang="en-AU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 de VIH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Prueba con muestra de sangre seca (DBS)</a:t>
                      </a:r>
                      <a:r>
                        <a:rPr lang="en-AU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 </a:t>
                      </a:r>
                      <a:endParaRPr lang="zh-CN" alt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Autoprueba de VIH MyTest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67809"/>
                  </a:ext>
                </a:extLst>
              </a:tr>
              <a:tr h="22009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Gota de sangre de tu dedo tomada por un enfermero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El resultado está listo en 30 minutos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s-ES" sz="1650" dirty="0">
                          <a:solidFill>
                            <a:srgbClr val="002664"/>
                          </a:solidFill>
                          <a:latin typeface="Public Sans Medium"/>
                        </a:rPr>
                        <a:t>Gotas de sangre de tu dedo en una tarjeta de muestra (recogidas por ti mismo)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s-ES" sz="1650" dirty="0">
                          <a:solidFill>
                            <a:srgbClr val="002664"/>
                          </a:solidFill>
                          <a:latin typeface="Public Sans Medium"/>
                        </a:rPr>
                        <a:t>La sangre se envía a un laboratorio para el análisis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s-ES" sz="1650" dirty="0">
                          <a:solidFill>
                            <a:srgbClr val="002664"/>
                          </a:solidFill>
                          <a:latin typeface="Public Sans Medium"/>
                        </a:rPr>
                        <a:t>El resultado está listo en una semana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Gota de sangre de tu dedo (recogida por ti mismo)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El resultado está listo en 15 minutos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64518"/>
                  </a:ext>
                </a:extLst>
              </a:tr>
              <a:tr h="1244009">
                <a:tc>
                  <a:txBody>
                    <a:bodyPr/>
                    <a:lstStyle/>
                    <a:p>
                      <a:pPr algn="ctr"/>
                      <a:endParaRPr lang="en-PH" altLang="zh-CN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En una clínica [de pruebas]</a:t>
                      </a:r>
                      <a:endParaRPr lang="en-AU" sz="1800" b="1" dirty="0">
                        <a:solidFill>
                          <a:srgbClr val="002664"/>
                        </a:solidFill>
                        <a:latin typeface="Public Sans Medium"/>
                        <a:ea typeface="+mj-lt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pt-BR" sz="60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Un kit de </a:t>
                      </a:r>
                      <a:r>
                        <a:rPr lang="es-ES" sz="1800" dirty="0" err="1">
                          <a:solidFill>
                            <a:srgbClr val="002664"/>
                          </a:solidFill>
                          <a:latin typeface="Public Sans Medium"/>
                        </a:rPr>
                        <a:t>autoprueba</a:t>
                      </a:r>
                      <a:r>
                        <a:rPr lang="es-ES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 pedido por Internet y enviado a tu domicilio</a:t>
                      </a:r>
                      <a:endParaRPr lang="pt-BR" sz="1800" b="1" dirty="0">
                        <a:solidFill>
                          <a:srgbClr val="002664"/>
                        </a:solidFill>
                        <a:latin typeface="Public Sans Medium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rgbClr val="002664"/>
                          </a:solidFill>
                          <a:latin typeface="Public Sans Medium"/>
                        </a:rPr>
                        <a:t>Registrarse por Internet y recoger un kit de prueba de una máquina expendedora</a:t>
                      </a:r>
                      <a:endParaRPr lang="zh-CN" altLang="en-US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192695"/>
                  </a:ext>
                </a:extLst>
              </a:tr>
            </a:tbl>
          </a:graphicData>
        </a:graphic>
      </p:graphicFrame>
      <p:sp>
        <p:nvSpPr>
          <p:cNvPr id="16" name="Title 5">
            <a:extLst>
              <a:ext uri="{FF2B5EF4-FFF2-40B4-BE49-F238E27FC236}">
                <a16:creationId xmlns:a16="http://schemas.microsoft.com/office/drawing/2014/main" id="{63010760-3295-391C-6C2B-BA7CCC056E3F}"/>
              </a:ext>
            </a:extLst>
          </p:cNvPr>
          <p:cNvSpPr txBox="1"/>
          <p:nvPr/>
        </p:nvSpPr>
        <p:spPr>
          <a:xfrm>
            <a:off x="358413" y="514693"/>
            <a:ext cx="5737587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Pruebas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para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el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VIH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37A62C-1FBD-4F28-B4BA-79BD3A843FA3}"/>
</file>

<file path=customXml/itemProps2.xml><?xml version="1.0" encoding="utf-8"?>
<ds:datastoreItem xmlns:ds="http://schemas.openxmlformats.org/officeDocument/2006/customXml" ds:itemID="{22C98952-06D7-464F-ABFD-972AD132C8EF}"/>
</file>

<file path=customXml/itemProps3.xml><?xml version="1.0" encoding="utf-8"?>
<ds:datastoreItem xmlns:ds="http://schemas.openxmlformats.org/officeDocument/2006/customXml" ds:itemID="{B742DC61-9081-4692-8CF4-770C1A042137}"/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1720</Words>
  <Application>Microsoft Office PowerPoint</Application>
  <PresentationFormat>Widescreen</PresentationFormat>
  <Paragraphs>221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KaiTi</vt:lpstr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¿Cuál es el tratamiento </vt:lpstr>
      <vt:lpstr>PowerPoint Presentation</vt:lpstr>
      <vt:lpstr>¿Cómo me protejo para no contagiarme el VIH?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102</cp:revision>
  <dcterms:created xsi:type="dcterms:W3CDTF">2025-06-03T07:12:24Z</dcterms:created>
  <dcterms:modified xsi:type="dcterms:W3CDTF">2025-11-10T05:42:14Z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2025-11-10T05:39:11Z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bdb59a87-055f-4476-b6b1-401c41f316f6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