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0" r:id="rId6"/>
    <p:sldId id="280" r:id="rId7"/>
    <p:sldId id="279" r:id="rId8"/>
    <p:sldId id="262" r:id="rId9"/>
    <p:sldId id="263" r:id="rId10"/>
    <p:sldId id="264" r:id="rId11"/>
    <p:sldId id="265" r:id="rId12"/>
    <p:sldId id="281" r:id="rId13"/>
    <p:sldId id="266" r:id="rId14"/>
    <p:sldId id="267" r:id="rId15"/>
    <p:sldId id="268" r:id="rId16"/>
    <p:sldId id="269" r:id="rId17"/>
    <p:sldId id="270" r:id="rId18"/>
    <p:sldId id="282" r:id="rId19"/>
    <p:sldId id="271" r:id="rId20"/>
    <p:sldId id="278" r:id="rId21"/>
    <p:sldId id="272" r:id="rId22"/>
    <p:sldId id="273" r:id="rId23"/>
    <p:sldId id="283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na Salera" initials="AS" lastIdx="3" clrIdx="0">
    <p:extLst>
      <p:ext uri="{19B8F6BF-5375-455C-9EA6-DF929625EA0E}">
        <p15:presenceInfo xmlns:p15="http://schemas.microsoft.com/office/powerpoint/2012/main" userId="Alona Sal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CCF2EA"/>
    <a:srgbClr val="73D3E1"/>
    <a:srgbClr val="00C296"/>
    <a:srgbClr val="BBDFFF"/>
    <a:srgbClr val="7DB1FF"/>
    <a:srgbClr val="FEE7C8"/>
    <a:srgbClr val="FFA969"/>
    <a:srgbClr val="B9A7FA"/>
    <a:srgbClr val="E7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70FAB-C654-C6F2-0A33-1238DCDD4245}" v="11" dt="2025-07-13T08:41:10.340"/>
    <p1510:client id="{8D6936B3-7BB9-20C8-D645-31CEF985E123}" v="6" dt="2025-07-11T21:34:50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02"/>
  </p:normalViewPr>
  <p:slideViewPr>
    <p:cSldViewPr snapToGrid="0">
      <p:cViewPr varScale="1">
        <p:scale>
          <a:sx n="106" d="100"/>
          <a:sy n="106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DA6E-3091-CA42-92F6-F9FE90BE6B55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EB90-4346-384C-90A7-402DE92B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75C12-6C0A-FFDB-A837-692263696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8C96D-A896-5A30-E7B4-67A9E76E0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9917C-7626-B39E-9C5F-825125E8A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06E63-4FDE-5031-9E76-A0A37DE25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2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EDB7E-DBF3-E533-5260-6ACB609B4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09C76-DE2C-7A39-F5E0-18511BFFF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AAFE53-33C2-9BF3-D22D-8CC921ECE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56D9E-1B38-9AAA-F35B-6F362E3CE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1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5E62-B160-106B-A19C-1BB8E28F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2AE0A-A1FF-4EB2-DD5B-235A6FD93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32DB9-4F2A-F61D-808D-E38733EEB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74BF-34E7-1219-F37C-372B559A3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4894-F36B-CF96-F0CE-8BECE9C9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0D58E-37D3-56B8-5C75-4C4F4FE1F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D64C-F31C-9B1D-FBC2-56602BA5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1F69-D948-0ECA-3112-A590837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BF7C-1279-EF08-3CD7-1F83AFD5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413F-B0B1-8771-715F-2B061862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9999-643C-51A6-BE9A-5AAB7F6F9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63F1-61A9-1DC1-478F-1AAF3F2E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34B8-103D-443A-7A2E-AD2229A1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D5DA6-AA4C-7112-12FC-25C6C080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4F014-A57B-3168-2D84-6EF5D8F5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2D29E-5436-7A17-E572-B97A3949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1368-F841-FD01-7FCD-2156623C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DD84-4596-5137-2BFD-5EE40921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9CBA-2D5C-B1FC-6253-F1D99DFE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7216-E85F-BD11-6647-5E085B0F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1C87-9FEB-CEDE-F1EC-1A34BF53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7E5F-B5BC-0680-DE8F-E4CF5C0B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3EFA-D00C-DF22-9010-8B7CC557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EA91-EBEA-BDE0-9076-8A7686CA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9290-CEA9-08F8-3737-D3C04A26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84FD-CE7C-F937-FC06-93717CED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C521-522B-FB23-8EE5-DF4DCEA3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F07E-3801-9426-C340-6EC89212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700CE-1C85-16D5-8745-E126F3F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D2C3-B5E4-99A9-F347-4091414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058-A46D-8483-986C-03F0959D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EC91-219F-021D-4D69-8FA3BD987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E38D4-609C-77A3-414B-63BD31C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A238C-B9CB-72DC-A2A6-8039B26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1314-248E-0443-95D4-CC490228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A4DC-05D3-7D8C-B3C2-B4D47666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40912-161A-D85B-5D81-85207212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CEB8D-925D-B04D-519C-28834F68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12FCE-4BF4-8ED2-62A2-4D3934FFA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F27E4-B00A-75C4-CEF6-DDAF1D9F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B84FA-289B-3E3D-9633-F7A425B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1926-9184-1ABB-03A6-245C79E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03426-C5F3-DCF8-A71C-953F724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D2CA-FF95-D398-9EFE-09499BB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FD25E-AD4C-2D60-C15E-0A600A26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318EF-F654-5F20-4B02-D3A3A0B9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AC471-7CCB-A973-D76B-23BF36C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19EED-6A96-A81F-8DFB-69F27FA4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7487C-17BC-2763-B104-63749577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6169-9D24-326A-CC48-E83C8C06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D49A-C340-E61C-7F04-B68E884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C10B-1CE2-21FD-EB0D-741992BC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EA11F-0575-E867-64BD-9EC344C2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FE73-C346-E3CD-5791-4CE26FA8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04375-8C19-C47C-1413-F7FD1478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CED6-6F84-F9AD-BC22-A721F742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61A9-43C3-A436-6721-3FEAF02C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DF1F-BF89-2B34-6E15-4B28DE66D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6B654-0B84-4F04-FF30-2E061AB5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A7FF-6006-CDD1-460A-3EACC8CD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7174-13EC-293F-DF99-2C99E61F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9CB4-FF9E-F29E-CD17-21BE6924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694D4-FA4C-7341-E5E8-351B4B1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E27D-37D8-6D85-1547-BF01CD37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6AB8-057A-7913-815C-573180277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CF943-0B87-AD45-81F6-A7A9F0A44F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64F5-0DD8-1F5B-F9BC-5B3B84E75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04F9-C7A0-AA4D-48F9-9B663F11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363B0D-B99A-97B2-7AE7-6EDBCE0C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253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B37190-1D85-C943-3663-599332B33E25}"/>
              </a:ext>
            </a:extLst>
          </p:cNvPr>
          <p:cNvSpPr txBox="1">
            <a:spLocks/>
          </p:cNvSpPr>
          <p:nvPr/>
        </p:nvSpPr>
        <p:spPr>
          <a:xfrm flipH="1">
            <a:off x="7053114" y="2833632"/>
            <a:ext cx="4595466" cy="666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ps-AF" sz="4000" b="1" dirty="0">
                <a:solidFill>
                  <a:srgbClr val="002664"/>
                </a:solidFill>
                <a:latin typeface="Poppins" pitchFamily="2" charset="77"/>
              </a:rPr>
              <a:t>فهم</a:t>
            </a:r>
            <a:r>
              <a:rPr lang="en-AU" sz="4000" b="1" dirty="0">
                <a:solidFill>
                  <a:srgbClr val="002664"/>
                </a:solidFill>
                <a:latin typeface="Arial" panose="020B0604020202020204" pitchFamily="34" charset="0"/>
              </a:rPr>
              <a:t>Hepatitis</a:t>
            </a:r>
            <a:r>
              <a:rPr lang="en-AU" sz="4000" b="1" dirty="0">
                <a:solidFill>
                  <a:srgbClr val="002664"/>
                </a:solidFill>
                <a:latin typeface="Poppins" pitchFamily="2" charset="77"/>
              </a:rPr>
              <a:t> B </a:t>
            </a:r>
            <a:endParaRPr lang="en-US" sz="4000" b="1" dirty="0">
              <a:solidFill>
                <a:srgbClr val="002664"/>
              </a:solidFill>
              <a:latin typeface="Poppi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F1DD4-DFC3-E8E0-8F05-10A3EED5D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57" y="265207"/>
            <a:ext cx="998545" cy="10712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4B2682-8222-A24F-BDDE-98AF3626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55"/>
          <a:stretch>
            <a:fillRect/>
          </a:stretch>
        </p:blipFill>
        <p:spPr>
          <a:xfrm>
            <a:off x="3786181" y="3146513"/>
            <a:ext cx="504846" cy="5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61BDF-7950-0F11-B435-05B28DCE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738EB07-C608-2FBD-E752-CF4C081A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6557" y="-674683"/>
            <a:ext cx="5861050" cy="21526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66ABE-40D1-2D32-C83F-5BB6D7B4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5146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1AE2B-EE40-5DA4-545D-70B477DB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7DA4E2EF-DA5C-CD3B-BFEF-1888A2C6E20C}"/>
              </a:ext>
            </a:extLst>
          </p:cNvPr>
          <p:cNvSpPr txBox="1">
            <a:spLocks/>
          </p:cNvSpPr>
          <p:nvPr/>
        </p:nvSpPr>
        <p:spPr>
          <a:xfrm flipH="1">
            <a:off x="5145860" y="329255"/>
            <a:ext cx="6619093" cy="627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لا يمكنك الإصابة ب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 </a:t>
            </a: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من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9AE18-3FBB-FCB0-426B-94BCBEC8BA74}"/>
              </a:ext>
            </a:extLst>
          </p:cNvPr>
          <p:cNvSpPr txBox="1">
            <a:spLocks/>
          </p:cNvSpPr>
          <p:nvPr/>
        </p:nvSpPr>
        <p:spPr>
          <a:xfrm flipH="1">
            <a:off x="1717086" y="3243332"/>
            <a:ext cx="220184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لدغات البعوض أو الحشرات الأخرى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B80F63-B521-1D83-5D37-CA7433FB0FA5}"/>
              </a:ext>
            </a:extLst>
          </p:cNvPr>
          <p:cNvSpPr txBox="1">
            <a:spLocks/>
          </p:cNvSpPr>
          <p:nvPr/>
        </p:nvSpPr>
        <p:spPr>
          <a:xfrm flipH="1">
            <a:off x="4764942" y="3243332"/>
            <a:ext cx="2295311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العناق أو التقبيل أو الإمساك بالأيدي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5F00E-94A9-801B-DDAA-434DBC69D768}"/>
              </a:ext>
            </a:extLst>
          </p:cNvPr>
          <p:cNvSpPr txBox="1">
            <a:spLocks/>
          </p:cNvSpPr>
          <p:nvPr/>
        </p:nvSpPr>
        <p:spPr>
          <a:xfrm flipH="1">
            <a:off x="7938166" y="3243332"/>
            <a:ext cx="2425028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السعال أو العطس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C9141-014B-09DC-4AE7-A7A731F9AD5A}"/>
              </a:ext>
            </a:extLst>
          </p:cNvPr>
          <p:cNvSpPr txBox="1">
            <a:spLocks/>
          </p:cNvSpPr>
          <p:nvPr/>
        </p:nvSpPr>
        <p:spPr>
          <a:xfrm flipH="1">
            <a:off x="850742" y="5784497"/>
            <a:ext cx="3677224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حمامات السباحة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2B6838-FA17-8AE6-52D7-7E58D23FFA5F}"/>
              </a:ext>
            </a:extLst>
          </p:cNvPr>
          <p:cNvSpPr txBox="1">
            <a:spLocks/>
          </p:cNvSpPr>
          <p:nvPr/>
        </p:nvSpPr>
        <p:spPr>
          <a:xfrm flipH="1">
            <a:off x="4527966" y="5784497"/>
            <a:ext cx="2480506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مشاركة الحمام والمرحاض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FF609-0556-E487-2F00-62ACA96D3951}"/>
              </a:ext>
            </a:extLst>
          </p:cNvPr>
          <p:cNvSpPr txBox="1">
            <a:spLocks/>
          </p:cNvSpPr>
          <p:nvPr/>
        </p:nvSpPr>
        <p:spPr>
          <a:xfrm flipH="1">
            <a:off x="7785063" y="5784497"/>
            <a:ext cx="3187737" cy="634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مشاركة الطعام وأدوات الأكل وأكواب الشرب</a:t>
            </a:r>
          </a:p>
        </p:txBody>
      </p:sp>
    </p:spTree>
    <p:extLst>
      <p:ext uri="{BB962C8B-B14F-4D97-AF65-F5344CB8AC3E}">
        <p14:creationId xmlns:p14="http://schemas.microsoft.com/office/powerpoint/2010/main" val="99586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0B73A-45B7-C0B0-9A72-3AABFED8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24AF460-EBEB-8BFD-E67A-E2EDE174B0CB}"/>
              </a:ext>
            </a:extLst>
          </p:cNvPr>
          <p:cNvGrpSpPr>
            <a:grpSpLocks/>
          </p:cNvGrpSpPr>
          <p:nvPr/>
        </p:nvGrpSpPr>
        <p:grpSpPr>
          <a:xfrm flipH="1">
            <a:off x="478323" y="605249"/>
            <a:ext cx="6877999" cy="2631865"/>
            <a:chOff x="4881879" y="605249"/>
            <a:chExt cx="6877999" cy="263186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EB27959-063E-A5DF-68AF-DE4C4B88114D}"/>
                </a:ext>
              </a:extLst>
            </p:cNvPr>
            <p:cNvSpPr>
              <a:spLocks/>
            </p:cNvSpPr>
            <p:nvPr/>
          </p:nvSpPr>
          <p:spPr>
            <a:xfrm>
              <a:off x="4881879" y="605249"/>
              <a:ext cx="6877999" cy="2631865"/>
            </a:xfrm>
            <a:prstGeom prst="roundRect">
              <a:avLst>
                <a:gd name="adj" fmla="val 34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1" name="Round Same-side Corner of Rectangle 10">
              <a:extLst>
                <a:ext uri="{FF2B5EF4-FFF2-40B4-BE49-F238E27FC236}">
                  <a16:creationId xmlns:a16="http://schemas.microsoft.com/office/drawing/2014/main" id="{0D6C4139-AEAB-B607-47AD-C2437AA8C43B}"/>
                </a:ext>
              </a:extLst>
            </p:cNvPr>
            <p:cNvSpPr>
              <a:spLocks/>
            </p:cNvSpPr>
            <p:nvPr/>
          </p:nvSpPr>
          <p:spPr>
            <a:xfrm rot="16200000">
              <a:off x="3926082" y="1561046"/>
              <a:ext cx="2631865" cy="720271"/>
            </a:xfrm>
            <a:prstGeom prst="round2SameRect">
              <a:avLst>
                <a:gd name="adj1" fmla="val 7297"/>
                <a:gd name="adj2" fmla="val 0"/>
              </a:avLst>
            </a:prstGeom>
            <a:solidFill>
              <a:srgbClr val="73D3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rgbClr val="002664"/>
                  </a:solidFill>
                  <a:latin typeface="Public Sans Medium" pitchFamily="2" charset="77"/>
                </a:rPr>
                <a:t> hepatitis B</a:t>
              </a:r>
              <a:r>
                <a:rPr lang="ar-AE" b="1" dirty="0">
                  <a:solidFill>
                    <a:srgbClr val="002664"/>
                  </a:solidFill>
                  <a:latin typeface="Public Sans Medium" pitchFamily="2" charset="77"/>
                </a:rPr>
                <a:t>الحاد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7A3C1F-2C75-45BF-CFEA-FCA1FF82FF5D}"/>
              </a:ext>
            </a:extLst>
          </p:cNvPr>
          <p:cNvGrpSpPr>
            <a:grpSpLocks/>
          </p:cNvGrpSpPr>
          <p:nvPr/>
        </p:nvGrpSpPr>
        <p:grpSpPr>
          <a:xfrm flipH="1">
            <a:off x="478323" y="3406323"/>
            <a:ext cx="6877999" cy="3012657"/>
            <a:chOff x="4881879" y="3406323"/>
            <a:chExt cx="6877999" cy="301265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85495BB-F727-BA2D-B86C-2C58586C0400}"/>
                </a:ext>
              </a:extLst>
            </p:cNvPr>
            <p:cNvSpPr>
              <a:spLocks/>
            </p:cNvSpPr>
            <p:nvPr/>
          </p:nvSpPr>
          <p:spPr>
            <a:xfrm>
              <a:off x="4881879" y="3406323"/>
              <a:ext cx="6877999" cy="3012657"/>
            </a:xfrm>
            <a:prstGeom prst="roundRect">
              <a:avLst>
                <a:gd name="adj" fmla="val 34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4" name="Round Same-side Corner of Rectangle 13">
              <a:extLst>
                <a:ext uri="{FF2B5EF4-FFF2-40B4-BE49-F238E27FC236}">
                  <a16:creationId xmlns:a16="http://schemas.microsoft.com/office/drawing/2014/main" id="{7E81545C-0CD4-0030-9A41-DDEE473DE63D}"/>
                </a:ext>
              </a:extLst>
            </p:cNvPr>
            <p:cNvSpPr>
              <a:spLocks/>
            </p:cNvSpPr>
            <p:nvPr/>
          </p:nvSpPr>
          <p:spPr>
            <a:xfrm rot="16200000">
              <a:off x="3735685" y="4552517"/>
              <a:ext cx="3012657" cy="720270"/>
            </a:xfrm>
            <a:prstGeom prst="round2SameRect">
              <a:avLst>
                <a:gd name="adj1" fmla="val 7297"/>
                <a:gd name="adj2" fmla="val 0"/>
              </a:avLst>
            </a:prstGeom>
            <a:solidFill>
              <a:srgbClr val="00C2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b="1" dirty="0">
                  <a:solidFill>
                    <a:srgbClr val="002664"/>
                  </a:solidFill>
                  <a:latin typeface="Public Sans Medium" pitchFamily="2" charset="77"/>
                </a:rPr>
                <a:t> hepatitis B</a:t>
              </a:r>
              <a:r>
                <a:rPr lang="ar-AE" b="1" dirty="0">
                  <a:solidFill>
                    <a:srgbClr val="002664"/>
                  </a:solidFill>
                  <a:latin typeface="Public Sans Medium" pitchFamily="2" charset="77"/>
                </a:rPr>
                <a:t>المزمن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FD1D7-55DE-C599-4D6B-572A34A6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6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2925-C0D9-BC88-EA3B-71C0A027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761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4142524-A5BE-BAB2-FF12-8771A76EABDC}"/>
              </a:ext>
            </a:extLst>
          </p:cNvPr>
          <p:cNvSpPr txBox="1">
            <a:spLocks/>
          </p:cNvSpPr>
          <p:nvPr/>
        </p:nvSpPr>
        <p:spPr>
          <a:xfrm flipH="1">
            <a:off x="7826972" y="455651"/>
            <a:ext cx="397084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هي أعراض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68F29-9413-00F6-7CEC-65BDE24B4FBF}"/>
              </a:ext>
            </a:extLst>
          </p:cNvPr>
          <p:cNvSpPr txBox="1">
            <a:spLocks/>
          </p:cNvSpPr>
          <p:nvPr/>
        </p:nvSpPr>
        <p:spPr>
          <a:xfrm flipH="1">
            <a:off x="848917" y="897925"/>
            <a:ext cx="5509548" cy="1681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آلام في المعدة.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بول داكن اللون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إعياء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الغثيان أو القيء أو فقدان الشهية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براز شاحب اللون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اصفرار الجلد والعينين (اليرقان).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E8168-AB7C-B684-5E51-87D504CD1A65}"/>
              </a:ext>
            </a:extLst>
          </p:cNvPr>
          <p:cNvSpPr txBox="1">
            <a:spLocks/>
          </p:cNvSpPr>
          <p:nvPr/>
        </p:nvSpPr>
        <p:spPr>
          <a:xfrm flipH="1">
            <a:off x="848917" y="3748880"/>
            <a:ext cx="5509548" cy="2585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ألم في المعدة على الجانب الأيمن من الجسم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آلام وأوجاع وحمى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قلق أو اكتئاب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سكري 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الغثيان أو القيء أو فقدان الشهية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طفح جلدي أو حكة جلدية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1800" dirty="0">
                <a:solidFill>
                  <a:srgbClr val="002664"/>
                </a:solidFill>
                <a:latin typeface="Public Sans ExtraLight" pitchFamily="2" charset="77"/>
              </a:rPr>
              <a:t>اصفرار الجلد والعينين (اليرقان).</a:t>
            </a:r>
            <a:endParaRPr lang="en-US" sz="18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344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3C70C7-0A2D-EF23-B139-B2A8CAA3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62BC02-6358-F857-32CF-973AA3AB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490487" y="2233914"/>
            <a:ext cx="5511800" cy="5486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1CDE1-2FFE-9CAC-50A6-7E0C4718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9587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D00AE-3995-87DA-E555-017D7B11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7616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DB035949-A3B8-ACDC-E9F9-C70165E45EAD}"/>
              </a:ext>
            </a:extLst>
          </p:cNvPr>
          <p:cNvSpPr txBox="1">
            <a:spLocks/>
          </p:cNvSpPr>
          <p:nvPr/>
        </p:nvSpPr>
        <p:spPr>
          <a:xfrm flipH="1">
            <a:off x="343330" y="544325"/>
            <a:ext cx="11520721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5000"/>
              </a:lnSpc>
            </a:pPr>
            <a:r>
              <a:rPr lang="ar-AE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الطريقة الوحيدة لمعرفة ما إذا كنت </a:t>
            </a:r>
            <a:br>
              <a:rPr lang="en-US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r>
              <a:rPr lang="ar-AE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تعاني من </a:t>
            </a:r>
            <a:r>
              <a:rPr lang="en-US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en-US" sz="45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hepatitis B</a:t>
            </a:r>
            <a:r>
              <a:rPr lang="ar-AE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هي</a:t>
            </a:r>
            <a:br>
              <a:rPr lang="en-US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r>
              <a:rPr lang="ar-AE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إجراء فحص دم </a:t>
            </a:r>
            <a:r>
              <a:rPr lang="en-US" sz="45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.</a:t>
            </a:r>
            <a:r>
              <a:rPr lang="en-US" sz="45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hepatitis B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8B2906-0C1F-8385-8D2C-70E2591E5719}"/>
              </a:ext>
            </a:extLst>
          </p:cNvPr>
          <p:cNvGrpSpPr>
            <a:grpSpLocks/>
          </p:cNvGrpSpPr>
          <p:nvPr/>
        </p:nvGrpSpPr>
        <p:grpSpPr>
          <a:xfrm flipH="1">
            <a:off x="3943470" y="2755900"/>
            <a:ext cx="1670050" cy="1346200"/>
            <a:chOff x="6590415" y="2755900"/>
            <a:chExt cx="1670050" cy="13462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063B505-6269-E485-1FC0-FBC95B484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0415" y="2755900"/>
              <a:ext cx="1670050" cy="1346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9FDAA7-4531-F762-C78F-E76FAFE9C1FB}"/>
                </a:ext>
              </a:extLst>
            </p:cNvPr>
            <p:cNvSpPr txBox="1">
              <a:spLocks/>
            </p:cNvSpPr>
            <p:nvPr/>
          </p:nvSpPr>
          <p:spPr>
            <a:xfrm>
              <a:off x="6701259" y="2961297"/>
              <a:ext cx="1448362" cy="6181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>
                <a:spcAft>
                  <a:spcPts val="5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إنه سريع وسهل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502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95F09-ABC7-ADF1-BF17-23A874FB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8BBDF3-4D2F-13D1-E85D-D4FE5B551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335" y="318375"/>
            <a:ext cx="2406650" cy="589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FDF2C-B103-9044-2011-F87C836A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1990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E1897-A223-281D-124C-2A9E32F1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0" name="Title 5">
            <a:extLst>
              <a:ext uri="{FF2B5EF4-FFF2-40B4-BE49-F238E27FC236}">
                <a16:creationId xmlns:a16="http://schemas.microsoft.com/office/drawing/2014/main" id="{7527E5AC-E5E9-F396-105A-476126EB7847}"/>
              </a:ext>
            </a:extLst>
          </p:cNvPr>
          <p:cNvSpPr txBox="1">
            <a:spLocks/>
          </p:cNvSpPr>
          <p:nvPr/>
        </p:nvSpPr>
        <p:spPr>
          <a:xfrm flipH="1">
            <a:off x="8324176" y="455651"/>
            <a:ext cx="3330316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فحص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8AB04-856D-8742-AD74-CEC6AFD5531F}"/>
              </a:ext>
            </a:extLst>
          </p:cNvPr>
          <p:cNvSpPr txBox="1">
            <a:spLocks/>
          </p:cNvSpPr>
          <p:nvPr/>
        </p:nvSpPr>
        <p:spPr>
          <a:xfrm flipH="1">
            <a:off x="8324173" y="1688781"/>
            <a:ext cx="3192276" cy="14833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هناك أنواع مختلفة من فحوصات الدم لمرض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hepatitis B ، 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وهي سهلة وسرية.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03500-66D2-EDA0-75B9-CF74A6DB4A5F}"/>
              </a:ext>
            </a:extLst>
          </p:cNvPr>
          <p:cNvSpPr txBox="1">
            <a:spLocks/>
          </p:cNvSpPr>
          <p:nvPr/>
        </p:nvSpPr>
        <p:spPr>
          <a:xfrm flipH="1">
            <a:off x="667542" y="1105845"/>
            <a:ext cx="6428420" cy="2655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ستخبرك نتائج الفحوص ما إذا كنت</a:t>
            </a:r>
            <a:endParaRPr lang="en-US" sz="2000" b="1" dirty="0">
              <a:solidFill>
                <a:srgbClr val="002664"/>
              </a:solidFill>
              <a:latin typeface="Public Sans Medium" pitchFamily="2" charset="77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مصاباً بعدوى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المزمن، وتحتاج إلى الرعاية والعلاج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وإذا بنيت حماية ضد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B،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ولا يمكنك الإصابة به مرة أخرى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ليس لديك حماية ضد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B،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وتحتاج إلى لقاح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20FF7-AC7F-1F01-304F-601041A2651A}"/>
              </a:ext>
            </a:extLst>
          </p:cNvPr>
          <p:cNvSpPr txBox="1">
            <a:spLocks/>
          </p:cNvSpPr>
          <p:nvPr/>
        </p:nvSpPr>
        <p:spPr>
          <a:xfrm flipH="1">
            <a:off x="643481" y="4409954"/>
            <a:ext cx="6428420" cy="22570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يمكنك فحص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 hepatitis B 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في: 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عيادة طبيب عام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(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GP)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عيادات الصحة الجنسية في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NSW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تنظيم الأسرة في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34857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0E1F1-0265-C382-8734-98EFA03C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C4CE46-F254-3F82-DD5C-5A4A8190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493" y="-734295"/>
            <a:ext cx="5581650" cy="188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F80F0-7C35-FEAC-404C-A6CC0A29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4235" y="2842342"/>
            <a:ext cx="3200400" cy="7518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4E8F2-F912-0A28-8C78-A6730413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7552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2BE0A-2C68-FCAD-2BCE-EB4A0A2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574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BD10864-AE59-B38A-60CD-ABCE88A49BCC}"/>
              </a:ext>
            </a:extLst>
          </p:cNvPr>
          <p:cNvSpPr txBox="1">
            <a:spLocks/>
          </p:cNvSpPr>
          <p:nvPr/>
        </p:nvSpPr>
        <p:spPr>
          <a:xfrm flipH="1">
            <a:off x="6702314" y="709426"/>
            <a:ext cx="5134935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من يجب عليه إجراء فحص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2C4BE-7638-1D25-1D70-CE07436495D7}"/>
              </a:ext>
            </a:extLst>
          </p:cNvPr>
          <p:cNvSpPr txBox="1">
            <a:spLocks/>
          </p:cNvSpPr>
          <p:nvPr/>
        </p:nvSpPr>
        <p:spPr>
          <a:xfrm flipH="1">
            <a:off x="3838794" y="2160120"/>
            <a:ext cx="7936009" cy="2812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ومن المهم أيضاً إجراء فحص 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 hepatitis B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إذا: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كان يعاني أحد أفراد العائلة من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كنت تعيش مع شخص مصاب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لقد مارست الجنس بدون واقي ذكري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أجريت إجراءات طبية أو أسنان أو تجميلية في الخارج حيث لم تكن المعدات المستخدمة نظيفة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أنت مصاب ب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C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أو فيروس نقص المناعة البشرية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HIV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قد حقنت </a:t>
            </a:r>
            <a:r>
              <a:rPr lang="ar" sz="2000" dirty="0">
                <a:solidFill>
                  <a:srgbClr val="002664"/>
                </a:solidFill>
                <a:ea typeface="+mn-lt"/>
                <a:cs typeface="+mn-lt"/>
              </a:rPr>
              <a:t>ال</a:t>
            </a:r>
            <a:r>
              <a:rPr lang="ar-AE" sz="2000" dirty="0">
                <a:solidFill>
                  <a:srgbClr val="002664"/>
                </a:solidFill>
                <a:latin typeface="Public Sans ExtraLight"/>
                <a:cs typeface="Arial"/>
              </a:rPr>
              <a:t>مخدرات أو </a:t>
            </a:r>
            <a:r>
              <a:rPr lang="ar" sz="2000" dirty="0">
                <a:solidFill>
                  <a:srgbClr val="002664"/>
                </a:solidFill>
                <a:latin typeface="Public Sans ExtraLight"/>
                <a:cs typeface="Arial"/>
              </a:rPr>
              <a:t>المنشطات</a:t>
            </a:r>
          </a:p>
          <a:p>
            <a:pPr marL="342900" indent="-342900" algn="r" rtl="1"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تلقيت نقل دم في الخارج، أو قبل عام 1990 في أستراليا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540D2-565C-EDF1-11A1-8C410A204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4726" y="1083795"/>
            <a:ext cx="4292600" cy="2152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4C5CA7-6B5D-E7A7-01A2-C1DB9056C5C3}"/>
              </a:ext>
            </a:extLst>
          </p:cNvPr>
          <p:cNvSpPr txBox="1">
            <a:spLocks/>
          </p:cNvSpPr>
          <p:nvPr/>
        </p:nvSpPr>
        <p:spPr>
          <a:xfrm flipH="1">
            <a:off x="845361" y="1374804"/>
            <a:ext cx="3797625" cy="13003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/>
              </a:rPr>
              <a:t>إذا كنت قد ولدت أو عشت في بلد ينتشر فيه </a:t>
            </a:r>
            <a:r>
              <a:rPr lang="en-US" sz="2000" b="1" dirty="0">
                <a:solidFill>
                  <a:srgbClr val="002664"/>
                </a:solidFill>
                <a:latin typeface="Public Sans Medium"/>
              </a:rPr>
              <a:t>hepatitis B، </a:t>
            </a:r>
            <a:r>
              <a:rPr lang="ar-AE" sz="2000" b="1" dirty="0">
                <a:solidFill>
                  <a:srgbClr val="002664"/>
                </a:solidFill>
                <a:latin typeface="Public Sans Medium"/>
              </a:rPr>
              <a:t>فمن المهم أن تجري فحص </a:t>
            </a:r>
            <a:r>
              <a:rPr lang="en-US" sz="2000" b="1" dirty="0">
                <a:solidFill>
                  <a:srgbClr val="002664"/>
                </a:solidFill>
                <a:latin typeface="Public Sans Medium"/>
              </a:rPr>
              <a:t>hepatitis B.</a:t>
            </a:r>
          </a:p>
        </p:txBody>
      </p:sp>
    </p:spTree>
    <p:extLst>
      <p:ext uri="{BB962C8B-B14F-4D97-AF65-F5344CB8AC3E}">
        <p14:creationId xmlns:p14="http://schemas.microsoft.com/office/powerpoint/2010/main" val="81376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E11D2-5FBA-BE3B-D8EE-8069A069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4253D7-81F8-E97C-19FF-A8890867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38636" y="0"/>
            <a:ext cx="4438650" cy="80391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AA0EF0-3B6D-1073-1595-A8A38268BED9}"/>
              </a:ext>
            </a:extLst>
          </p:cNvPr>
          <p:cNvGrpSpPr>
            <a:grpSpLocks/>
          </p:cNvGrpSpPr>
          <p:nvPr/>
        </p:nvGrpSpPr>
        <p:grpSpPr>
          <a:xfrm flipH="1">
            <a:off x="1036669" y="5359078"/>
            <a:ext cx="6130496" cy="918159"/>
            <a:chOff x="4934901" y="5359078"/>
            <a:chExt cx="6130496" cy="9181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0AF06D0-968B-7A60-9B39-EEEE90604462}"/>
                </a:ext>
              </a:extLst>
            </p:cNvPr>
            <p:cNvSpPr>
              <a:spLocks/>
            </p:cNvSpPr>
            <p:nvPr/>
          </p:nvSpPr>
          <p:spPr>
            <a:xfrm>
              <a:off x="4965538" y="5359078"/>
              <a:ext cx="6099859" cy="918159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557633-57AD-BC29-0EEE-F2A2ABBFED7F}"/>
                </a:ext>
              </a:extLst>
            </p:cNvPr>
            <p:cNvSpPr txBox="1">
              <a:spLocks/>
            </p:cNvSpPr>
            <p:nvPr/>
          </p:nvSpPr>
          <p:spPr>
            <a:xfrm>
              <a:off x="4934901" y="5437426"/>
              <a:ext cx="4625787" cy="7434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 سيخبرك طبيبك إذا كنت بحاجة إلى</a:t>
              </a:r>
              <a:br>
                <a:rPr lang="en-PH" sz="2000" b="1" dirty="0">
                  <a:solidFill>
                    <a:schemeClr val="bg1"/>
                  </a:solidFill>
                  <a:latin typeface="Public Sans Medium"/>
                </a:rPr>
              </a:br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 تلقي العلاج.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466DD-0601-B84E-33E7-7670B1B0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23656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071D-298C-8A13-3178-379F8A74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260AC0C-1B3B-D917-F069-EBF253B4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280520" y="580763"/>
            <a:ext cx="3615213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علاج </a:t>
            </a:r>
            <a:br>
              <a:rPr lang="en-PH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13E29-9129-7085-3081-3BC620825D95}"/>
              </a:ext>
            </a:extLst>
          </p:cNvPr>
          <p:cNvSpPr txBox="1">
            <a:spLocks/>
          </p:cNvSpPr>
          <p:nvPr/>
        </p:nvSpPr>
        <p:spPr>
          <a:xfrm flipH="1">
            <a:off x="973348" y="1230956"/>
            <a:ext cx="5968451" cy="1300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إذا كنت تعاني من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المزمن، فأنت بحاجة إلى زيارة طبيبك بانتظام (كل 6-12 شهراً) للتحقق من صحة الكبد، حيث يمكن أن يحدث تلف الكبد في أي وقت.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323C0-81B7-15F9-9062-652D7C551686}"/>
              </a:ext>
            </a:extLst>
          </p:cNvPr>
          <p:cNvSpPr txBox="1">
            <a:spLocks/>
          </p:cNvSpPr>
          <p:nvPr/>
        </p:nvSpPr>
        <p:spPr>
          <a:xfrm flipH="1">
            <a:off x="4005304" y="3295017"/>
            <a:ext cx="2878010" cy="13003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/>
              </a:rPr>
              <a:t> يمكن أن يؤدي العلاج إلى تقليل الضرر الذي يلحق بالكبد وتقليل خطر الإصابة بسرطان الكبد.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389CD-1342-04C0-0581-2CC6EB0E4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2016" y="2531345"/>
            <a:ext cx="27432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7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D06A7-A1F1-1489-7C11-D72BEC45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5A0BF-95F8-FD6B-FCD1-28689C8E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47715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CEFE8-6137-6FC7-C32C-1E964A3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7608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591AE4BD-B20E-0B26-16A1-B2A67D003D07}"/>
              </a:ext>
            </a:extLst>
          </p:cNvPr>
          <p:cNvSpPr txBox="1">
            <a:spLocks/>
          </p:cNvSpPr>
          <p:nvPr/>
        </p:nvSpPr>
        <p:spPr>
          <a:xfrm flipH="1">
            <a:off x="4825382" y="709426"/>
            <a:ext cx="6963735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أحمي نفسي من الإصابة ب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45C95-4EFD-27AA-6BEB-9908C2B1BBF0}"/>
              </a:ext>
            </a:extLst>
          </p:cNvPr>
          <p:cNvSpPr txBox="1">
            <a:spLocks/>
          </p:cNvSpPr>
          <p:nvPr/>
        </p:nvSpPr>
        <p:spPr>
          <a:xfrm flipH="1">
            <a:off x="3742538" y="2160120"/>
            <a:ext cx="7936009" cy="2812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 التطعيم هو أفضل طريقة للحماية من </a:t>
            </a:r>
            <a: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  <a:t>.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hepatitis B</a:t>
            </a:r>
          </a:p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في أستراليا، يعتبر التطعيم ضد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مجانياً لـ: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الأطفال حديثي الولادة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الأطفال والمراهقون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 العائلة الأشخاص الذين هم على اتصال وثيق مع شخص </a:t>
            </a:r>
            <a:b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مصاب ب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.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F07DAF-DB87-13FB-EF4F-659A3A51D7B8}"/>
              </a:ext>
            </a:extLst>
          </p:cNvPr>
          <p:cNvGrpSpPr>
            <a:grpSpLocks/>
          </p:cNvGrpSpPr>
          <p:nvPr/>
        </p:nvGrpSpPr>
        <p:grpSpPr>
          <a:xfrm flipH="1">
            <a:off x="5646312" y="5260902"/>
            <a:ext cx="5914663" cy="1067552"/>
            <a:chOff x="520861" y="5260902"/>
            <a:chExt cx="5914663" cy="106755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E6AB0EE-70A0-28DB-2724-4E7CDA451ECF}"/>
                </a:ext>
              </a:extLst>
            </p:cNvPr>
            <p:cNvSpPr>
              <a:spLocks/>
            </p:cNvSpPr>
            <p:nvPr/>
          </p:nvSpPr>
          <p:spPr>
            <a:xfrm>
              <a:off x="520861" y="5260902"/>
              <a:ext cx="5914663" cy="933972"/>
            </a:xfrm>
            <a:prstGeom prst="roundRect">
              <a:avLst>
                <a:gd name="adj" fmla="val 8275"/>
              </a:avLst>
            </a:prstGeom>
            <a:solidFill>
              <a:srgbClr val="73D3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1BF5D8-A755-227A-94E4-C821AD7F5BB3}"/>
                </a:ext>
              </a:extLst>
            </p:cNvPr>
            <p:cNvSpPr txBox="1">
              <a:spLocks/>
            </p:cNvSpPr>
            <p:nvPr/>
          </p:nvSpPr>
          <p:spPr>
            <a:xfrm>
              <a:off x="520861" y="5533041"/>
              <a:ext cx="5914663" cy="79541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 اسأل طبيبك عن لقاح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hepatitis 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65EAE8-C2AF-C11C-AC92-E1D1B2F95886}"/>
              </a:ext>
            </a:extLst>
          </p:cNvPr>
          <p:cNvGrpSpPr>
            <a:grpSpLocks/>
          </p:cNvGrpSpPr>
          <p:nvPr/>
        </p:nvGrpSpPr>
        <p:grpSpPr>
          <a:xfrm flipH="1">
            <a:off x="871234" y="1210795"/>
            <a:ext cx="2755900" cy="1898650"/>
            <a:chOff x="8571442" y="1210795"/>
            <a:chExt cx="2755900" cy="18986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D05CC7-394A-A6A9-A35B-58DA3DEDC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1442" y="1210795"/>
              <a:ext cx="2755900" cy="18986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BDEB97-D20B-F680-6927-D39C9D4DE9E8}"/>
                </a:ext>
              </a:extLst>
            </p:cNvPr>
            <p:cNvSpPr txBox="1">
              <a:spLocks/>
            </p:cNvSpPr>
            <p:nvPr/>
          </p:nvSpPr>
          <p:spPr>
            <a:xfrm>
              <a:off x="8679070" y="1490407"/>
              <a:ext cx="249434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3000" b="1" dirty="0">
                  <a:solidFill>
                    <a:schemeClr val="bg1"/>
                  </a:solidFill>
                  <a:latin typeface="Poppins" pitchFamily="2" charset="77"/>
                </a:rPr>
                <a:t>تلقى</a:t>
              </a:r>
              <a:br>
                <a:rPr lang="en-PH" sz="3000" b="1" dirty="0">
                  <a:solidFill>
                    <a:schemeClr val="bg1"/>
                  </a:solidFill>
                  <a:latin typeface="Poppins" pitchFamily="2" charset="77"/>
                </a:rPr>
              </a:br>
              <a:r>
                <a:rPr lang="ar-AE" sz="3000" b="1" dirty="0">
                  <a:solidFill>
                    <a:schemeClr val="bg1"/>
                  </a:solidFill>
                  <a:latin typeface="Poppins" pitchFamily="2" charset="77"/>
                </a:rPr>
                <a:t> التطعيم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03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48B4F-256A-D041-A554-C5D2081B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9A84440-8151-93CF-BE35-F1D3FFD0A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818554" y="-1002494"/>
            <a:ext cx="5372100" cy="2514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FF9EF-9E2E-6483-77F3-3EC945FA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43967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9BDE-FF0D-3770-27C1-587B0912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2199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19C4450-DEEB-39F7-10F6-4F9D138AC702}"/>
              </a:ext>
            </a:extLst>
          </p:cNvPr>
          <p:cNvSpPr txBox="1">
            <a:spLocks/>
          </p:cNvSpPr>
          <p:nvPr/>
        </p:nvSpPr>
        <p:spPr>
          <a:xfrm flipH="1">
            <a:off x="5347820" y="442993"/>
            <a:ext cx="6540594" cy="618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طرق أخرى لوقف انتشار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6206A-7B15-0936-3F8C-6056FEAB9C3B}"/>
              </a:ext>
            </a:extLst>
          </p:cNvPr>
          <p:cNvSpPr txBox="1">
            <a:spLocks/>
          </p:cNvSpPr>
          <p:nvPr/>
        </p:nvSpPr>
        <p:spPr>
          <a:xfrm flipH="1">
            <a:off x="312516" y="4425569"/>
            <a:ext cx="2696902" cy="1300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 لا تشارك الإبر أو أي معدات تستخدم لحقن المخدرات.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8E42F-F0C7-566A-68E5-967B30CDB7E4}"/>
              </a:ext>
            </a:extLst>
          </p:cNvPr>
          <p:cNvSpPr txBox="1">
            <a:spLocks/>
          </p:cNvSpPr>
          <p:nvPr/>
        </p:nvSpPr>
        <p:spPr>
          <a:xfrm flipH="1">
            <a:off x="3244769" y="4425569"/>
            <a:ext cx="2696902" cy="1300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 استخدم دائماً الواقي الذكري والمزلق عند ممارسة الجنس.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90212C-BAFE-E241-3E86-4EAC007C4D30}"/>
              </a:ext>
            </a:extLst>
          </p:cNvPr>
          <p:cNvSpPr txBox="1">
            <a:spLocks/>
          </p:cNvSpPr>
          <p:nvPr/>
        </p:nvSpPr>
        <p:spPr>
          <a:xfrm flipH="1">
            <a:off x="6464155" y="4425569"/>
            <a:ext cx="2411393" cy="1300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 لا تشارك الإبر أو المعدات الخاصة بالوشم أو الثقب أو الممارسات التقليدية الأخرى.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B667A1-30A9-242A-BAA7-1CB0CDF38CA6}"/>
              </a:ext>
            </a:extLst>
          </p:cNvPr>
          <p:cNvSpPr txBox="1">
            <a:spLocks/>
          </p:cNvSpPr>
          <p:nvPr/>
        </p:nvSpPr>
        <p:spPr>
          <a:xfrm flipH="1">
            <a:off x="9369742" y="4425569"/>
            <a:ext cx="2361235" cy="1300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تجنب ملامسة الدم: لا تشارك شفرات الحلاقة أو فرشاة الأسنان أو أي أغراض شخصية أخرى.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D6AE8A-03DB-2E9E-1F46-4197332E9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125" y="2147123"/>
            <a:ext cx="585685" cy="4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891AB-E3EB-57CD-18EC-13BF18D4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7BFEE-9D03-46DD-1C05-7EC3400D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1990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CBED7-D438-365F-0C62-0A1F812F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7606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9E241E69-28DF-5B79-224F-0F30677160BB}"/>
              </a:ext>
            </a:extLst>
          </p:cNvPr>
          <p:cNvSpPr txBox="1">
            <a:spLocks/>
          </p:cNvSpPr>
          <p:nvPr/>
        </p:nvSpPr>
        <p:spPr>
          <a:xfrm flipH="1">
            <a:off x="7666880" y="1006891"/>
            <a:ext cx="4250104" cy="202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فهم الوصمة المرتبطة ب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</a:t>
            </a:r>
            <a:endParaRPr lang="en-US" sz="2000" b="1" dirty="0">
              <a:solidFill>
                <a:srgbClr val="002664"/>
              </a:solidFill>
              <a:latin typeface="Public Sans Medium" pitchFamily="2" charset="7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CDB82-057B-6782-995E-BCDDD9DB41AB}"/>
              </a:ext>
            </a:extLst>
          </p:cNvPr>
          <p:cNvSpPr txBox="1">
            <a:spLocks/>
          </p:cNvSpPr>
          <p:nvPr/>
        </p:nvSpPr>
        <p:spPr>
          <a:xfrm flipH="1">
            <a:off x="575661" y="1013905"/>
            <a:ext cx="6233314" cy="20886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يتأثر العديد من الأشخاص المصابين بالتهاب الكبد الفيروسي بالوصمة المرتبطة ب </a:t>
            </a:r>
            <a: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hepatitis B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بسبب: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افتراضات حول كيفية إصابتهم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السلوكيات المرتبطة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F0421A-5430-D29D-99FE-018D4D53C9EA}"/>
              </a:ext>
            </a:extLst>
          </p:cNvPr>
          <p:cNvGrpSpPr>
            <a:grpSpLocks/>
          </p:cNvGrpSpPr>
          <p:nvPr/>
        </p:nvGrpSpPr>
        <p:grpSpPr>
          <a:xfrm flipH="1">
            <a:off x="840369" y="5001707"/>
            <a:ext cx="5905936" cy="1062579"/>
            <a:chOff x="5484554" y="5001707"/>
            <a:chExt cx="5905936" cy="10625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DB434CF-6387-06F5-205C-B45748E38427}"/>
                </a:ext>
              </a:extLst>
            </p:cNvPr>
            <p:cNvSpPr>
              <a:spLocks/>
            </p:cNvSpPr>
            <p:nvPr/>
          </p:nvSpPr>
          <p:spPr>
            <a:xfrm>
              <a:off x="5484554" y="5001707"/>
              <a:ext cx="5905936" cy="1062579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B2A4EF-3F74-45BF-FE8C-2B52B353729F}"/>
                </a:ext>
              </a:extLst>
            </p:cNvPr>
            <p:cNvSpPr txBox="1">
              <a:spLocks/>
            </p:cNvSpPr>
            <p:nvPr/>
          </p:nvSpPr>
          <p:spPr>
            <a:xfrm>
              <a:off x="5484554" y="5313964"/>
              <a:ext cx="5905936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rgbClr val="CCF2EA"/>
                  </a:solidFill>
                  <a:latin typeface="Public Sans Medium"/>
                </a:rPr>
                <a:t>الوصمة تخلق حواجز أمام الرعاية الصحية والدعم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2FEFCE-2ADD-5C19-E7F8-61964E19D73F}"/>
              </a:ext>
            </a:extLst>
          </p:cNvPr>
          <p:cNvGrpSpPr>
            <a:grpSpLocks/>
          </p:cNvGrpSpPr>
          <p:nvPr/>
        </p:nvGrpSpPr>
        <p:grpSpPr>
          <a:xfrm flipH="1">
            <a:off x="840369" y="3428999"/>
            <a:ext cx="5905936" cy="1395361"/>
            <a:chOff x="5484554" y="3428999"/>
            <a:chExt cx="5905936" cy="139536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69D1915-09C0-4A8F-35C0-999553285FAB}"/>
                </a:ext>
              </a:extLst>
            </p:cNvPr>
            <p:cNvSpPr>
              <a:spLocks/>
            </p:cNvSpPr>
            <p:nvPr/>
          </p:nvSpPr>
          <p:spPr>
            <a:xfrm>
              <a:off x="5484554" y="3428999"/>
              <a:ext cx="5905936" cy="1395361"/>
            </a:xfrm>
            <a:prstGeom prst="roundRect">
              <a:avLst>
                <a:gd name="adj" fmla="val 8275"/>
              </a:avLst>
            </a:prstGeom>
            <a:solidFill>
              <a:srgbClr val="73D3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E6C01B-EB05-C2AA-6944-2A810B6B7295}"/>
                </a:ext>
              </a:extLst>
            </p:cNvPr>
            <p:cNvSpPr txBox="1">
              <a:spLocks/>
            </p:cNvSpPr>
            <p:nvPr/>
          </p:nvSpPr>
          <p:spPr>
            <a:xfrm>
              <a:off x="5484554" y="3848310"/>
              <a:ext cx="5905936" cy="7078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يمكن أن تؤثر هذه الافتراضات على رغبة الشخص في الإفصاح عن وضع إصابته ب 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.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hepatitis B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015E9B8-ED6C-4C48-DA89-5659BF0A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99965" y="225841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6A01B-F389-0F33-CF22-563777E5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29940E-628B-79A3-3047-F4E6BC31C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73809" y="11575"/>
            <a:ext cx="6800850" cy="79883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4E799-8745-B76A-D81E-472ACD1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5146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56A1F-3802-D9F0-DCDF-321ADD22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2948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CFCDAA82-47A3-0667-187F-283CD176EFC2}"/>
              </a:ext>
            </a:extLst>
          </p:cNvPr>
          <p:cNvSpPr txBox="1">
            <a:spLocks/>
          </p:cNvSpPr>
          <p:nvPr/>
        </p:nvSpPr>
        <p:spPr>
          <a:xfrm flipH="1">
            <a:off x="4553906" y="345464"/>
            <a:ext cx="7315592" cy="618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من الذي يجب أن تخبره ومن لا يجب أن تخبر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F83EA-D37E-622F-3FCA-4307FB30911A}"/>
              </a:ext>
            </a:extLst>
          </p:cNvPr>
          <p:cNvSpPr txBox="1">
            <a:spLocks/>
          </p:cNvSpPr>
          <p:nvPr/>
        </p:nvSpPr>
        <p:spPr>
          <a:xfrm flipH="1">
            <a:off x="5516265" y="1504150"/>
            <a:ext cx="6233314" cy="1914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بموجب القانون، يجب عليك إخبار الأشخاص: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عندما تتبرع بالدم 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عند التبرع بالأعضاء والحيوانات المنوية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عند التقدم بطلب التأمين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إذا انضممت إلى قوات الدفاع الأسترالية 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عند التقدم بطلب للحصول على تأشيرة للعيش في أستراليا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إذا كنت عاملاً في مجال الرعاية الصحية يقوم بإجراءات طبية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360B5-BFF5-BC56-3714-9561C5076507}"/>
              </a:ext>
            </a:extLst>
          </p:cNvPr>
          <p:cNvSpPr txBox="1">
            <a:spLocks/>
          </p:cNvSpPr>
          <p:nvPr/>
        </p:nvSpPr>
        <p:spPr>
          <a:xfrm flipH="1">
            <a:off x="67591" y="1504150"/>
            <a:ext cx="3986304" cy="191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ليس عليك أن تخبر: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رئيسك في العمل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الأشخاص الذين تعمل معهم أو تذهب إلى المدرسة معهم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أفراد العائلة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المهنيين الصحيين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6FFDB-8540-EA69-7137-2DE866E8E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42" y="4652152"/>
            <a:ext cx="513744" cy="701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1FEE19-5600-DC06-21EA-907FC54EE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059" y="5337423"/>
            <a:ext cx="513744" cy="500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9A022A-CC74-E4AC-8190-04B18B0D5D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21749"/>
          <a:stretch>
            <a:fillRect/>
          </a:stretch>
        </p:blipFill>
        <p:spPr>
          <a:xfrm>
            <a:off x="4553906" y="4019914"/>
            <a:ext cx="625477" cy="7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46BBB-22E6-0A29-5A1E-A24B6DC2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B944D-E828-2C48-B6F8-D38A0895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7351" y="266700"/>
            <a:ext cx="4013200" cy="6324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F864-C814-F4BF-DDC8-BE79EC1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44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BC83F-9322-A2C4-BAFD-658BBDFF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32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71B89-04CD-7D96-A866-4271FB66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256707" y="575683"/>
            <a:ext cx="5702300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ps-AF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لماذا يعتبر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</a:rPr>
              <a:t> hepatitis B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ps-AF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مهماً؟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DD38B-F403-B808-ADDE-40E1B05FDFDC}"/>
              </a:ext>
            </a:extLst>
          </p:cNvPr>
          <p:cNvSpPr txBox="1">
            <a:spLocks/>
          </p:cNvSpPr>
          <p:nvPr/>
        </p:nvSpPr>
        <p:spPr>
          <a:xfrm flipH="1">
            <a:off x="649110" y="2664178"/>
            <a:ext cx="4921957" cy="1264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ps-AF" sz="2000" dirty="0">
                <a:solidFill>
                  <a:srgbClr val="002664"/>
                </a:solidFill>
                <a:latin typeface="Public Sans ExtraLight" pitchFamily="2" charset="77"/>
              </a:rPr>
              <a:t>يعد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 </a:t>
            </a:r>
            <a:r>
              <a:rPr lang="ps-AF" sz="2000" dirty="0">
                <a:solidFill>
                  <a:srgbClr val="002664"/>
                </a:solidFill>
                <a:latin typeface="Public Sans ExtraLight" pitchFamily="2" charset="77"/>
              </a:rPr>
              <a:t> مهماً لأنه يمكن أن يؤدي إلى تلف خطير في الكبد وسرطان الكبد إذا ترك بدون علاج.</a:t>
            </a:r>
          </a:p>
          <a:p>
            <a:pPr algn="ctr" rtl="1"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algn="ct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ps-AF" sz="2000" dirty="0">
                <a:solidFill>
                  <a:srgbClr val="002664"/>
                </a:solidFill>
                <a:latin typeface="Public Sans ExtraLight" pitchFamily="2" charset="77"/>
              </a:rPr>
              <a:t>المزمن شائع في مجتمعاتنا</a:t>
            </a:r>
            <a:endParaRPr lang="en-US" sz="2000" dirty="0">
              <a:latin typeface="Public Sans Extra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8DBBCA-F11E-3880-51D7-CCADDC874261}"/>
              </a:ext>
            </a:extLst>
          </p:cNvPr>
          <p:cNvGrpSpPr>
            <a:grpSpLocks/>
          </p:cNvGrpSpPr>
          <p:nvPr/>
        </p:nvGrpSpPr>
        <p:grpSpPr>
          <a:xfrm flipH="1">
            <a:off x="605208" y="4673250"/>
            <a:ext cx="5714248" cy="815580"/>
            <a:chOff x="5964608" y="4117665"/>
            <a:chExt cx="5714248" cy="81558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AE281DD-075F-06F8-615E-44C8E3E70100}"/>
                </a:ext>
              </a:extLst>
            </p:cNvPr>
            <p:cNvSpPr>
              <a:spLocks/>
            </p:cNvSpPr>
            <p:nvPr/>
          </p:nvSpPr>
          <p:spPr>
            <a:xfrm>
              <a:off x="5964608" y="4117665"/>
              <a:ext cx="5714248" cy="815580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AFE89-137F-4C43-9D50-1D8ED8CE438F}"/>
                </a:ext>
              </a:extLst>
            </p:cNvPr>
            <p:cNvSpPr txBox="1">
              <a:spLocks/>
            </p:cNvSpPr>
            <p:nvPr/>
          </p:nvSpPr>
          <p:spPr>
            <a:xfrm>
              <a:off x="6389510" y="4346222"/>
              <a:ext cx="4921957" cy="49671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>
                <a:spcAft>
                  <a:spcPts val="500"/>
                </a:spcAft>
                <a:buClr>
                  <a:srgbClr val="00C296"/>
                </a:buClr>
                <a:buSzPct val="120000"/>
              </a:pPr>
              <a:r>
                <a:rPr lang="ps-AF" sz="2000" b="1" dirty="0">
                  <a:solidFill>
                    <a:schemeClr val="bg1"/>
                  </a:solidFill>
                  <a:latin typeface="Public Sans Medium"/>
                </a:rPr>
                <a:t>يمكن أن يؤثر</a:t>
              </a:r>
              <a:r>
                <a:rPr lang="en-US" sz="2000" b="1" dirty="0">
                  <a:solidFill>
                    <a:schemeClr val="bg1"/>
                  </a:solidFill>
                  <a:latin typeface="Public Sans Medium"/>
                </a:rPr>
                <a:t> hepatitis B </a:t>
              </a:r>
              <a:r>
                <a:rPr lang="ps-AF" sz="2000" b="1" dirty="0">
                  <a:solidFill>
                    <a:schemeClr val="bg1"/>
                  </a:solidFill>
                  <a:latin typeface="Public Sans Medium"/>
                </a:rPr>
                <a:t>على أي شخص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42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A59ACE-D55B-D8B6-8579-661372AA6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6B6B4-431F-8A36-4D62-4F24F49B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6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8DAD6-4A02-1AB4-14E0-CDE2D51D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1675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98B74DD4-2311-EEC3-8470-5BE4A264C2BB}"/>
              </a:ext>
            </a:extLst>
          </p:cNvPr>
          <p:cNvSpPr txBox="1">
            <a:spLocks/>
          </p:cNvSpPr>
          <p:nvPr/>
        </p:nvSpPr>
        <p:spPr>
          <a:xfrm flipH="1">
            <a:off x="8006013" y="513139"/>
            <a:ext cx="359206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أين تحصل على المساعدة؟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CD0F-3365-FA69-6520-D54FF79C1664}"/>
              </a:ext>
            </a:extLst>
          </p:cNvPr>
          <p:cNvGrpSpPr>
            <a:grpSpLocks/>
          </p:cNvGrpSpPr>
          <p:nvPr/>
        </p:nvGrpSpPr>
        <p:grpSpPr>
          <a:xfrm flipH="1">
            <a:off x="862050" y="1568449"/>
            <a:ext cx="6850344" cy="958952"/>
            <a:chOff x="4423398" y="1568449"/>
            <a:chExt cx="6850344" cy="958952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326EACC-DB4E-D43C-ADFF-3CBD0FA5E077}"/>
                </a:ext>
              </a:extLst>
            </p:cNvPr>
            <p:cNvSpPr>
              <a:spLocks/>
            </p:cNvSpPr>
            <p:nvPr/>
          </p:nvSpPr>
          <p:spPr>
            <a:xfrm>
              <a:off x="4423398" y="1568449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C019CC-DAB9-D10E-EC32-25534389715F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1697627"/>
              <a:ext cx="6629858" cy="7181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  - 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Liver clinics and specialists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عيادات الكبد والمتخصصون </a:t>
              </a:r>
              <a:endParaRPr lang="en-US" dirty="0">
                <a:solidFill>
                  <a:srgbClr val="000000"/>
                </a:solidFill>
                <a:latin typeface="Public Sans Medium"/>
              </a:endParaRPr>
            </a:p>
            <a:p>
              <a:pPr algn="r" rtl="1">
                <a:spcAft>
                  <a:spcPts val="100"/>
                </a:spcAft>
              </a:pP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www.hep.org.au </a:t>
              </a:r>
              <a:r>
                <a:rPr lang="en-US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1800 803 990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1D3A13-A7E1-CD92-E4EC-CDC606F28871}"/>
              </a:ext>
            </a:extLst>
          </p:cNvPr>
          <p:cNvGrpSpPr>
            <a:grpSpLocks/>
          </p:cNvGrpSpPr>
          <p:nvPr/>
        </p:nvGrpSpPr>
        <p:grpSpPr>
          <a:xfrm flipH="1">
            <a:off x="862050" y="2780123"/>
            <a:ext cx="6850344" cy="958952"/>
            <a:chOff x="4423398" y="2780123"/>
            <a:chExt cx="6850344" cy="95895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10942C3-BA14-674F-B789-86D3E4B20087}"/>
                </a:ext>
              </a:extLst>
            </p:cNvPr>
            <p:cNvSpPr>
              <a:spLocks/>
            </p:cNvSpPr>
            <p:nvPr/>
          </p:nvSpPr>
          <p:spPr>
            <a:xfrm>
              <a:off x="4423398" y="2780123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5F10B8-ECFE-D676-7B86-9D54A5373CAC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2916821"/>
              <a:ext cx="6629858" cy="819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 pitchFamily="2" charset="77"/>
                </a:rPr>
                <a:t> - Sexual health clinics </a:t>
              </a:r>
              <a:r>
                <a:rPr lang="ar-AE" sz="2000" b="1" dirty="0">
                  <a:solidFill>
                    <a:srgbClr val="002664"/>
                  </a:solidFill>
                  <a:latin typeface="Public Sans Medium" pitchFamily="2" charset="77"/>
                </a:rPr>
                <a:t>عيادات الصحة الجنسية –</a:t>
              </a:r>
              <a:endParaRPr lang="en-PH" sz="2000" b="1" dirty="0">
                <a:solidFill>
                  <a:srgbClr val="002664"/>
                </a:solidFill>
                <a:latin typeface="Public Sans Medium" pitchFamily="2" charset="77"/>
              </a:endParaRPr>
            </a:p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rgbClr val="002664"/>
                  </a:solidFill>
                  <a:latin typeface="Public Sans Medium" pitchFamily="2" charset="77"/>
                </a:rPr>
                <a:t>624 451 1800</a:t>
              </a:r>
              <a:r>
                <a:rPr lang="en-PH" sz="2000" b="1" dirty="0">
                  <a:solidFill>
                    <a:srgbClr val="002664"/>
                  </a:solidFill>
                  <a:latin typeface="Public Sans Medium" pitchFamily="2" charset="77"/>
                </a:rPr>
                <a:t>   </a:t>
              </a:r>
              <a:r>
                <a:rPr lang="en-US" dirty="0">
                  <a:solidFill>
                    <a:srgbClr val="002664"/>
                  </a:solidFill>
                  <a:latin typeface="Public Sans ExtraLight" pitchFamily="2" charset="77"/>
                </a:rPr>
                <a:t>www.health.nsw.gov.au/sexualhealth </a:t>
              </a:r>
              <a:endParaRPr lang="en-US" dirty="0">
                <a:latin typeface="Public Sans ExtraLight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7D2A05-55C6-09BE-81D8-E4C2101B382A}"/>
              </a:ext>
            </a:extLst>
          </p:cNvPr>
          <p:cNvGrpSpPr>
            <a:grpSpLocks/>
          </p:cNvGrpSpPr>
          <p:nvPr/>
        </p:nvGrpSpPr>
        <p:grpSpPr>
          <a:xfrm flipH="1">
            <a:off x="862050" y="3991797"/>
            <a:ext cx="6850344" cy="1100869"/>
            <a:chOff x="4423398" y="3991797"/>
            <a:chExt cx="6850344" cy="110086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EE56CA5-68E0-C682-2BB7-98A4BF27C129}"/>
                </a:ext>
              </a:extLst>
            </p:cNvPr>
            <p:cNvSpPr>
              <a:spLocks/>
            </p:cNvSpPr>
            <p:nvPr/>
          </p:nvSpPr>
          <p:spPr>
            <a:xfrm>
              <a:off x="4423398" y="3991797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DB00FC-0239-9D61-01A7-E70BDD148FBA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4148735"/>
              <a:ext cx="6629858" cy="9439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 - Multicultural HIV &amp; Hepatitis Service 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خدمة التعددية الثقافية في نيو ساوث ويلز بشأن 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 </a:t>
              </a:r>
              <a:r>
                <a:rPr lang="en-US" sz="2000" b="1" dirty="0">
                  <a:solidFill>
                    <a:srgbClr val="002664"/>
                  </a:solidFill>
                  <a:latin typeface="Public Sans Medium"/>
                </a:rPr>
                <a:t>HIV</a:t>
              </a:r>
              <a:r>
                <a:rPr lang="ar-AE" sz="2000" b="1" dirty="0">
                  <a:solidFill>
                    <a:srgbClr val="002664"/>
                  </a:solidFill>
                  <a:latin typeface="Public Sans Medium"/>
                </a:rPr>
                <a:t>والتهاب الكبد</a:t>
              </a:r>
              <a:r>
                <a:rPr lang="en-PH" sz="2000" b="1" dirty="0">
                  <a:solidFill>
                    <a:srgbClr val="002664"/>
                  </a:solidFill>
                  <a:latin typeface="Public Sans Medium"/>
                </a:rPr>
                <a:t> </a:t>
              </a:r>
              <a:r>
                <a:rPr lang="en-US" dirty="0">
                  <a:solidFill>
                    <a:srgbClr val="002664"/>
                  </a:solidFill>
                  <a:latin typeface="Public Sans ExtraLight"/>
                </a:rPr>
                <a:t>www.mhahs.org.au </a:t>
              </a:r>
              <a:endParaRPr lang="en-US" dirty="0">
                <a:latin typeface="Public Sans Extra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28F44E-79E8-A49D-2844-4AF5241D43C2}"/>
              </a:ext>
            </a:extLst>
          </p:cNvPr>
          <p:cNvGrpSpPr>
            <a:grpSpLocks/>
          </p:cNvGrpSpPr>
          <p:nvPr/>
        </p:nvGrpSpPr>
        <p:grpSpPr>
          <a:xfrm flipH="1">
            <a:off x="862050" y="665338"/>
            <a:ext cx="6850344" cy="718195"/>
            <a:chOff x="4423398" y="665338"/>
            <a:chExt cx="6850344" cy="718195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D058B2E-7AD3-1649-C62E-5CF364083311}"/>
                </a:ext>
              </a:extLst>
            </p:cNvPr>
            <p:cNvSpPr>
              <a:spLocks/>
            </p:cNvSpPr>
            <p:nvPr/>
          </p:nvSpPr>
          <p:spPr>
            <a:xfrm>
              <a:off x="4423398" y="665338"/>
              <a:ext cx="6850343" cy="718195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70FA83-D722-A0E2-2AD3-0514EF10014D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844660"/>
              <a:ext cx="6629858" cy="4987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US" sz="2000" b="1" dirty="0">
                  <a:solidFill>
                    <a:srgbClr val="002664"/>
                  </a:solidFill>
                  <a:latin typeface="Public Sans Medium" pitchFamily="2" charset="77"/>
                </a:rPr>
                <a:t> - General Practitioner (GP)</a:t>
              </a:r>
              <a:r>
                <a:rPr lang="ar-AE" sz="2000" b="1" dirty="0">
                  <a:solidFill>
                    <a:srgbClr val="002664"/>
                  </a:solidFill>
                  <a:latin typeface="Public Sans Medium" pitchFamily="2" charset="77"/>
                </a:rPr>
                <a:t>عيادة طبيب عام </a:t>
              </a:r>
              <a:r>
                <a:rPr lang="en-PH" sz="2000" b="1" dirty="0">
                  <a:solidFill>
                    <a:srgbClr val="002664"/>
                  </a:solidFill>
                  <a:latin typeface="Public Sans Medium" pitchFamily="2" charset="77"/>
                </a:rPr>
                <a:t>(</a:t>
              </a:r>
              <a:r>
                <a:rPr lang="en-US" sz="2000" b="1" dirty="0">
                  <a:solidFill>
                    <a:srgbClr val="002664"/>
                  </a:solidFill>
                  <a:latin typeface="Public Sans Medium" pitchFamily="2" charset="77"/>
                </a:rPr>
                <a:t>GP)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3C861-77DF-90BC-C4A5-53A732647A1F}"/>
              </a:ext>
            </a:extLst>
          </p:cNvPr>
          <p:cNvGrpSpPr>
            <a:grpSpLocks/>
          </p:cNvGrpSpPr>
          <p:nvPr/>
        </p:nvGrpSpPr>
        <p:grpSpPr>
          <a:xfrm flipH="1">
            <a:off x="862050" y="5203471"/>
            <a:ext cx="6850344" cy="958952"/>
            <a:chOff x="4423398" y="5203471"/>
            <a:chExt cx="6850344" cy="95895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E80B3D0-3A02-40F9-1A10-78B843157CD6}"/>
                </a:ext>
              </a:extLst>
            </p:cNvPr>
            <p:cNvSpPr>
              <a:spLocks/>
            </p:cNvSpPr>
            <p:nvPr/>
          </p:nvSpPr>
          <p:spPr>
            <a:xfrm>
              <a:off x="4423398" y="5203471"/>
              <a:ext cx="6850343" cy="958952"/>
            </a:xfrm>
            <a:prstGeom prst="roundRect">
              <a:avLst>
                <a:gd name="adj" fmla="val 8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132F92-394E-A5CC-27E9-02CE57CE8D5F}"/>
                </a:ext>
              </a:extLst>
            </p:cNvPr>
            <p:cNvSpPr txBox="1">
              <a:spLocks/>
            </p:cNvSpPr>
            <p:nvPr/>
          </p:nvSpPr>
          <p:spPr>
            <a:xfrm>
              <a:off x="4643884" y="5334070"/>
              <a:ext cx="6629858" cy="7957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rtl="1">
                <a:spcAft>
                  <a:spcPts val="1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Hepatitis NSW</a:t>
              </a:r>
              <a:r>
                <a:rPr lang="ar-AE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التهاب الكبد في نيو ساوث ويلز </a:t>
              </a:r>
              <a:r>
                <a:rPr lang="en-US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NSW</a:t>
              </a:r>
              <a:br>
                <a:rPr lang="en-US" sz="2000" b="1" dirty="0">
                  <a:solidFill>
                    <a:srgbClr val="002664"/>
                  </a:solidFill>
                  <a:latin typeface="Public Sans Medium" pitchFamily="2" charset="77"/>
                </a:rPr>
              </a:br>
              <a:r>
                <a:rPr lang="en-US" dirty="0">
                  <a:solidFill>
                    <a:srgbClr val="002664"/>
                  </a:solidFill>
                  <a:latin typeface="Public Sans ExtraLight" pitchFamily="2" charset="77"/>
                </a:rPr>
                <a:t>www.hep.org.au </a:t>
              </a:r>
              <a:r>
                <a:rPr lang="en-US" b="1" dirty="0">
                  <a:solidFill>
                    <a:srgbClr val="0026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1800 803 990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4FEC8B-4415-7A9E-43F4-CDD9E14CE1D8}"/>
              </a:ext>
            </a:extLst>
          </p:cNvPr>
          <p:cNvGrpSpPr>
            <a:grpSpLocks/>
          </p:cNvGrpSpPr>
          <p:nvPr/>
        </p:nvGrpSpPr>
        <p:grpSpPr>
          <a:xfrm flipH="1">
            <a:off x="164952" y="2627709"/>
            <a:ext cx="1537856" cy="1098550"/>
            <a:chOff x="10494345" y="1961249"/>
            <a:chExt cx="1537856" cy="10985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D9A06CE-DE70-D922-6F78-53798B4CD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94345" y="1961249"/>
              <a:ext cx="1477896" cy="109855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4B9927-1B51-6BAB-55D9-F2FD86035DE7}"/>
                </a:ext>
              </a:extLst>
            </p:cNvPr>
            <p:cNvSpPr txBox="1">
              <a:spLocks/>
            </p:cNvSpPr>
            <p:nvPr/>
          </p:nvSpPr>
          <p:spPr>
            <a:xfrm>
              <a:off x="10554305" y="2275874"/>
              <a:ext cx="14778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1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لا حاجة إلى ميديكير</a:t>
              </a:r>
              <a:endPara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01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3C0BB-3321-1692-EBD2-884E0E69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C492AE-F1D0-DD58-128F-2AF7900A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0348" y="1820196"/>
            <a:ext cx="6400800" cy="5683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10985-392D-129B-8ED6-E507FD2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844BD39-5F6B-E27F-D321-88657CD099F2}"/>
              </a:ext>
            </a:extLst>
          </p:cNvPr>
          <p:cNvSpPr txBox="1">
            <a:spLocks/>
          </p:cNvSpPr>
          <p:nvPr/>
        </p:nvSpPr>
        <p:spPr>
          <a:xfrm flipH="1">
            <a:off x="201673" y="6418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21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7E2D0E56-559F-C088-46C5-FD7AFFC04537}"/>
              </a:ext>
            </a:extLst>
          </p:cNvPr>
          <p:cNvSpPr txBox="1">
            <a:spLocks/>
          </p:cNvSpPr>
          <p:nvPr/>
        </p:nvSpPr>
        <p:spPr>
          <a:xfrm flipH="1">
            <a:off x="5431249" y="1381727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المساعدة بلغتك؟</a:t>
            </a: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10E8D-978F-3CF4-40FF-5520937E6208}"/>
              </a:ext>
            </a:extLst>
          </p:cNvPr>
          <p:cNvSpPr txBox="1">
            <a:spLocks/>
          </p:cNvSpPr>
          <p:nvPr/>
        </p:nvSpPr>
        <p:spPr>
          <a:xfrm flipH="1">
            <a:off x="3578383" y="2775147"/>
            <a:ext cx="8071465" cy="27011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إذا كنت بحاجة إلى مساعدة في</a:t>
            </a:r>
            <a:b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 التحدث مع طبيبك أو مقدم</a:t>
            </a:r>
            <a:b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</a:b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 الرعاية الصحية بلغتك:</a:t>
            </a: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اتصل بخدمة الترجمة الخطية والشفهية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(TIS)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على الرقم 50 14 13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الخدمة مجانية وسرية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اطلب من موظف الاستقبال حجز مترجم مجاني لك</a:t>
            </a:r>
          </a:p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dirty="0">
              <a:latin typeface="Public Sans Extra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2FF6C-11D6-363E-C975-495383813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9495" y="402662"/>
            <a:ext cx="34480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0D61-5C58-FBBE-A430-51713F54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C6A899-CDAE-EED4-DF6F-E528F4AF5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1792" y="-689988"/>
            <a:ext cx="3295650" cy="71564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4D7BD-E76C-70DD-EBC3-03932337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75522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F4BA-7CA4-332A-BA54-089D551A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979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8E3AF0-7257-B859-5DAF-ACFDA76162C0}"/>
              </a:ext>
            </a:extLst>
          </p:cNvPr>
          <p:cNvSpPr txBox="1">
            <a:spLocks/>
          </p:cNvSpPr>
          <p:nvPr/>
        </p:nvSpPr>
        <p:spPr>
          <a:xfrm flipH="1">
            <a:off x="6096000" y="868575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ماذا تعلمنا اليوم؟ </a:t>
            </a:r>
            <a:b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endParaRPr lang="en-US" sz="6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8F95-0019-6689-B3FB-97B6AE5B4024}"/>
              </a:ext>
            </a:extLst>
          </p:cNvPr>
          <p:cNvSpPr txBox="1">
            <a:spLocks/>
          </p:cNvSpPr>
          <p:nvPr/>
        </p:nvSpPr>
        <p:spPr>
          <a:xfrm flipH="1">
            <a:off x="297031" y="2168436"/>
            <a:ext cx="7678454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صحيح أو خطأ؟</a:t>
            </a:r>
            <a:endParaRPr lang="en-US" sz="2000" dirty="0">
              <a:solidFill>
                <a:srgbClr val="002664"/>
              </a:solidFill>
              <a:latin typeface="Public Sans ExtraLight" pitchFamily="2" charset="77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إصابتك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خلال ممارسة الجنس بدون استخدام الواقي الذكري.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الطريقة الوحيدة لمعرفة أنني مصاب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هي عندما يصبح الجلد أصفر.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يمكنك حماية نفسك من الإصابة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عن طريق تناول الفيتامينات وتناول الطعام الصحي.</a:t>
            </a: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إذا كان لديك وشم من خارج أستراليا ولست متأكداً من نظافة المعدات المستخدمة، فيجب عليك إجراء الفحص.</a:t>
            </a:r>
          </a:p>
        </p:txBody>
      </p:sp>
    </p:spTree>
    <p:extLst>
      <p:ext uri="{BB962C8B-B14F-4D97-AF65-F5344CB8AC3E}">
        <p14:creationId xmlns:p14="http://schemas.microsoft.com/office/powerpoint/2010/main" val="152807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AF00C-50E3-98E4-E370-7B19DC52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63C63E2-D087-5254-7927-6BD55093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32565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A1FEF1-3A37-6030-84CA-59CF1FFC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52905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D1F6179-BB7D-E66B-29A2-A1DABF144C07}"/>
              </a:ext>
            </a:extLst>
          </p:cNvPr>
          <p:cNvSpPr txBox="1">
            <a:spLocks/>
          </p:cNvSpPr>
          <p:nvPr/>
        </p:nvSpPr>
        <p:spPr>
          <a:xfrm flipH="1">
            <a:off x="4935947" y="774665"/>
            <a:ext cx="6691384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رسائل مهمة يجب 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أخذها في الاعتبار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EA98E-383B-EF21-64F3-A76ECEB66967}"/>
              </a:ext>
            </a:extLst>
          </p:cNvPr>
          <p:cNvSpPr txBox="1">
            <a:spLocks/>
          </p:cNvSpPr>
          <p:nvPr/>
        </p:nvSpPr>
        <p:spPr>
          <a:xfrm flipH="1">
            <a:off x="3608594" y="2379309"/>
            <a:ext cx="8008040" cy="3562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هوعدوى الكبد الناجمة عن فيروس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)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طويل الأمد) شائع في مجتمعاتنا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ينتقل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الأم إلى الطفل عند الولادة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الطريقة الوحيدة لمعرفة ما إذا كنت مصاباً ب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هي إجراء </a:t>
            </a:r>
            <a:b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فحص دم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 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العلاج متاح إنه آمن وفعال</a:t>
            </a: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بدون علاج، يمكن أن يؤدي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إلى تلف الكبد وسرطان الكبد</a:t>
            </a:r>
          </a:p>
        </p:txBody>
      </p:sp>
    </p:spTree>
    <p:extLst>
      <p:ext uri="{BB962C8B-B14F-4D97-AF65-F5344CB8AC3E}">
        <p14:creationId xmlns:p14="http://schemas.microsoft.com/office/powerpoint/2010/main" val="2903990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D3AAE-69D1-001A-3410-4E4601C9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432E043-5754-48D1-6373-4328FD52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68541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 dirty="0">
              <a:solidFill>
                <a:schemeClr val="bg1"/>
              </a:solidFill>
              <a:latin typeface="Public Sans Medium" pitchFamily="2" charset="77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155F56D-49FD-8576-51DE-9E763794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23409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CBAEDC-E2F9-E1C4-AFFB-3B821DE04256}"/>
              </a:ext>
            </a:extLst>
          </p:cNvPr>
          <p:cNvSpPr txBox="1">
            <a:spLocks/>
          </p:cNvSpPr>
          <p:nvPr/>
        </p:nvSpPr>
        <p:spPr>
          <a:xfrm flipH="1">
            <a:off x="3304545" y="3135394"/>
            <a:ext cx="5582909" cy="788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AE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أسئلة؟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9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88D92-5D27-27EA-B5AF-BBE91CF0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2515B-00BF-C01A-334E-23C9A9C6D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407" y="5436401"/>
            <a:ext cx="1327150" cy="1289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ABFD02-FA70-8C14-2FDE-CDABF53DB100}"/>
              </a:ext>
            </a:extLst>
          </p:cNvPr>
          <p:cNvSpPr txBox="1">
            <a:spLocks/>
          </p:cNvSpPr>
          <p:nvPr/>
        </p:nvSpPr>
        <p:spPr>
          <a:xfrm flipH="1">
            <a:off x="3102820" y="2118426"/>
            <a:ext cx="8793271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AE" sz="2000" b="1">
                <a:solidFill>
                  <a:srgbClr val="002664"/>
                </a:solidFill>
                <a:latin typeface="Public Sans Medium" pitchFamily="2" charset="77"/>
              </a:rPr>
              <a:t>أعدّه:</a:t>
            </a:r>
            <a:r>
              <a:rPr lang="en-US" sz="4000" b="1">
                <a:solidFill>
                  <a:srgbClr val="002664"/>
                </a:solidFill>
                <a:latin typeface="Poppins" pitchFamily="2" charset="77"/>
              </a:rPr>
              <a:t> </a:t>
            </a:r>
            <a:br>
              <a:rPr lang="en-US" sz="4000" b="1">
                <a:solidFill>
                  <a:srgbClr val="002664"/>
                </a:solidFill>
                <a:latin typeface="Poppins" pitchFamily="2" charset="77"/>
              </a:rPr>
            </a:br>
            <a:r>
              <a:rPr lang="ar-AE" sz="3500" b="1">
                <a:solidFill>
                  <a:srgbClr val="002664"/>
                </a:solidFill>
                <a:latin typeface="Poppins" pitchFamily="2" charset="77"/>
              </a:rPr>
              <a:t>خدمة متعددي الثقافات في نيو ساوث </a:t>
            </a:r>
            <a:br>
              <a:rPr lang="en-PH" sz="3500" b="1">
                <a:solidFill>
                  <a:srgbClr val="002664"/>
                </a:solidFill>
                <a:latin typeface="Poppins" pitchFamily="2" charset="77"/>
              </a:rPr>
            </a:br>
            <a:r>
              <a:rPr lang="ar-AE" sz="3500" b="1">
                <a:solidFill>
                  <a:srgbClr val="002664"/>
                </a:solidFill>
                <a:latin typeface="Poppins" pitchFamily="2" charset="77"/>
              </a:rPr>
              <a:t>ويلز بشأن فيروس</a:t>
            </a:r>
            <a:r>
              <a:rPr lang="en-PH" sz="3500" b="1">
                <a:solidFill>
                  <a:srgbClr val="002664"/>
                </a:solidFill>
                <a:latin typeface="Poppins" pitchFamily="2" charset="77"/>
              </a:rPr>
              <a:t> </a:t>
            </a:r>
            <a:r>
              <a:rPr lang="en-US" sz="3500" b="1">
                <a:solidFill>
                  <a:srgbClr val="002664"/>
                </a:solidFill>
                <a:latin typeface="Poppins" pitchFamily="2" charset="77"/>
              </a:rPr>
              <a:t>HIV </a:t>
            </a:r>
            <a:r>
              <a:rPr lang="ar-AE" sz="3500" b="1">
                <a:solidFill>
                  <a:srgbClr val="002664"/>
                </a:solidFill>
                <a:latin typeface="Poppins" pitchFamily="2" charset="77"/>
              </a:rPr>
              <a:t>و </a:t>
            </a:r>
            <a:r>
              <a:rPr lang="en-US" sz="3500" b="1">
                <a:solidFill>
                  <a:srgbClr val="002664"/>
                </a:solidFill>
                <a:latin typeface="Poppins" pitchFamily="2" charset="77"/>
              </a:rPr>
              <a:t>Hepatitis</a:t>
            </a:r>
          </a:p>
          <a:p>
            <a:pPr algn="r" rtl="1">
              <a:lnSpc>
                <a:spcPts val="3500"/>
              </a:lnSpc>
            </a:pPr>
            <a:r>
              <a:rPr lang="en-US" sz="2200" b="1">
                <a:solidFill>
                  <a:srgbClr val="002664"/>
                </a:solidFill>
                <a:latin typeface="Public Sans Medium" pitchFamily="2" charset="77"/>
              </a:rPr>
              <a:t>(MHAHS)  </a:t>
            </a:r>
            <a:r>
              <a:rPr lang="en-US" sz="2200" b="1">
                <a:solidFill>
                  <a:srgbClr val="002664"/>
                </a:solidFill>
                <a:latin typeface="Poppins" pitchFamily="2" charset="77"/>
              </a:rPr>
              <a:t>mhahs.org.au</a:t>
            </a:r>
            <a:endParaRPr lang="en-US" sz="2200" b="1" dirty="0">
              <a:solidFill>
                <a:srgbClr val="002664"/>
              </a:solidFill>
              <a:latin typeface="Poppi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7FBD3-B028-A562-7CA6-EB045B7DB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63" y="236227"/>
            <a:ext cx="1120243" cy="1032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C6196-EEBE-05C2-7E97-5445E97F5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969" y="2911010"/>
            <a:ext cx="1117462" cy="1035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63B1D-A447-8896-4BA6-B69982534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769" y="2987210"/>
            <a:ext cx="1117462" cy="1035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3FDC7-E4AE-DC87-FD04-6458666607AF}"/>
              </a:ext>
            </a:extLst>
          </p:cNvPr>
          <p:cNvSpPr txBox="1"/>
          <p:nvPr/>
        </p:nvSpPr>
        <p:spPr>
          <a:xfrm>
            <a:off x="8229600" y="4716855"/>
            <a:ext cx="228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/>
              <a:t>August 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15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4FAA27-9F52-3B78-AAEB-AEBCF425B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8020" y="3920041"/>
            <a:ext cx="2559050" cy="262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6696E-F086-6346-83E9-E6FFF45B8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20892" y="0"/>
            <a:ext cx="4470400" cy="8039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9ADE-EACA-459C-7A5F-216034F8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8047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0EA01-3286-7A6D-0AC5-B68C19C0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68D374E-B7AB-E092-51D6-260C49A82C2E}"/>
              </a:ext>
            </a:extLst>
          </p:cNvPr>
          <p:cNvSpPr txBox="1">
            <a:spLocks/>
          </p:cNvSpPr>
          <p:nvPr/>
        </p:nvSpPr>
        <p:spPr>
          <a:xfrm flipH="1">
            <a:off x="8085931" y="734703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5000"/>
              </a:lnSpc>
            </a:pPr>
            <a:r>
              <a:rPr lang="ar-AE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سنتحدث اليوم عن</a:t>
            </a:r>
            <a:r>
              <a:rPr lang="en-US" sz="6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FED3-60EB-7139-58C8-875ACE1B40C7}"/>
              </a:ext>
            </a:extLst>
          </p:cNvPr>
          <p:cNvSpPr txBox="1">
            <a:spLocks/>
          </p:cNvSpPr>
          <p:nvPr/>
        </p:nvSpPr>
        <p:spPr>
          <a:xfrm flipH="1">
            <a:off x="444064" y="1946281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ما تحتاج إلى معرفته عن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مع التركيز على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المزمن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كيف تتم الإصابة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والأعراض المحتملة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الذي يجب أن يقوم بالفحص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أين وكيف يتم إجراء الفحص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الوقاية من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وعلاجه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الذي تخبره ومن لا تخبر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أين يمكنك الحصول على المزيد من المعلومات</a:t>
            </a:r>
          </a:p>
        </p:txBody>
      </p:sp>
      <p:pic>
        <p:nvPicPr>
          <p:cNvPr id="7" name="Picture 6" descr="A green tick on a blue background&#10;&#10;AI-generated content may be incorrect.">
            <a:extLst>
              <a:ext uri="{FF2B5EF4-FFF2-40B4-BE49-F238E27FC236}">
                <a16:creationId xmlns:a16="http://schemas.microsoft.com/office/drawing/2014/main" id="{2498D4FF-33FC-D9EB-5011-3DECC40D7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7867">
            <a:off x="2167040" y="4029877"/>
            <a:ext cx="515329" cy="3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D1AE-FC5F-B9FB-AC42-D6BB8B7D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5CA285-C769-F1D6-9CD1-32872BF07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4653" y="-665838"/>
            <a:ext cx="5949950" cy="27686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CEF08-521F-DCA5-4102-14B6A25D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83CC-AE5B-EF55-487C-6B06A651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57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AB292A3-D680-FD7D-FE5B-0604C9434CBC}"/>
              </a:ext>
            </a:extLst>
          </p:cNvPr>
          <p:cNvSpPr txBox="1">
            <a:spLocks/>
          </p:cNvSpPr>
          <p:nvPr/>
        </p:nvSpPr>
        <p:spPr>
          <a:xfrm flipH="1">
            <a:off x="7263705" y="558257"/>
            <a:ext cx="46222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 هو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39C47-912A-71B0-A178-AADA839AEBAE}"/>
              </a:ext>
            </a:extLst>
          </p:cNvPr>
          <p:cNvSpPr txBox="1">
            <a:spLocks/>
          </p:cNvSpPr>
          <p:nvPr/>
        </p:nvSpPr>
        <p:spPr>
          <a:xfrm flipH="1">
            <a:off x="3754642" y="2556219"/>
            <a:ext cx="8123754" cy="19868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هوعدوى الكبد الناجمة عن فيروس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يكون حاداً (قصير الأمد) أو مزمن (طويل الأمد)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يسبب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المزمن تلف الكبد وسرطان الكبد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لا يعرف الكثير من الأشخاص المصابين ب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المزمن أنهم مصابون به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.</a:t>
            </a:r>
            <a:endParaRPr lang="ar-AE" sz="2000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342E1-64C0-E15D-B27E-F40A670ADE10}"/>
              </a:ext>
            </a:extLst>
          </p:cNvPr>
          <p:cNvSpPr txBox="1">
            <a:spLocks/>
          </p:cNvSpPr>
          <p:nvPr/>
        </p:nvSpPr>
        <p:spPr>
          <a:xfrm flipH="1">
            <a:off x="5612705" y="1899327"/>
            <a:ext cx="6263516" cy="5621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يعني</a:t>
            </a:r>
            <a: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Hepatitis 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التهاب الكبد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6E4087-6BD9-9B39-EE59-2B9F3910CA9D}"/>
              </a:ext>
            </a:extLst>
          </p:cNvPr>
          <p:cNvGrpSpPr>
            <a:grpSpLocks/>
          </p:cNvGrpSpPr>
          <p:nvPr/>
        </p:nvGrpSpPr>
        <p:grpSpPr>
          <a:xfrm flipH="1">
            <a:off x="3435263" y="5155299"/>
            <a:ext cx="8290480" cy="941116"/>
            <a:chOff x="463463" y="5155299"/>
            <a:chExt cx="8290480" cy="94111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8B54AC2-C534-19C5-15D0-1E420A7D44D9}"/>
                </a:ext>
              </a:extLst>
            </p:cNvPr>
            <p:cNvSpPr>
              <a:spLocks/>
            </p:cNvSpPr>
            <p:nvPr/>
          </p:nvSpPr>
          <p:spPr>
            <a:xfrm>
              <a:off x="463463" y="5155299"/>
              <a:ext cx="8290480" cy="941116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67080A-821B-2B31-3F3E-DEA8DEBDE64A}"/>
                </a:ext>
              </a:extLst>
            </p:cNvPr>
            <p:cNvSpPr txBox="1">
              <a:spLocks/>
            </p:cNvSpPr>
            <p:nvPr/>
          </p:nvSpPr>
          <p:spPr>
            <a:xfrm>
              <a:off x="922065" y="5294718"/>
              <a:ext cx="7365408" cy="5621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في أستراليا، معظم الأشخاص المصابون ب</a:t>
              </a:r>
              <a:r>
                <a:rPr lang="en-US" sz="2000" b="1" dirty="0">
                  <a:solidFill>
                    <a:schemeClr val="bg1"/>
                  </a:solidFill>
                  <a:latin typeface="Public Sans Medium"/>
                </a:rPr>
                <a:t> hepatitis B </a:t>
              </a:r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المزمن ولدوا في بلدان يكون فيها </a:t>
              </a:r>
              <a:r>
                <a:rPr lang="en-US" sz="2000" b="1" dirty="0">
                  <a:solidFill>
                    <a:schemeClr val="bg1"/>
                  </a:solidFill>
                  <a:latin typeface="Public Sans Medium"/>
                </a:rPr>
                <a:t> hepatitis B</a:t>
              </a:r>
              <a:r>
                <a:rPr lang="ar-AE" sz="2000" b="1" dirty="0">
                  <a:solidFill>
                    <a:schemeClr val="bg1"/>
                  </a:solidFill>
                  <a:latin typeface="Public Sans Medium"/>
                </a:rPr>
                <a:t>شائعاً.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EAE4FF6-9C77-85AD-5082-205C09517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29427" y="665805"/>
            <a:ext cx="3493053" cy="3486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78430E-7EB9-A726-3D78-342503F88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204" y="1456368"/>
            <a:ext cx="152421" cy="161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93A51A-7E0D-45F4-7F83-13D20128C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256" y="1456368"/>
            <a:ext cx="152421" cy="161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5B8F8-EA32-16F7-2E67-B7CEE86459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2732" y="2189785"/>
            <a:ext cx="190527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5E569-98FE-60F8-6992-57E948D6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FCA2BC-22C5-0D6E-F89A-B6D918279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9317" y="-677256"/>
            <a:ext cx="4730750" cy="24765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59BA8EA-E586-0B6B-ECF7-BF3043192A0E}"/>
              </a:ext>
            </a:extLst>
          </p:cNvPr>
          <p:cNvGrpSpPr>
            <a:grpSpLocks/>
          </p:cNvGrpSpPr>
          <p:nvPr/>
        </p:nvGrpSpPr>
        <p:grpSpPr>
          <a:xfrm flipH="1">
            <a:off x="501570" y="2289098"/>
            <a:ext cx="4161637" cy="3475094"/>
            <a:chOff x="7511970" y="2289098"/>
            <a:chExt cx="4161637" cy="347509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037DFC9-D5C1-91B8-6DBE-1E646EC37CAD}"/>
                </a:ext>
              </a:extLst>
            </p:cNvPr>
            <p:cNvSpPr>
              <a:spLocks/>
            </p:cNvSpPr>
            <p:nvPr/>
          </p:nvSpPr>
          <p:spPr>
            <a:xfrm>
              <a:off x="7511970" y="2290127"/>
              <a:ext cx="4161637" cy="3474065"/>
            </a:xfrm>
            <a:prstGeom prst="roundRect">
              <a:avLst>
                <a:gd name="adj" fmla="val 27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15" name="Round Same-side Corner of Rectangle 14">
              <a:extLst>
                <a:ext uri="{FF2B5EF4-FFF2-40B4-BE49-F238E27FC236}">
                  <a16:creationId xmlns:a16="http://schemas.microsoft.com/office/drawing/2014/main" id="{A9677C46-5996-E35B-11F6-2C4AF539A5C7}"/>
                </a:ext>
              </a:extLst>
            </p:cNvPr>
            <p:cNvSpPr>
              <a:spLocks/>
            </p:cNvSpPr>
            <p:nvPr/>
          </p:nvSpPr>
          <p:spPr>
            <a:xfrm>
              <a:off x="7511971" y="2289098"/>
              <a:ext cx="4161636" cy="662446"/>
            </a:xfrm>
            <a:prstGeom prst="round2SameRect">
              <a:avLst>
                <a:gd name="adj1" fmla="val 10762"/>
                <a:gd name="adj2" fmla="val 0"/>
              </a:avLst>
            </a:prstGeom>
            <a:solidFill>
              <a:srgbClr val="00C2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AE" sz="2000" b="1" dirty="0">
                  <a:solidFill>
                    <a:srgbClr val="002664"/>
                  </a:solidFill>
                  <a:latin typeface="Public Sans Medium" pitchFamily="2" charset="77"/>
                </a:rPr>
                <a:t>مزمن (طويل الأمد)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689157-4E6E-F3EF-19C6-1DA10A6B026A}"/>
              </a:ext>
            </a:extLst>
          </p:cNvPr>
          <p:cNvGrpSpPr>
            <a:grpSpLocks/>
          </p:cNvGrpSpPr>
          <p:nvPr/>
        </p:nvGrpSpPr>
        <p:grpSpPr>
          <a:xfrm flipH="1">
            <a:off x="4916990" y="2289098"/>
            <a:ext cx="4161637" cy="3475094"/>
            <a:chOff x="3113590" y="2289098"/>
            <a:chExt cx="4161637" cy="347509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203F39E-95EC-1CA2-DB25-993B139BD56E}"/>
                </a:ext>
              </a:extLst>
            </p:cNvPr>
            <p:cNvSpPr>
              <a:spLocks/>
            </p:cNvSpPr>
            <p:nvPr/>
          </p:nvSpPr>
          <p:spPr>
            <a:xfrm>
              <a:off x="3113590" y="2290127"/>
              <a:ext cx="4161637" cy="3474065"/>
            </a:xfrm>
            <a:prstGeom prst="roundRect">
              <a:avLst>
                <a:gd name="adj" fmla="val 27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2" name="Round Same-side Corner of Rectangle 21">
              <a:extLst>
                <a:ext uri="{FF2B5EF4-FFF2-40B4-BE49-F238E27FC236}">
                  <a16:creationId xmlns:a16="http://schemas.microsoft.com/office/drawing/2014/main" id="{EB678294-2FA7-CD9A-7A13-9AE8480102C8}"/>
                </a:ext>
              </a:extLst>
            </p:cNvPr>
            <p:cNvSpPr>
              <a:spLocks/>
            </p:cNvSpPr>
            <p:nvPr/>
          </p:nvSpPr>
          <p:spPr>
            <a:xfrm>
              <a:off x="3113591" y="2289098"/>
              <a:ext cx="4161636" cy="662446"/>
            </a:xfrm>
            <a:prstGeom prst="round2SameRect">
              <a:avLst>
                <a:gd name="adj1" fmla="val 10762"/>
                <a:gd name="adj2" fmla="val 0"/>
              </a:avLst>
            </a:prstGeom>
            <a:solidFill>
              <a:srgbClr val="73D3E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AE" sz="2000" b="1" dirty="0">
                  <a:solidFill>
                    <a:srgbClr val="002664"/>
                  </a:solidFill>
                  <a:latin typeface="Public Sans Medium" pitchFamily="2" charset="77"/>
                </a:rPr>
                <a:t>حاد (قصير الأمد)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2AA2D-812C-9ACA-98FE-371E9356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C9328-EC2B-B6F0-1472-5CA3FE4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0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D5E8E7D-64A6-A070-AFE8-3996077EA031}"/>
              </a:ext>
            </a:extLst>
          </p:cNvPr>
          <p:cNvSpPr txBox="1">
            <a:spLocks/>
          </p:cNvSpPr>
          <p:nvPr/>
        </p:nvSpPr>
        <p:spPr>
          <a:xfrm flipH="1">
            <a:off x="5135333" y="416691"/>
            <a:ext cx="6734934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ماذا يحدث عندما تصاب ب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A046AA-4FDE-076F-C33A-E750B6124A71}"/>
              </a:ext>
            </a:extLst>
          </p:cNvPr>
          <p:cNvSpPr txBox="1">
            <a:spLocks/>
          </p:cNvSpPr>
          <p:nvPr/>
        </p:nvSpPr>
        <p:spPr>
          <a:xfrm flipH="1">
            <a:off x="5021447" y="3080867"/>
            <a:ext cx="4057180" cy="108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الحاد هو عندما يتخلص الشخص (عادة ما يكون بالغاً) من الفيروس في غضون 6 أشهر.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98FE20-0794-4A47-94DF-D96F10F2586E}"/>
              </a:ext>
            </a:extLst>
          </p:cNvPr>
          <p:cNvSpPr txBox="1">
            <a:spLocks/>
          </p:cNvSpPr>
          <p:nvPr/>
        </p:nvSpPr>
        <p:spPr>
          <a:xfrm flipH="1">
            <a:off x="5021447" y="4319358"/>
            <a:ext cx="4057180" cy="108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بمجرد تعافيهم، لا يمكن أن يصابوا مرة أخرى بفيروس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ولا يمكن أن ينقلوه إلى الآخرين.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47C8C5-705B-2916-883B-CA80FE1B842D}"/>
              </a:ext>
            </a:extLst>
          </p:cNvPr>
          <p:cNvSpPr txBox="1">
            <a:spLocks/>
          </p:cNvSpPr>
          <p:nvPr/>
        </p:nvSpPr>
        <p:spPr>
          <a:xfrm flipH="1">
            <a:off x="594452" y="3080867"/>
            <a:ext cx="3761487" cy="108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المزمن هو عندما تستمر العدوى لأكثر من 6 أشهر.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45A6BC-4F25-265D-2775-87B4AC2FA3B7}"/>
              </a:ext>
            </a:extLst>
          </p:cNvPr>
          <p:cNvSpPr txBox="1">
            <a:spLocks/>
          </p:cNvSpPr>
          <p:nvPr/>
        </p:nvSpPr>
        <p:spPr>
          <a:xfrm flipH="1">
            <a:off x="594452" y="4319358"/>
            <a:ext cx="3761487" cy="10860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يمكن أن يؤدي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إلى تلف الكبد (تليف الكبد) وسرطان الكبد.</a:t>
            </a:r>
          </a:p>
        </p:txBody>
      </p:sp>
    </p:spTree>
    <p:extLst>
      <p:ext uri="{BB962C8B-B14F-4D97-AF65-F5344CB8AC3E}">
        <p14:creationId xmlns:p14="http://schemas.microsoft.com/office/powerpoint/2010/main" val="180180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9D6CE5-CB42-A73A-E5DC-E689CFF25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7027" y="115800"/>
            <a:ext cx="1168400" cy="1168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1F1572-4E5A-7E27-E7F7-C1D8D5F41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46202" y="1066885"/>
            <a:ext cx="774700" cy="774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B8EA7-2E16-433F-E188-4A2B3B7159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543" b="64663"/>
          <a:stretch>
            <a:fillRect/>
          </a:stretch>
        </p:blipFill>
        <p:spPr>
          <a:xfrm flipH="1">
            <a:off x="4347933" y="4475263"/>
            <a:ext cx="1978596" cy="1943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2C355-88A3-C113-61B1-2B75CA6271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" r="67491" b="-2156"/>
          <a:stretch>
            <a:fillRect/>
          </a:stretch>
        </p:blipFill>
        <p:spPr>
          <a:xfrm>
            <a:off x="8299450" y="2720974"/>
            <a:ext cx="3587750" cy="14465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3DD33-C705-8164-1398-263EBB76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5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3EEA5-2B29-5392-F1DA-90D27461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62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6F98D39-51FA-92FD-1D2F-7D897629669F}"/>
              </a:ext>
            </a:extLst>
          </p:cNvPr>
          <p:cNvSpPr txBox="1">
            <a:spLocks/>
          </p:cNvSpPr>
          <p:nvPr/>
        </p:nvSpPr>
        <p:spPr>
          <a:xfrm flipH="1">
            <a:off x="309333" y="416691"/>
            <a:ext cx="11589442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AE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كلما كان الشخص أصغر سناً عند إصابته ب</a:t>
            </a:r>
            <a:r>
              <a:rPr lang="en-US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hepatitis B </a:t>
            </a:r>
            <a:br>
              <a:rPr lang="en-US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r>
              <a:rPr lang="en-US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</a:t>
            </a:r>
            <a:r>
              <a:rPr lang="ar-AE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كلما زاد خطر الإصابة ب </a:t>
            </a:r>
            <a:r>
              <a:rPr lang="en-US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hepatitis B</a:t>
            </a:r>
            <a:br>
              <a:rPr lang="en-US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r>
              <a:rPr lang="ar-AE" sz="3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المزمن في مرحلة البلوغ</a:t>
            </a:r>
            <a:endParaRPr lang="en-US" sz="3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B9FB1-ADBC-6CF1-B3A5-6372605EB455}"/>
              </a:ext>
            </a:extLst>
          </p:cNvPr>
          <p:cNvSpPr txBox="1">
            <a:spLocks/>
          </p:cNvSpPr>
          <p:nvPr/>
        </p:nvSpPr>
        <p:spPr>
          <a:xfrm flipH="1">
            <a:off x="6523973" y="4994723"/>
            <a:ext cx="3380098" cy="1446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90% من الأطفال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الذين يصابون بالعدوى لن يتخلصوا من الفيروس وسيصابوا ب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المزمن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21D46-05E4-570B-BA63-281C9F27FCBD}"/>
              </a:ext>
            </a:extLst>
          </p:cNvPr>
          <p:cNvSpPr txBox="1">
            <a:spLocks/>
          </p:cNvSpPr>
          <p:nvPr/>
        </p:nvSpPr>
        <p:spPr>
          <a:xfrm flipH="1">
            <a:off x="743705" y="4994723"/>
            <a:ext cx="3225094" cy="1446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95% من البالغين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الذين يصابون بفيروس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يشفون منه خلال 6 أشهر.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18725A-76BD-865F-04E7-5DBA625D20B7}"/>
              </a:ext>
            </a:extLst>
          </p:cNvPr>
          <p:cNvSpPr txBox="1">
            <a:spLocks/>
          </p:cNvSpPr>
          <p:nvPr/>
        </p:nvSpPr>
        <p:spPr>
          <a:xfrm flipH="1">
            <a:off x="577850" y="2096779"/>
            <a:ext cx="11061749" cy="477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العدد التقريبي للأشخاص الذين سيصابون بالتهاب الكبد </a:t>
            </a:r>
            <a:r>
              <a:rPr lang="en-PH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ar-AE" sz="2000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المزمن عند البلوغ</a:t>
            </a:r>
            <a:endParaRPr lang="en-US" sz="2000" dirty="0">
              <a:solidFill>
                <a:srgbClr val="00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28F80-344F-5655-EE40-3A93AD78EB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6690" b="60795"/>
          <a:stretch>
            <a:fillRect/>
          </a:stretch>
        </p:blipFill>
        <p:spPr>
          <a:xfrm flipH="1">
            <a:off x="10079973" y="4424464"/>
            <a:ext cx="1811760" cy="2156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FC28AE-AF48-2072-9FEE-38F3C27C9C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780" r="32048" b="-25600"/>
          <a:stretch>
            <a:fillRect/>
          </a:stretch>
        </p:blipFill>
        <p:spPr>
          <a:xfrm>
            <a:off x="4144733" y="2670175"/>
            <a:ext cx="3881668" cy="1778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B0871-EB7A-0627-5886-C46612F48E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571" b="-7566"/>
          <a:stretch>
            <a:fillRect/>
          </a:stretch>
        </p:blipFill>
        <p:spPr>
          <a:xfrm>
            <a:off x="127000" y="2746374"/>
            <a:ext cx="3689350" cy="15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132B10-9AF6-88A3-53E1-90C42E44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34781" y="-1193010"/>
            <a:ext cx="6108700" cy="805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4A5A1-4650-3D6F-1037-5C88A23B5A41}"/>
              </a:ext>
            </a:extLst>
          </p:cNvPr>
          <p:cNvSpPr txBox="1">
            <a:spLocks/>
          </p:cNvSpPr>
          <p:nvPr/>
        </p:nvSpPr>
        <p:spPr>
          <a:xfrm flipH="1">
            <a:off x="692819" y="4017361"/>
            <a:ext cx="1649942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سرطان الكبد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EC27E-8FFF-77DC-9DF8-36619B2C439A}"/>
              </a:ext>
            </a:extLst>
          </p:cNvPr>
          <p:cNvSpPr txBox="1">
            <a:spLocks/>
          </p:cNvSpPr>
          <p:nvPr/>
        </p:nvSpPr>
        <p:spPr>
          <a:xfrm flipH="1">
            <a:off x="3022009" y="4017361"/>
            <a:ext cx="1649942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تلف الكبد </a:t>
            </a:r>
            <a:br>
              <a:rPr lang="en-US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(تليف الكبد)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26E61-A387-CD54-DB90-D02608A2AACC}"/>
              </a:ext>
            </a:extLst>
          </p:cNvPr>
          <p:cNvSpPr txBox="1">
            <a:spLocks/>
          </p:cNvSpPr>
          <p:nvPr/>
        </p:nvSpPr>
        <p:spPr>
          <a:xfrm flipH="1">
            <a:off x="7754349" y="4053329"/>
            <a:ext cx="1752977" cy="517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AU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 B</a:t>
            </a:r>
            <a:r>
              <a:rPr lang="ar-AE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E6E55-AA08-9EBB-14E5-A4BCED351C46}"/>
              </a:ext>
            </a:extLst>
          </p:cNvPr>
          <p:cNvSpPr txBox="1">
            <a:spLocks/>
          </p:cNvSpPr>
          <p:nvPr/>
        </p:nvSpPr>
        <p:spPr>
          <a:xfrm flipH="1">
            <a:off x="5351199" y="4032810"/>
            <a:ext cx="1752978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US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hepatitis B</a:t>
            </a:r>
            <a:br>
              <a:rPr lang="en-US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dirty="0">
                <a:solidFill>
                  <a:srgbClr val="00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المزمن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5151C-3755-AACA-EDFF-ED443E929A00}"/>
              </a:ext>
            </a:extLst>
          </p:cNvPr>
          <p:cNvSpPr txBox="1">
            <a:spLocks/>
          </p:cNvSpPr>
          <p:nvPr/>
        </p:nvSpPr>
        <p:spPr>
          <a:xfrm flipH="1">
            <a:off x="10009579" y="4017361"/>
            <a:ext cx="1649942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Public Sans ExtraLight" pitchFamily="2" charset="77"/>
              </a:rPr>
              <a:t>كبد سليم 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F5CD9E5-C47B-AB05-3105-D9E00E1032AD}"/>
              </a:ext>
            </a:extLst>
          </p:cNvPr>
          <p:cNvSpPr txBox="1">
            <a:spLocks/>
          </p:cNvSpPr>
          <p:nvPr/>
        </p:nvSpPr>
        <p:spPr>
          <a:xfrm flipH="1">
            <a:off x="5921415" y="438493"/>
            <a:ext cx="6088284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يؤثر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 hepatitis B</a:t>
            </a: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على الكبد؟</a:t>
            </a:r>
            <a:b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</a:b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8D87AA9-50E7-3AC7-5662-A70D44FC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20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9C1555A-2DD5-6E11-FC4D-319209A0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32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 dirty="0">
              <a:solidFill>
                <a:srgbClr val="002664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935391-FB66-3F4C-CA1A-B1AC6BBE87EF}"/>
              </a:ext>
            </a:extLst>
          </p:cNvPr>
          <p:cNvGrpSpPr>
            <a:grpSpLocks/>
          </p:cNvGrpSpPr>
          <p:nvPr/>
        </p:nvGrpSpPr>
        <p:grpSpPr>
          <a:xfrm flipH="1">
            <a:off x="692819" y="5230731"/>
            <a:ext cx="10812416" cy="815580"/>
            <a:chOff x="692819" y="5230731"/>
            <a:chExt cx="10812416" cy="81558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693F33E-8350-6470-6286-3EDE10B0B7AD}"/>
                </a:ext>
              </a:extLst>
            </p:cNvPr>
            <p:cNvSpPr>
              <a:spLocks/>
            </p:cNvSpPr>
            <p:nvPr/>
          </p:nvSpPr>
          <p:spPr>
            <a:xfrm>
              <a:off x="692819" y="5230731"/>
              <a:ext cx="10812416" cy="815580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4213B1-7074-D239-8B81-31590C920978}"/>
                </a:ext>
              </a:extLst>
            </p:cNvPr>
            <p:cNvSpPr txBox="1">
              <a:spLocks/>
            </p:cNvSpPr>
            <p:nvPr/>
          </p:nvSpPr>
          <p:spPr>
            <a:xfrm>
              <a:off x="845236" y="5424891"/>
              <a:ext cx="10463230" cy="4967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500"/>
                </a:spcAft>
                <a:buClr>
                  <a:srgbClr val="00C296"/>
                </a:buClr>
                <a:buSzPct val="120000"/>
              </a:pPr>
              <a:r>
                <a:rPr lang="ar-AE" sz="2000" b="1" dirty="0">
                  <a:solidFill>
                    <a:schemeClr val="bg1"/>
                  </a:solidFill>
                  <a:latin typeface="Public Sans Medium" pitchFamily="2" charset="77"/>
                </a:rPr>
                <a:t>قد يساعد إجراء الفحص الآن في منع حدوث مضاعفات الكبد في المستقبل!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DFA80A-A1FB-4F2C-2DF4-B0FDFE9B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04812" y="2021341"/>
            <a:ext cx="277032" cy="4082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1B37FD-6D55-9162-55DE-5B6D5C711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39009" y="2014336"/>
            <a:ext cx="326606" cy="4082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A0E743C-2651-1B5D-B7CF-6DB73EB1F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58989" y="2021341"/>
            <a:ext cx="309713" cy="408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3F5725-9F6C-9F66-DA78-2B0F2CC14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7381" y="2021341"/>
            <a:ext cx="342411" cy="408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12FE1B-CC64-FBB9-9B0A-57737B5D92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03031" y="2060692"/>
            <a:ext cx="264465" cy="3619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B7FB95-09BB-4E38-9655-1F28EB18DAE7}"/>
              </a:ext>
            </a:extLst>
          </p:cNvPr>
          <p:cNvGrpSpPr/>
          <p:nvPr/>
        </p:nvGrpSpPr>
        <p:grpSpPr>
          <a:xfrm>
            <a:off x="477171" y="1777193"/>
            <a:ext cx="11182350" cy="2115459"/>
            <a:chOff x="477171" y="1777193"/>
            <a:chExt cx="11182350" cy="21154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8E340C-F6D1-58F2-41B6-AA0D47059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77171" y="1947187"/>
              <a:ext cx="11182350" cy="1905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0E891EF-49FD-4B17-B465-9F073FCE9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788" y="1904055"/>
              <a:ext cx="2171824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6334E1F-DF3E-40FA-82F2-A18379C88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317" y="1777193"/>
              <a:ext cx="2327668" cy="211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B175FF8-F242-3EB8-5172-134271949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15477" y="2030861"/>
            <a:ext cx="342411" cy="408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02E42D-45FF-85D6-DF6B-0334C51AD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12551" y="2041636"/>
            <a:ext cx="264465" cy="3619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06AF91-299A-31DB-4090-2139BD8F9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42908" y="2016576"/>
            <a:ext cx="277032" cy="4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0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9B3D2-C283-D1F7-2726-2E7B2194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873ED-B243-8860-C201-7470104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51456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6F9BF-BA41-210A-BA6B-40B0D447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7613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7544140-0AC2-871A-248A-0E72910307B3}"/>
              </a:ext>
            </a:extLst>
          </p:cNvPr>
          <p:cNvSpPr txBox="1">
            <a:spLocks/>
          </p:cNvSpPr>
          <p:nvPr/>
        </p:nvSpPr>
        <p:spPr>
          <a:xfrm flipH="1">
            <a:off x="7592213" y="727189"/>
            <a:ext cx="4214827" cy="122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تصاب ب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930A6-5464-24A8-CEB4-C261080AC69E}"/>
              </a:ext>
            </a:extLst>
          </p:cNvPr>
          <p:cNvSpPr txBox="1">
            <a:spLocks/>
          </p:cNvSpPr>
          <p:nvPr/>
        </p:nvSpPr>
        <p:spPr>
          <a:xfrm flipH="1">
            <a:off x="99966" y="1172193"/>
            <a:ext cx="6794587" cy="4513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عندما تدخل سوائل الجسم (الدم أو السائل المنوي أو اللعاب أو السوائل المهبلية) من شخص مصاب ب </a:t>
            </a:r>
            <a:r>
              <a:rPr lang="en-PH" sz="2000" b="1" dirty="0">
                <a:solidFill>
                  <a:srgbClr val="002664"/>
                </a:solidFill>
                <a:latin typeface="Public Sans Medium" pitchFamily="2" charset="77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</a:rPr>
              <a:t>hepatitis B</a:t>
            </a: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إلى جسم شخص آخر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خلال ممارسة الجنس بدون حماية مع شخص مصاب ب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 hepatitis B </a:t>
            </a:r>
            <a:b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)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إما حاد أو مزمن)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خلال مشاركة معدات حقن المخدرات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خلال مشاركة شفرات الحلاقة أو غيرها من الأدوات الشخصية التي قد تحتوي على دم، بما في ذلك تلك المستخدمة في الطقوس الثقافية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34313-A4BF-E08B-7D4B-EA8AC085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00349" y="4493342"/>
            <a:ext cx="2178050" cy="210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E9B53-EE66-D904-21D0-5BE063BB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6285" y="4531442"/>
            <a:ext cx="2520950" cy="203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52F4E-33DC-DBE1-BB1A-06CC5F238598}"/>
              </a:ext>
            </a:extLst>
          </p:cNvPr>
          <p:cNvSpPr txBox="1">
            <a:spLocks/>
          </p:cNvSpPr>
          <p:nvPr/>
        </p:nvSpPr>
        <p:spPr>
          <a:xfrm flipH="1">
            <a:off x="516285" y="4885275"/>
            <a:ext cx="2520950" cy="618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chemeClr val="bg1"/>
                </a:solidFill>
                <a:latin typeface="Public Sans Medium"/>
              </a:rPr>
              <a:t>يتضمن ذلك كميات </a:t>
            </a:r>
            <a:br>
              <a:rPr lang="en-US" sz="2000" b="1" dirty="0">
                <a:solidFill>
                  <a:schemeClr val="bg1"/>
                </a:solidFill>
                <a:latin typeface="Public Sans Medium"/>
              </a:rPr>
            </a:br>
            <a:r>
              <a:rPr lang="ar-AE" sz="2000" b="1" dirty="0">
                <a:solidFill>
                  <a:schemeClr val="bg1"/>
                </a:solidFill>
                <a:latin typeface="Public Sans Medium"/>
              </a:rPr>
              <a:t>صغيرة جداً من الدم </a:t>
            </a:r>
            <a:br>
              <a:rPr lang="en-US" sz="2000" b="1" dirty="0">
                <a:solidFill>
                  <a:schemeClr val="bg1"/>
                </a:solidFill>
                <a:latin typeface="Public Sans Medium"/>
              </a:rPr>
            </a:br>
            <a:r>
              <a:rPr lang="ar-AE" sz="2000" b="1" dirty="0">
                <a:solidFill>
                  <a:schemeClr val="bg1"/>
                </a:solidFill>
                <a:latin typeface="Public Sans Medium"/>
              </a:rPr>
              <a:t>لا يمكن رؤيتها.</a:t>
            </a:r>
          </a:p>
        </p:txBody>
      </p:sp>
    </p:spTree>
    <p:extLst>
      <p:ext uri="{BB962C8B-B14F-4D97-AF65-F5344CB8AC3E}">
        <p14:creationId xmlns:p14="http://schemas.microsoft.com/office/powerpoint/2010/main" val="249883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F8BD7-6F20-C786-3BAE-3A752EC0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9B5E76A-B547-4335-6A74-7519BC73DDD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76218" y="-1193010"/>
            <a:ext cx="6108700" cy="8051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43A6C1-9756-77D7-7012-996063835D32}"/>
              </a:ext>
            </a:extLst>
          </p:cNvPr>
          <p:cNvPicPr>
            <a:picLocks/>
          </p:cNvPicPr>
          <p:nvPr/>
        </p:nvPicPr>
        <p:blipFill>
          <a:blip r:embed="rId4"/>
          <a:srcRect l="74944" b="64257"/>
          <a:stretch>
            <a:fillRect/>
          </a:stretch>
        </p:blipFill>
        <p:spPr>
          <a:xfrm flipH="1">
            <a:off x="4183501" y="4586502"/>
            <a:ext cx="1947440" cy="196604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7387C-E4AC-69E8-9BA2-D251622B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27398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84ECE-61FF-9165-8AAB-E87A916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77610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698983F-19F2-1CCD-A0FB-C0191229595A}"/>
              </a:ext>
            </a:extLst>
          </p:cNvPr>
          <p:cNvSpPr txBox="1">
            <a:spLocks/>
          </p:cNvSpPr>
          <p:nvPr/>
        </p:nvSpPr>
        <p:spPr>
          <a:xfrm flipH="1">
            <a:off x="5242117" y="329254"/>
            <a:ext cx="6619093" cy="1130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كيف تصاب ب 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hepatitis B </a:t>
            </a:r>
            <a:r>
              <a:rPr lang="ar-AE" sz="4000" b="1" dirty="0">
                <a:solidFill>
                  <a:srgbClr val="002664"/>
                </a:solidFill>
                <a:latin typeface="Poppins" pitchFamily="2" charset="77"/>
                <a:cs typeface="+mn-cs"/>
              </a:rPr>
              <a:t>المزمن؟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2DFFE-E1E3-46B4-DC45-C1D695F9BED0}"/>
              </a:ext>
            </a:extLst>
          </p:cNvPr>
          <p:cNvSpPr txBox="1">
            <a:spLocks/>
          </p:cNvSpPr>
          <p:nvPr/>
        </p:nvSpPr>
        <p:spPr>
          <a:xfrm flipH="1">
            <a:off x="548286" y="4994723"/>
            <a:ext cx="3380098" cy="1446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95% من البالغين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الذين يصابون بفيروس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 hepatitis B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يشفون منه خلال 6 أشهر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950C08-24E1-879A-CEBE-7E4DB46246C4}"/>
              </a:ext>
            </a:extLst>
          </p:cNvPr>
          <p:cNvSpPr txBox="1">
            <a:spLocks/>
          </p:cNvSpPr>
          <p:nvPr/>
        </p:nvSpPr>
        <p:spPr>
          <a:xfrm flipH="1">
            <a:off x="6922587" y="4994723"/>
            <a:ext cx="3225094" cy="1446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Public Sans Medium" pitchFamily="2" charset="77"/>
              </a:rPr>
              <a:t>90% من الأطفال 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الذين يصابون بالعدوى لن يشفوا من الفيروس وسيصابون ب </a:t>
            </a:r>
            <a:r>
              <a:rPr lang="en-US" sz="2000" dirty="0">
                <a:solidFill>
                  <a:srgbClr val="002664"/>
                </a:solidFill>
                <a:latin typeface="Public Sans Medium" pitchFamily="2" charset="77"/>
              </a:rPr>
              <a:t> hepatitis B</a:t>
            </a:r>
            <a:r>
              <a:rPr lang="ar-AE" sz="2000" dirty="0">
                <a:solidFill>
                  <a:srgbClr val="002664"/>
                </a:solidFill>
                <a:latin typeface="Public Sans Medium" pitchFamily="2" charset="77"/>
              </a:rPr>
              <a:t>المزمن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DAE4C9-43AA-2DEC-8251-0AFFEB8378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561" t="-1" b="-3345"/>
          <a:stretch>
            <a:fillRect/>
          </a:stretch>
        </p:blipFill>
        <p:spPr>
          <a:xfrm flipH="1">
            <a:off x="4231462" y="2280390"/>
            <a:ext cx="1899479" cy="1999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DE9D2A-BCC4-F90B-8455-3633FA3DE057}"/>
              </a:ext>
            </a:extLst>
          </p:cNvPr>
          <p:cNvSpPr txBox="1">
            <a:spLocks/>
          </p:cNvSpPr>
          <p:nvPr/>
        </p:nvSpPr>
        <p:spPr>
          <a:xfrm flipH="1">
            <a:off x="7172325" y="2338636"/>
            <a:ext cx="2911174" cy="1446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الأم المصابة ب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hepatitis B </a:t>
            </a:r>
            <a:b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</a:b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) 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إما حاد أو مزمن) إلى طفلها عند الولادة إذا لم يتم تطعيم الطفل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30F05-F905-BE57-3B03-3592D9A8DA43}"/>
              </a:ext>
            </a:extLst>
          </p:cNvPr>
          <p:cNvSpPr txBox="1">
            <a:spLocks/>
          </p:cNvSpPr>
          <p:nvPr/>
        </p:nvSpPr>
        <p:spPr>
          <a:xfrm flipH="1">
            <a:off x="548286" y="2338636"/>
            <a:ext cx="3275624" cy="1446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من طفل مصاب ب </a:t>
            </a:r>
            <a:r>
              <a:rPr lang="en-PH" sz="2000" dirty="0">
                <a:solidFill>
                  <a:srgbClr val="002664"/>
                </a:solidFill>
                <a:latin typeface="Public Sans ExtraLight" pitchFamily="2" charset="77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Public Sans ExtraLight" pitchFamily="2" charset="77"/>
              </a:rPr>
              <a:t>hepatitis B</a:t>
            </a:r>
            <a:r>
              <a:rPr lang="ar-AE" sz="2000" dirty="0">
                <a:solidFill>
                  <a:srgbClr val="002664"/>
                </a:solidFill>
                <a:latin typeface="Public Sans ExtraLight" pitchFamily="2" charset="77"/>
              </a:rPr>
              <a:t>إلى أطفال آخرين من خلال الجروح على الجلد إذا لم يتم تغطيتها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973B5-89D3-0EE9-11D3-5F9DEDC14A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r="72713" b="-1688"/>
          <a:stretch>
            <a:fillRect/>
          </a:stretch>
        </p:blipFill>
        <p:spPr>
          <a:xfrm flipH="1">
            <a:off x="9770706" y="2264349"/>
            <a:ext cx="2120853" cy="1967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4AB81-3983-B049-7BDF-622140511559}"/>
              </a:ext>
            </a:extLst>
          </p:cNvPr>
          <p:cNvPicPr>
            <a:picLocks/>
          </p:cNvPicPr>
          <p:nvPr/>
        </p:nvPicPr>
        <p:blipFill>
          <a:blip r:embed="rId4"/>
          <a:srcRect r="72711" b="59451"/>
          <a:stretch>
            <a:fillRect/>
          </a:stretch>
        </p:blipFill>
        <p:spPr>
          <a:xfrm flipH="1">
            <a:off x="9893370" y="4407950"/>
            <a:ext cx="2121020" cy="22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FABCE039FD94AB088FC586ECBB7A5" ma:contentTypeVersion="15" ma:contentTypeDescription="Create a new document." ma:contentTypeScope="" ma:versionID="82b396a88bd882a696ef6219b2f9e43e">
  <xsd:schema xmlns:xsd="http://www.w3.org/2001/XMLSchema" xmlns:xs="http://www.w3.org/2001/XMLSchema" xmlns:p="http://schemas.microsoft.com/office/2006/metadata/properties" xmlns:ns2="6bf971bb-b6c5-471b-bc74-c5aba1a73da4" xmlns:ns3="def4e026-5643-48f8-83fb-50bd11837b84" targetNamespace="http://schemas.microsoft.com/office/2006/metadata/properties" ma:root="true" ma:fieldsID="62d13584a16800423a15fb96d5404267" ns2:_="" ns3:_="">
    <xsd:import namespace="6bf971bb-b6c5-471b-bc74-c5aba1a73da4"/>
    <xsd:import namespace="def4e026-5643-48f8-83fb-50bd11837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971bb-b6c5-471b-bc74-c5aba1a73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4e026-5643-48f8-83fb-50bd11837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1794bb7-35cd-484e-b731-64c8d04a08fb}" ma:internalName="TaxCatchAll" ma:showField="CatchAllData" ma:web="def4e026-5643-48f8-83fb-50bd11837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f4e026-5643-48f8-83fb-50bd11837b84" xsi:nil="true"/>
    <lcf76f155ced4ddcb4097134ff3c332f xmlns="6bf971bb-b6c5-471b-bc74-c5aba1a73d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82E08B-4503-4B2B-BB18-43B1171C4C54}"/>
</file>

<file path=customXml/itemProps2.xml><?xml version="1.0" encoding="utf-8"?>
<ds:datastoreItem xmlns:ds="http://schemas.openxmlformats.org/officeDocument/2006/customXml" ds:itemID="{5DDA8BE1-7744-4334-8A57-504C34890384}"/>
</file>

<file path=customXml/itemProps3.xml><?xml version="1.0" encoding="utf-8"?>
<ds:datastoreItem xmlns:ds="http://schemas.openxmlformats.org/officeDocument/2006/customXml" ds:itemID="{79664732-2ACA-4681-9D11-A0CA9456B173}"/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1650</Words>
  <Application>Microsoft Office PowerPoint</Application>
  <PresentationFormat>Widescreen</PresentationFormat>
  <Paragraphs>221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Poppins</vt:lpstr>
      <vt:lpstr>Public Sans ExtraLight</vt:lpstr>
      <vt:lpstr>Public Sans Medium</vt:lpstr>
      <vt:lpstr>Wingdings</vt:lpstr>
      <vt:lpstr>Office Theme</vt:lpstr>
      <vt:lpstr>PowerPoint Presentation</vt:lpstr>
      <vt:lpstr>لماذا يعتبر hepatitis B مهماً؟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علاج  hepatitis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Lively</dc:creator>
  <cp:lastModifiedBy>Denise Voros (Sydney LHD)</cp:lastModifiedBy>
  <cp:revision>129</cp:revision>
  <dcterms:created xsi:type="dcterms:W3CDTF">2025-06-03T07:12:24Z</dcterms:created>
  <dcterms:modified xsi:type="dcterms:W3CDTF">2025-11-06T00:02:16Z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2025-09-28T23:45:13Z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503c7d04-583d-4ced-a269-39fc7fcf0075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  <property fmtid="{D5CDD505-2E9C-101B-9397-08002B2CF9AE}" pid="10" name="ContentTypeId">
    <vt:lpwstr>0x010100FC5FABCE039FD94AB088FC586ECBB7A5</vt:lpwstr>
  </property>
</Properties>
</file>