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0" r:id="rId6"/>
    <p:sldId id="280" r:id="rId7"/>
    <p:sldId id="279" r:id="rId8"/>
    <p:sldId id="262" r:id="rId9"/>
    <p:sldId id="263" r:id="rId10"/>
    <p:sldId id="264" r:id="rId11"/>
    <p:sldId id="265" r:id="rId12"/>
    <p:sldId id="281" r:id="rId13"/>
    <p:sldId id="266" r:id="rId14"/>
    <p:sldId id="267" r:id="rId15"/>
    <p:sldId id="268" r:id="rId16"/>
    <p:sldId id="269" r:id="rId17"/>
    <p:sldId id="270" r:id="rId18"/>
    <p:sldId id="282" r:id="rId19"/>
    <p:sldId id="271" r:id="rId20"/>
    <p:sldId id="278" r:id="rId21"/>
    <p:sldId id="272" r:id="rId22"/>
    <p:sldId id="273" r:id="rId23"/>
    <p:sldId id="283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584088-9695-B457-C6D7-96B5938044F6}" name="farhana.amin595@gmail.com" initials="fa" userId="S::urn:spo:guest#farhana.amin595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ona Salera" initials="AS" lastIdx="2" clrIdx="0">
    <p:extLst>
      <p:ext uri="{19B8F6BF-5375-455C-9EA6-DF929625EA0E}">
        <p15:presenceInfo xmlns:p15="http://schemas.microsoft.com/office/powerpoint/2012/main" userId="Alona Sale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2EA"/>
    <a:srgbClr val="73D3E1"/>
    <a:srgbClr val="00C296"/>
    <a:srgbClr val="002664"/>
    <a:srgbClr val="BBDFFF"/>
    <a:srgbClr val="7DB1FF"/>
    <a:srgbClr val="FEE7C8"/>
    <a:srgbClr val="FFA969"/>
    <a:srgbClr val="B9A7FA"/>
    <a:srgbClr val="E7E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C9C3CD-A54C-98D7-6844-A4AB1D1D5C08}" v="39" dt="2025-07-21T05:25:03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hana.amin595@gmail.com" userId="S::urn:spo:guest#farhana.amin595@gmail.com::" providerId="AD" clId="Web-{E7C9C3CD-A54C-98D7-6844-A4AB1D1D5C08}"/>
    <pc:docChg chg="mod modSld">
      <pc:chgData name="farhana.amin595@gmail.com" userId="S::urn:spo:guest#farhana.amin595@gmail.com::" providerId="AD" clId="Web-{E7C9C3CD-A54C-98D7-6844-A4AB1D1D5C08}" dt="2025-07-21T05:25:03.902" v="36" actId="20577"/>
      <pc:docMkLst>
        <pc:docMk/>
      </pc:docMkLst>
      <pc:sldChg chg="modSp">
        <pc:chgData name="farhana.amin595@gmail.com" userId="S::urn:spo:guest#farhana.amin595@gmail.com::" providerId="AD" clId="Web-{E7C9C3CD-A54C-98D7-6844-A4AB1D1D5C08}" dt="2025-07-21T05:11:26.484" v="28" actId="20577"/>
        <pc:sldMkLst>
          <pc:docMk/>
          <pc:sldMk cId="3062177363" sldId="257"/>
        </pc:sldMkLst>
        <pc:spChg chg="mod">
          <ac:chgData name="farhana.amin595@gmail.com" userId="S::urn:spo:guest#farhana.amin595@gmail.com::" providerId="AD" clId="Web-{E7C9C3CD-A54C-98D7-6844-A4AB1D1D5C08}" dt="2025-07-21T05:11:26.484" v="28" actId="20577"/>
          <ac:spMkLst>
            <pc:docMk/>
            <pc:sldMk cId="3062177363" sldId="257"/>
            <ac:spMk id="9" creationId="{6AB4FED3-60EB-7139-58C8-875ACE1B40C7}"/>
          </ac:spMkLst>
        </pc:spChg>
      </pc:sldChg>
      <pc:sldChg chg="modSp">
        <pc:chgData name="farhana.amin595@gmail.com" userId="S::urn:spo:guest#farhana.amin595@gmail.com::" providerId="AD" clId="Web-{E7C9C3CD-A54C-98D7-6844-A4AB1D1D5C08}" dt="2025-07-21T05:25:03.902" v="36" actId="20577"/>
        <pc:sldMkLst>
          <pc:docMk/>
          <pc:sldMk cId="813766417" sldId="267"/>
        </pc:sldMkLst>
        <pc:spChg chg="mod">
          <ac:chgData name="farhana.amin595@gmail.com" userId="S::urn:spo:guest#farhana.amin595@gmail.com::" providerId="AD" clId="Web-{E7C9C3CD-A54C-98D7-6844-A4AB1D1D5C08}" dt="2025-07-21T05:25:03.902" v="36" actId="20577"/>
          <ac:spMkLst>
            <pc:docMk/>
            <pc:sldMk cId="813766417" sldId="267"/>
            <ac:spMk id="12" creationId="{5E4C5CA7-6B5D-E7A7-01A2-C1DB9056C5C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EDB7E-DBF3-E533-5260-6ACB609B4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09C76-DE2C-7A39-F5E0-18511BFFF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AAFE53-33C2-9BF3-D22D-8CC921ECE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56D9E-1B38-9AAA-F35B-6F362E3CE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8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4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D5E62-B160-106B-A19C-1BB8E28F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2AE0A-A1FF-4EB2-DD5B-235A6FD93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32DB9-4F2A-F61D-808D-E38733EEB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774BF-34E7-1219-F37C-372B559A3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75C12-6C0A-FFDB-A837-692263696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8C96D-A896-5A30-E7B4-67A9E76E0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9917C-7626-B39E-9C5F-825125E8A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06E63-4FDE-5031-9E76-A0A37DE25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as-IN" sz="4800" b="1">
                <a:solidFill>
                  <a:srgbClr val="002664"/>
                </a:solidFill>
                <a:latin typeface="Poppins" panose="00000500000000000000" pitchFamily="2" charset="0"/>
                <a:cs typeface="Shonar Bangla" panose="020B0502040204020203" pitchFamily="34" charset="0"/>
              </a:rPr>
              <a:t>হেপাটাইটিস বি বোঝা</a:t>
            </a:r>
            <a:endParaRPr lang="en-US" sz="4800" b="1">
              <a:solidFill>
                <a:srgbClr val="0026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738EB07-C608-2FBD-E752-CF4C081A6A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382" y="-674683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DA4E2EF-DA5C-CD3B-BFEF-1888A2C6E2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5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আপনি নিম্নলিখিতগুলি থেকে </a:t>
            </a:r>
            <a:endParaRPr lang="en-AU" sz="28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বি সংক্রমিত হবেন না...</a:t>
            </a:r>
            <a:endParaRPr lang="en-US" sz="28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9AE18-3FBB-FCB0-426B-94BCBEC8BA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29905" y="3243332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কাশি বা হাঁচি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80F63-B521-1D83-5D37-CA7433FB0F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77761" y="3243332"/>
            <a:ext cx="2295311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আলিঙ্গন, চুম্বন অথবা হাত ধরা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5F00E-94A9-801B-DDAA-434DBC69D7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50985" y="3243332"/>
            <a:ext cx="2425028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মশা বা অন্যান্য পোকামাকড়ের কামড়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4C9141-014B-09DC-4AE7-A7A731F9AD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07940" y="5784497"/>
            <a:ext cx="367722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খাবার, খাবারের জন্য বাসনপত্র এবং পানীয়ের গ্লাস শেয়ার করা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2B6838-FA17-8AE6-52D7-7E58D23FF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85164" y="5784497"/>
            <a:ext cx="2480506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বাথরুম এবং টয়লেট শেয়ার করা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CFF609-0556-E487-2F00-62ACA96D39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62577" y="57844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সুইমিং পুল</a:t>
            </a:r>
            <a:endParaRPr lang="en-US" sz="200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24AF460-EBEB-8BFD-E67A-E2EDE174B0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605249"/>
            <a:ext cx="6877999" cy="2631865"/>
            <a:chOff x="4881879" y="605249"/>
            <a:chExt cx="6877999" cy="263186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EB27959-063E-A5DF-68AF-DE4C4B8811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605249"/>
              <a:ext cx="6877999" cy="2631865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Same-side Corner of Rectangle 10">
              <a:extLst>
                <a:ext uri="{FF2B5EF4-FFF2-40B4-BE49-F238E27FC236}">
                  <a16:creationId xmlns:a16="http://schemas.microsoft.com/office/drawing/2014/main" id="{0D6C4139-AEAB-B607-47AD-C2437AA8C4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926082" y="1561046"/>
              <a:ext cx="2631865" cy="720271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s-IN" b="1">
                  <a:solidFill>
                    <a:srgbClr val="002664"/>
                  </a:solidFill>
                  <a:latin typeface="Public Sans Medium" pitchFamily="2" charset="77"/>
                </a:rPr>
                <a:t>তীব্র হেপাটাইটিস বি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7A3C1F-2C75-45BF-CFEA-FCA1FF82FF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3406323"/>
            <a:ext cx="6877999" cy="3012657"/>
            <a:chOff x="4881879" y="3406323"/>
            <a:chExt cx="6877999" cy="301265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85495BB-F727-BA2D-B86C-2C58586C04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3406323"/>
              <a:ext cx="6877999" cy="3012657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ame-side Corner of Rectangle 13">
              <a:extLst>
                <a:ext uri="{FF2B5EF4-FFF2-40B4-BE49-F238E27FC236}">
                  <a16:creationId xmlns:a16="http://schemas.microsoft.com/office/drawing/2014/main" id="{7E81545C-0CD4-0030-9A41-DDEE473DE6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35685" y="4552517"/>
              <a:ext cx="3012657" cy="720270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s-IN" b="1">
                  <a:solidFill>
                    <a:srgbClr val="002664"/>
                  </a:solidFill>
                  <a:latin typeface="Public Sans Medium" pitchFamily="2" charset="77"/>
                </a:rPr>
                <a:t>ক্রনিক বা দীর্ঘস্থায়ী হেপাটাইসিস বি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397084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বি এর লক্ষণগুলি কী কী?</a:t>
            </a:r>
            <a:endParaRPr lang="en-US" sz="32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68F29-9413-00F6-7CEC-65BDE24B4F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897925"/>
            <a:ext cx="5509548" cy="1681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800">
                <a:solidFill>
                  <a:srgbClr val="002664"/>
                </a:solidFill>
                <a:latin typeface="Public Sans ExtraLight" pitchFamily="2" charset="77"/>
              </a:rPr>
              <a:t>পেট ব্যাথা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800">
                <a:solidFill>
                  <a:srgbClr val="002664"/>
                </a:solidFill>
                <a:latin typeface="Public Sans ExtraLight" pitchFamily="2" charset="77"/>
              </a:rPr>
              <a:t>গাঢ় প্রস্রাব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800">
                <a:solidFill>
                  <a:srgbClr val="002664"/>
                </a:solidFill>
                <a:latin typeface="Public Sans ExtraLight" pitchFamily="2" charset="77"/>
              </a:rPr>
              <a:t>ক্লান্তি</a:t>
            </a:r>
            <a:endParaRPr lang="en-US" sz="18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800">
                <a:solidFill>
                  <a:srgbClr val="002664"/>
                </a:solidFill>
                <a:latin typeface="Public Sans ExtraLight" pitchFamily="2" charset="77"/>
              </a:rPr>
              <a:t>বমি বমি ভাব, বমি বা ক্ষুধা হ্রাস</a:t>
            </a:r>
            <a:endParaRPr lang="en-US" sz="18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800">
                <a:solidFill>
                  <a:srgbClr val="002664"/>
                </a:solidFill>
                <a:latin typeface="Public Sans ExtraLight" pitchFamily="2" charset="77"/>
              </a:rPr>
              <a:t>ফ্যাকাশে মল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800">
                <a:solidFill>
                  <a:srgbClr val="002664"/>
                </a:solidFill>
                <a:latin typeface="Public Sans ExtraLight" pitchFamily="2" charset="77"/>
              </a:rPr>
              <a:t>হলুদ ত্বক এবং চোখ (জন্ডিস)</a:t>
            </a:r>
            <a:endParaRPr lang="en-US" sz="180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4E8168-AB7C-B684-5E51-87D504CD1A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3748880"/>
            <a:ext cx="5509548" cy="25854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800">
                <a:solidFill>
                  <a:srgbClr val="002664"/>
                </a:solidFill>
                <a:latin typeface="Public Sans ExtraLight" pitchFamily="2" charset="77"/>
              </a:rPr>
              <a:t>শরীরের ডান দিকে পেটে ব্যথা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800">
                <a:solidFill>
                  <a:srgbClr val="002664"/>
                </a:solidFill>
                <a:latin typeface="Public Sans ExtraLight" pitchFamily="2" charset="77"/>
              </a:rPr>
              <a:t>ব্যথা, যন্ত্রণা এবং জ্বর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800">
                <a:solidFill>
                  <a:srgbClr val="002664"/>
                </a:solidFill>
                <a:latin typeface="Public Sans ExtraLight" pitchFamily="2" charset="77"/>
              </a:rPr>
              <a:t>উদ্বেগ বা বিষণ্নতা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800">
                <a:solidFill>
                  <a:srgbClr val="002664"/>
                </a:solidFill>
                <a:latin typeface="Public Sans ExtraLight" pitchFamily="2" charset="77"/>
              </a:rPr>
              <a:t>ডায়াবেটিস</a:t>
            </a:r>
            <a:endParaRPr lang="en-PH" sz="18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800">
                <a:solidFill>
                  <a:srgbClr val="002664"/>
                </a:solidFill>
                <a:latin typeface="Public Sans ExtraLight" pitchFamily="2" charset="77"/>
              </a:rPr>
              <a:t>বমি বমি ভাব, বমি বা ক্ষুধা হ্রাস</a:t>
            </a:r>
            <a:endParaRPr lang="en-US" sz="18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800">
                <a:solidFill>
                  <a:srgbClr val="002664"/>
                </a:solidFill>
                <a:latin typeface="Public Sans ExtraLight" pitchFamily="2" charset="77"/>
              </a:rPr>
              <a:t>ত্বকে ফুসকুড়ি বা চুলকানি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800">
                <a:solidFill>
                  <a:srgbClr val="002664"/>
                </a:solidFill>
                <a:latin typeface="Public Sans ExtraLight" pitchFamily="2" charset="77"/>
              </a:rPr>
              <a:t>হলুদ ত্বক এবং চোখ (জন্ডিস)</a:t>
            </a:r>
            <a:endParaRPr lang="en-US" sz="180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3C70C7-0A2D-EF23-B139-B2A8CAA32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62BC02-6358-F857-32CF-973AA3AB46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848" y="2233914"/>
            <a:ext cx="5511800" cy="5486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1CDE1-2FFE-9CAC-50A6-7E0C47184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D00AE-3995-87DA-E555-017D7B1111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B035949-A3B8-ACDC-E9F9-C70165E45E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544325"/>
            <a:ext cx="1152072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as-IN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আপনার দীর্ঘস্থায়ী হেপাটাইটিস বি আছে কিনা </a:t>
            </a:r>
            <a:endParaRPr lang="en-AU" sz="28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as-IN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তা জানার একমাত্র উপায় হল </a:t>
            </a:r>
            <a:endParaRPr lang="en-AU" sz="28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as-IN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বি রক্ত ​​পরীক্ষা করা।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8B2906-0C1F-8385-8D2C-70E2591E57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90415" y="2755900"/>
            <a:ext cx="1670050" cy="1346200"/>
            <a:chOff x="6590415" y="2755900"/>
            <a:chExt cx="1670050" cy="1346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63B505-6269-E485-1FC0-FBC95B48499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0415" y="2755900"/>
              <a:ext cx="1670050" cy="1346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9FDAA7-4531-F762-C78F-E76FAFE9C1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01259" y="2961297"/>
              <a:ext cx="1448362" cy="6181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as-IN" sz="2000" b="1">
                  <a:solidFill>
                    <a:schemeClr val="bg1"/>
                  </a:solidFill>
                  <a:latin typeface="Public Sans Medium"/>
                </a:rPr>
                <a:t>এটি দ্রুত এবং সহজ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550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8BBDF3-4D2F-13D1-E85D-D4FE5B551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264" y="318375"/>
            <a:ext cx="2406650" cy="5892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3330316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বি </a:t>
            </a:r>
            <a:endParaRPr lang="en-AU" sz="28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পরীক্ষা</a:t>
            </a:r>
            <a:r>
              <a:rPr lang="en-AU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AU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করানো</a:t>
            </a:r>
            <a:endParaRPr lang="en-US" sz="28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b="1">
                <a:solidFill>
                  <a:srgbClr val="002664"/>
                </a:solidFill>
                <a:latin typeface="Public Sans Medium" pitchFamily="2" charset="77"/>
              </a:rPr>
              <a:t>হেপাটাইটিস বি-এর জন্য বিভিন্ন ধরণের রক্ত ​​পরীক্ষা রয়েছে, সেগুলি সহজ এবং গোপনীয়।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1105845"/>
            <a:ext cx="6428420" cy="2655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as-IN" sz="2000" b="1">
                <a:solidFill>
                  <a:srgbClr val="002664"/>
                </a:solidFill>
                <a:latin typeface="Public Sans Medium" pitchFamily="2" charset="77"/>
              </a:rPr>
              <a:t>পরীক্ষার ফলাফল আপনাকে জানাবে যে আপনার যদি:</a:t>
            </a:r>
            <a:endParaRPr lang="en-US" sz="2000" b="1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দীর্ঘস্থায়ী হেপাটাইটিস বি সংক্রমণ থাকে এবং যত্ন ও চিকিৎসার প্রয়োজন হয়</a:t>
            </a:r>
            <a:endParaRPr lang="en-PH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হেপাটাইটিস বি এর বিরুদ্ধে সুরক্ষা তৈরি হয়েছে, এবং আবার এটি হতে পারে না</a:t>
            </a:r>
            <a:endParaRPr lang="en-PH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হেপাটাইটিস বি এর বিরুদ্ধে সুরক্ষা নেই, এবং হেপাটাইটিস বি টিকা প্রয়োজন।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20FF7-AC7F-1F01-304F-601041A265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4409954"/>
            <a:ext cx="6428420" cy="22570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as-IN" sz="2000" b="1">
                <a:solidFill>
                  <a:srgbClr val="002664"/>
                </a:solidFill>
                <a:latin typeface="Public Sans Medium" pitchFamily="2" charset="77"/>
              </a:rPr>
              <a:t>আপনি এখানে হেপাটাইটিস বি পরীক্ষা করাতে পারেন: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জেনারেল প্র্যাকটিশনার (জিপি) বা ডাক্তার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NSW </a:t>
            </a: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যৌন স্বাস্থ্য ক্লিনিক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পরিবার পরিকল্পনা 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C4CE46-F254-3F82-DD5C-5A4A81906C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86" y="-734295"/>
            <a:ext cx="558165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F80F0-7C35-FEAC-404C-A6CC0A2934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837" y="2842342"/>
            <a:ext cx="3200400" cy="7518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513493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6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কাদের হেপাটাইটিস বি </a:t>
            </a:r>
            <a:endParaRPr lang="en-AU" sz="36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36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পরীক্ষা করানো উচিত?</a:t>
            </a:r>
            <a:endParaRPr lang="en-US" sz="36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as-IN" b="1">
                <a:solidFill>
                  <a:srgbClr val="002664"/>
                </a:solidFill>
                <a:latin typeface="Public Sans Medium" pitchFamily="2" charset="77"/>
              </a:rPr>
              <a:t>হেপাটাইটিস বি পরীক্ষা করানোও গুরুত্বপূর্ণ যদি আপনি বা </a:t>
            </a:r>
            <a:br>
              <a:rPr lang="en-PH" b="1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as-IN" b="1">
                <a:solidFill>
                  <a:srgbClr val="002664"/>
                </a:solidFill>
                <a:latin typeface="Public Sans Medium" pitchFamily="2" charset="77"/>
              </a:rPr>
              <a:t>আপনার: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পরিবারের কোনও সদস্যের হেপাটাইটিস বি থাকে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হেপাটাইটিস বি আক্রান্ত ব্যক্তির সাথে বসবাস করেন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কনডম ছাড়া যৌনমিলন করে থাকেন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বিদেশে চিকিৎসা, দাঁতের বা প্রসাধনী পদ্ধতি সম্পন্ন করে্ন যেখানে ব্যবহৃত সরঞ্জামগুলি পরিষ্কার ছিল না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আপনার হেপাটাইটিস সি বা এইচআইভি আছে।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আপনি ওষুধ বা স্টেরয়েড ইনজেকশন দিয়েছেন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>
                <a:solidFill>
                  <a:srgbClr val="002664"/>
                </a:solidFill>
                <a:latin typeface="Public Sans ExtraLight"/>
              </a:rPr>
              <a:t>বিদেশে রক্ত ​​সঞ্চালন করেছেন, অথবা ১৯৯০ সালের আগে অস্ট্রেলিয়ায়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E540D2-565C-EDF1-11A1-8C410A2049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534" y="1083795"/>
            <a:ext cx="4292600" cy="2152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4C5CA7-6B5D-E7A7-01A2-C1DB9056C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31171" y="1374804"/>
            <a:ext cx="3797625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যদি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আপনি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এমন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কোনও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 দেশে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জন্মগ্রহণ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করেন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 বা বসবাস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করে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থাকেন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যেখানে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হেপাটাইটিস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 বি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সাধারণ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,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তাহলে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আপনার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হেপাটাইটিস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 বি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পরীক্ষা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করানো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 </a:t>
            </a:r>
            <a:r>
              <a:rPr lang="as-IN" sz="1600" b="1" dirty="0" err="1">
                <a:solidFill>
                  <a:srgbClr val="002664"/>
                </a:solidFill>
                <a:latin typeface="Public Sans Medium"/>
                <a:cs typeface="Vrinda"/>
              </a:rPr>
              <a:t>গুরুত্বপূর্ণ</a:t>
            </a:r>
            <a:r>
              <a:rPr lang="as-IN" sz="1600" b="1" dirty="0">
                <a:solidFill>
                  <a:srgbClr val="002664"/>
                </a:solidFill>
                <a:latin typeface="Public Sans Medium"/>
                <a:cs typeface="Vrinda"/>
              </a:rPr>
              <a:t>। </a:t>
            </a: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253D7-81F8-E97C-19FF-A889086707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0"/>
            <a:ext cx="4438650" cy="80391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AA0EF0-3B6D-1073-1595-A8A38268BED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34901" y="5359078"/>
            <a:ext cx="6130496" cy="918159"/>
            <a:chOff x="4934901" y="5359078"/>
            <a:chExt cx="6130496" cy="91815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0AF06D0-968B-7A60-9B39-EEEE906044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5538" y="5359078"/>
              <a:ext cx="6099859" cy="91815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557633-57AD-BC29-0EEE-F2A2ABBFED7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34901" y="5437426"/>
              <a:ext cx="4625787" cy="74345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as-IN" b="1">
                  <a:solidFill>
                    <a:schemeClr val="bg1"/>
                  </a:solidFill>
                  <a:latin typeface="Public Sans Medium"/>
                </a:rPr>
                <a:t>আপনার চিকিৎসা চালিয়ে যাওয়ার প্রয়োজন কিনা তা আপনার ডাক্তার আপনাকে বলবেন। 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3615213" cy="130038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দীর্ঘস্থায়ী </a:t>
            </a:r>
            <a:br>
              <a:rPr lang="en-AU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বি এর</a:t>
            </a:r>
            <a:r>
              <a:rPr lang="en-AU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চিকিৎসা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1230956"/>
            <a:ext cx="5968451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যদি আপনার দীর্ঘস্থায়ী হেপাটাইটিস বি থাকে, তাহলে আপনার লিভারের স্বাস্থ্য পরীক্ষা করার জন্য নিয়মিত (প্রতি ৬-১২ মাস অন্তর) আপনার ডাক্তারের সাথে দেখা করা উচিত, কারণ লিভারের ক্ষতি যেকোনো সময় হতে পারে।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323C0-81B7-15F9-9062-652D7C5516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3295017"/>
            <a:ext cx="2878010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b="1">
                <a:solidFill>
                  <a:srgbClr val="002664"/>
                </a:solidFill>
                <a:latin typeface="Public Sans Medium"/>
              </a:rPr>
              <a:t>চিকিৎসার মাধ্যমে লিভারের ক্ষতি কমানো যায় এবং লিভার ক্যান্সারের ঝুঁকি কমানো যায়।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389CD-1342-04C0-0581-2CC6EB0E4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071" y="2531345"/>
            <a:ext cx="27432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591AE4BD-B20E-0B26-16A1-B2A67D003D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696373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বি থেকে নিজেকে </a:t>
            </a:r>
            <a:endParaRPr lang="en-AU" sz="32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কীভাবে রক্ষা করব? </a:t>
            </a:r>
            <a:endParaRPr lang="en-US" sz="32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45C95-4EFD-27AA-6BEB-9908C2B1BB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b="1">
                <a:solidFill>
                  <a:srgbClr val="002664"/>
                </a:solidFill>
                <a:latin typeface="Public Sans Medium" pitchFamily="2" charset="77"/>
              </a:rPr>
              <a:t>হেপাটাইটিস বি থেকে সুরক্ষিত থাকার সর্বোত্তম উপায় হল টিকা নেয়া। </a:t>
            </a: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অস্ট্রেলিয়ায়, হেপাটাইটিস বি টিকা যাদের জন্য বিনামূল্যেরঃ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নবজাতক শিশু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শিশু এবং কিশোররা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/>
              </a:rPr>
              <a:t>পরিবার হেপাটাইটিস বি আক্রান্ত ব্যক্তির ঘনিষ্ঠ সংস্পর্শে </a:t>
            </a:r>
            <a:br>
              <a:rPr lang="en-PH" sz="2000">
                <a:solidFill>
                  <a:srgbClr val="002664"/>
                </a:solidFill>
                <a:latin typeface="Public Sans ExtraLight"/>
              </a:rPr>
            </a:br>
            <a:r>
              <a:rPr lang="as-IN" sz="2000">
                <a:solidFill>
                  <a:srgbClr val="002664"/>
                </a:solidFill>
                <a:latin typeface="Public Sans ExtraLight"/>
              </a:rPr>
              <a:t>থাকা ব্যক্তিরা। </a:t>
            </a:r>
            <a:endParaRPr lang="en-US" sz="2000">
              <a:latin typeface="Public Sans ExtraLight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F07DAF-DB87-13FB-EF4F-659A3A51D7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0861" y="5260902"/>
            <a:ext cx="5914663" cy="933972"/>
            <a:chOff x="520861" y="5260902"/>
            <a:chExt cx="5914663" cy="93397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E6AB0EE-70A0-28DB-2724-4E7CDA451E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260902"/>
              <a:ext cx="5914663" cy="933972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1BF5D8-A755-227A-94E4-C821AD7F5BB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353161"/>
              <a:ext cx="5914663" cy="79541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as-IN" sz="2000" b="1">
                  <a:solidFill>
                    <a:srgbClr val="002664"/>
                  </a:solidFill>
                  <a:latin typeface="Public Sans Medium"/>
                </a:rPr>
                <a:t>হেপাটাইটিস বি টিকা সম্পর্কে আপনার ডাক্তারের সাথে পরামর্শ করুন।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65EAE8-C2AF-C11C-AC92-E1D1B2F958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71442" y="1210795"/>
            <a:ext cx="2755900" cy="1898650"/>
            <a:chOff x="8571442" y="1210795"/>
            <a:chExt cx="2755900" cy="18986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D05CC7-394A-A6A9-A35B-58DA3DEDC06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1442" y="1210795"/>
              <a:ext cx="2755900" cy="18986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BDEB97-D20B-F680-6927-D39C9D4DE9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79070" y="1490407"/>
              <a:ext cx="249434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s-IN" sz="30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টিকা নিন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9A84440-8151-93CF-BE35-F1D3FFD0A2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488" y="-1002494"/>
            <a:ext cx="5372100" cy="251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540594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বি এর বিস্তার </a:t>
            </a:r>
            <a:endParaRPr lang="en-AU" sz="32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বন্ধ করার অন্যান্য উপায় </a:t>
            </a:r>
            <a:endParaRPr lang="en-US" sz="32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6206A-7B15-0936-3F8C-6056FEAB9C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2516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রক্তের সাথে রক্তের সংস্পর্শ এড়িয়ে চলুন: রেজার, টুথব্রাশ বা অন্যান্য ব্যক্তিগত জিনিসপত্র শেয়ার করবেন না।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18E42F-F0C7-566A-68E5-967B30CDB7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4769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 ট্যাটু, ছিদ্র, বা অন্যান্য ঐতিহ্যবাহী অনুশীলনের জন্য সূঁচ বা সরঞ্জাম শেয়ার করবেন না।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90212C-BAFE-E241-3E86-4EAC007C4D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19777" y="4425569"/>
            <a:ext cx="2411393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 যৌন মিলনের সময় সর্বদা কনডম এবং লুব্রিকেন্ট ব্যবহার করুন।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667A1-30A9-242A-BAA7-1CB0CDF38C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4425569"/>
            <a:ext cx="2361235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ওষুধ ইনজেকশনের জন্য ব্যবহৃত সূঁচ বা কোনও সরঞ্জাম ভাগাভাগি করবেন না।</a:t>
            </a: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2891AB-E3EB-57CD-18EC-13BF18D4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A7BFEE-9D03-46DD-1C05-7EC3400D9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CBED7-D438-365F-0C62-0A1F812FE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9E241E69-28DF-5B79-224F-0F30677160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1006891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বি সম্পর্কে কলঙ্ক বা অখ্যাতি বোঝা</a:t>
            </a:r>
            <a:endParaRPr lang="en-US" sz="3200" b="1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ECDB82-057B-6782-995E-BCDDD9DB41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013905"/>
            <a:ext cx="6233314" cy="20886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b="1">
                <a:solidFill>
                  <a:srgbClr val="002664"/>
                </a:solidFill>
                <a:latin typeface="Public Sans Medium" pitchFamily="2" charset="77"/>
              </a:rPr>
              <a:t>ভাইরাল হেপাটাইটিসে আক্রান্ত অনেক মানুষ হেপাটাইটিস বি-এর সাথে সম্পর্কিত কলঙ্কের শিকার হন কারণ: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তাদের হেপাটাইটিস বি কীভাবে হয়েছিল সে সম্পর্কে অন্যদের অনুমান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/>
              </a:rPr>
              <a:t>হেপাটাইটিস বি এর সাথে সম্পর্কিত আচরণ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F0421A-5430-D29D-99FE-018D4D53C9E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5001707"/>
            <a:ext cx="5905936" cy="1062579"/>
            <a:chOff x="5484554" y="5001707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DB434CF-6387-06F5-205C-B45748E3842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001707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B2A4EF-3F74-45BF-FE8C-2B52B353729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179054"/>
              <a:ext cx="5905936" cy="76944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as-IN" sz="2200" b="1">
                  <a:solidFill>
                    <a:srgbClr val="CCF2EA"/>
                  </a:solidFill>
                  <a:latin typeface="Public Sans Medium"/>
                </a:rPr>
                <a:t>কলঙ্ক স্বাস্থ্যসেবা এবং সহায়তার ক্ষেত্রে বাধা সৃষ্টি করে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2FEFCE-2ADD-5C19-E7F8-61964E19D7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428999"/>
            <a:ext cx="5905936" cy="1395361"/>
            <a:chOff x="5484554" y="3428999"/>
            <a:chExt cx="5905936" cy="139536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69D1915-09C0-4A8F-35C0-999553285F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28999"/>
              <a:ext cx="5905936" cy="1395361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E6C01B-EB05-C2AA-6944-2A810B6B72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593480"/>
              <a:ext cx="5905936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as-IN" sz="2200" b="1">
                  <a:solidFill>
                    <a:srgbClr val="002664"/>
                  </a:solidFill>
                  <a:latin typeface="Public Sans Medium"/>
                </a:rPr>
                <a:t>এই অনুমানগুলি একজন ব্যক্তির হেপাটাইটিস বি অবস্থা প্রকাশ করার ইচ্ছাকে প্রভাবিত করতে পারে।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015E9B8-ED6C-4C48-DA89-5659BF0A36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965" y="225841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8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29940E-628B-79A3-3047-F4E6BC31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817" y="11575"/>
            <a:ext cx="6800850" cy="7988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CFCDAA82-47A3-0667-187F-283CD176EF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70314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কাকে বলবেন আর কাকে বলবেন না</a:t>
            </a:r>
            <a:endParaRPr lang="en-US" sz="32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F83EA-D37E-622F-3FCA-4307FB3091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504150"/>
            <a:ext cx="6233314" cy="1914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b="1">
                <a:solidFill>
                  <a:srgbClr val="002664"/>
                </a:solidFill>
                <a:latin typeface="Public Sans Medium" pitchFamily="2" charset="77"/>
              </a:rPr>
              <a:t>আইন অনুসারে আপনাকে যেসব লোকদের বলতে হবে: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রক্ত দিলে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অঙ্গ এবং শুক্রাণু দান করার সময়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যখন আপনি বীমার জন্য আবেদন করবেন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/>
              </a:rPr>
              <a:t>আপনি যদি অস্ট্রেলিয়ান প্রতিরক্ষা বাহিনীতে যোগদান করেন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/>
              </a:rPr>
              <a:t>যখন আপনি অস্ট্রেলিয়ায় বসবাসের জন্য ভিসার জন্য আবেদন করবেন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আপনি যদি একজন স্বাস্থ্যসেবা কর্মী হন যিনি </a:t>
            </a:r>
            <a:br>
              <a:rPr lang="en-PH" sz="200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চিকিৎসা করেন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360B5-BFF5-BC56-3714-9561C50765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504150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b="1">
                <a:solidFill>
                  <a:srgbClr val="002664"/>
                </a:solidFill>
                <a:latin typeface="Public Sans Medium" pitchFamily="2" charset="77"/>
              </a:rPr>
              <a:t>আপনাকে বলতে হবে না: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কর্মস্থলে আপনার বসকে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আপনি যাদের সাথে কাজ করেন বা যাদের সাথে স্কুলে যান তাদেরকে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পরিবারের সদস্যদের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স্বাস্থ্য পেশাদারদের</a:t>
            </a: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B944D-E828-2C48-B6F8-D38A08956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51" y="266700"/>
            <a:ext cx="4013200" cy="632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as-IN" b="1">
                <a:solidFill>
                  <a:srgbClr val="002664"/>
                </a:solidFill>
                <a:latin typeface="Poppins" panose="00000500000000000000" pitchFamily="2" charset="0"/>
                <a:cs typeface="Shonar Bangla" panose="020B0502040204020203" pitchFamily="34" charset="0"/>
              </a:rPr>
              <a:t>হেপাটাইটিস বি কেন গুরুত্বপূর্ণ?</a:t>
            </a:r>
            <a:endParaRPr lang="en-US" b="1">
              <a:solidFill>
                <a:srgbClr val="0026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Shonar Bangla" panose="020B0502040204020203" pitchFamily="34" charset="0"/>
                <a:cs typeface="+mj-cs"/>
              </a:rPr>
              <a:t>হেপাটাইটিস বি গুরুত্বপূর্ণ কারণ চিকিৎসা না করা হলে এটি গুরুতর লিভারের ক্ষতি এবং লিভার ক্যান্সারের কারণ হতে পারে।</a:t>
            </a:r>
          </a:p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Shonar Bangla" panose="020B0502040204020203" pitchFamily="34" charset="0"/>
                <a:cs typeface="+mj-cs"/>
              </a:rPr>
              <a:t>আমাদের সমাজে দীর্ঘস্থায়ী হেপাটাইটিস বি সাধারণ।</a:t>
            </a:r>
          </a:p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endParaRPr lang="as-IN" sz="2000">
              <a:solidFill>
                <a:srgbClr val="002664"/>
              </a:solidFill>
              <a:latin typeface="Shonar Bangla" panose="020B0502040204020203" pitchFamily="34" charset="0"/>
              <a:cs typeface="+mj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DBBCA-F11E-3880-51D7-CCADDC874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964608" y="4673250"/>
            <a:ext cx="5714248" cy="815580"/>
            <a:chOff x="5964608" y="4117665"/>
            <a:chExt cx="5714248" cy="8155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E281DD-075F-06F8-615E-44C8E3E701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964608" y="4117665"/>
              <a:ext cx="571424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9AFE89-137F-4C43-9D50-1D8ED8CE43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as-IN" sz="1600" b="1">
                  <a:solidFill>
                    <a:schemeClr val="bg1"/>
                  </a:solidFill>
                  <a:latin typeface="Public Sans Medium"/>
                </a:rPr>
                <a:t>দীর্ঘস্থায়ী হেপাটাইটিস বি যে কাউকে আক্রান্ত করতে পারে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59ACE-D55B-D8B6-8579-661372AA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66B6B4-431F-8A36-4D62-4F24F49B3B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8DAD6-4A02-1AB4-14E0-CDE2D51DE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8B74DD4-2311-EEC3-8470-5BE4A264C2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কোথায় সাহায্য </a:t>
            </a:r>
            <a:endParaRPr lang="en-AU" sz="32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পাওয়া যাবে</a:t>
            </a:r>
            <a:endParaRPr lang="en-US" sz="32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E2CD0F-3365-FA69-6520-D54FF79C166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326EACC-DB4E-D43C-ADFF-3CBD0FA5E0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C019CC-DAB9-D10E-EC32-2553438971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1600" b="1">
                  <a:solidFill>
                    <a:srgbClr val="002664"/>
                  </a:solidFill>
                  <a:latin typeface="Public Sans Medium"/>
                </a:rPr>
                <a:t>Liver clinics and specialists (</a:t>
              </a:r>
              <a:r>
                <a:rPr lang="as-IN" sz="1600" b="1">
                  <a:solidFill>
                    <a:srgbClr val="002664"/>
                  </a:solidFill>
                  <a:latin typeface="Public Sans Medium"/>
                </a:rPr>
                <a:t>লিভার ক্লিনিক এবং বিশেষজ্ঞ</a:t>
              </a:r>
              <a:r>
                <a:rPr lang="en-PH" sz="1600" b="1">
                  <a:solidFill>
                    <a:srgbClr val="002664"/>
                  </a:solidFill>
                  <a:latin typeface="Public Sans Medium"/>
                </a:rPr>
                <a:t>)</a:t>
              </a:r>
              <a:r>
                <a:rPr lang="as-IN" sz="1600" b="1">
                  <a:solidFill>
                    <a:srgbClr val="002664"/>
                  </a:solidFill>
                  <a:latin typeface="Public Sans Medium"/>
                </a:rPr>
                <a:t> - 1800 803 990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1600">
                  <a:solidFill>
                    <a:srgbClr val="002664"/>
                  </a:solidFill>
                  <a:latin typeface="Public Sans Medium"/>
                </a:rPr>
                <a:t>www.hep.org.au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1D3A13-A7E1-CD92-E4EC-CDC606F2887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10942C3-BA14-674F-B789-86D3E4B200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5F10B8-ECFE-D676-7B86-9D54A5373CA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1600" b="1">
                  <a:solidFill>
                    <a:srgbClr val="002664"/>
                  </a:solidFill>
                  <a:latin typeface="Public Sans Medium" pitchFamily="2" charset="77"/>
                </a:rPr>
                <a:t>Sexual health clinics (</a:t>
              </a:r>
              <a:r>
                <a:rPr lang="as-IN" sz="1600" b="1">
                  <a:solidFill>
                    <a:srgbClr val="002664"/>
                  </a:solidFill>
                  <a:latin typeface="Public Sans Medium" pitchFamily="2" charset="77"/>
                </a:rPr>
                <a:t>যৌন স্বাস্থ্য ক্লিনিক</a:t>
              </a:r>
              <a:r>
                <a:rPr lang="en-PH" sz="1600" b="1">
                  <a:solidFill>
                    <a:srgbClr val="002664"/>
                  </a:solidFill>
                  <a:latin typeface="Public Sans Medium" pitchFamily="2" charset="77"/>
                </a:rPr>
                <a:t>)</a:t>
              </a:r>
              <a:r>
                <a:rPr lang="as-IN" sz="1600" b="1">
                  <a:solidFill>
                    <a:srgbClr val="002664"/>
                  </a:solidFill>
                  <a:latin typeface="Public Sans Medium" pitchFamily="2" charset="77"/>
                </a:rPr>
                <a:t> - 1800 451 624 </a:t>
              </a:r>
              <a:r>
                <a:rPr lang="en-US" sz="1600">
                  <a:solidFill>
                    <a:srgbClr val="002664"/>
                  </a:solidFill>
                  <a:latin typeface="Public Sans Medium" pitchFamily="2" charset="77"/>
                </a:rPr>
                <a:t>www.health.nsw.gov.au/sexualhealth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7D2A05-55C6-09BE-81D8-E4C2101B382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EE56CA5-68E0-C682-2BB7-98A4BF27C12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DB00FC-0239-9D61-01A7-E70BDD148FB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1600" b="1">
                  <a:solidFill>
                    <a:srgbClr val="002664"/>
                  </a:solidFill>
                  <a:latin typeface="Public Sans Medium"/>
                </a:rPr>
                <a:t>Multicultural HIV and Hepatitis Service - </a:t>
              </a:r>
              <a:r>
                <a:rPr lang="as-IN" sz="1600" b="1">
                  <a:solidFill>
                    <a:srgbClr val="002664"/>
                  </a:solidFill>
                  <a:latin typeface="Public Sans Medium"/>
                </a:rPr>
                <a:t>বহুসংস্কৃতির এইচআইভি এবং হেপাটাইটিস সি পরিষেবা  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1600">
                  <a:solidFill>
                    <a:srgbClr val="002664"/>
                  </a:solidFill>
                  <a:latin typeface="Public Sans Medium"/>
                </a:rPr>
                <a:t>www.mhahs.org.au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28F44E-79E8-A49D-2844-4AF5241D43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D058B2E-7AD3-1649-C62E-5CF3640833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70FA83-D722-A0E2-2AD3-0514EF10014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1600" b="1">
                  <a:solidFill>
                    <a:srgbClr val="002664"/>
                  </a:solidFill>
                  <a:latin typeface="Public Sans Medium" pitchFamily="2" charset="77"/>
                </a:rPr>
                <a:t>General Practitioner (GP) - </a:t>
              </a:r>
              <a:r>
                <a:rPr lang="as-IN" sz="1600" b="1">
                  <a:solidFill>
                    <a:srgbClr val="002664"/>
                  </a:solidFill>
                  <a:latin typeface="Public Sans Medium" pitchFamily="2" charset="77"/>
                </a:rPr>
                <a:t>জেনারেল প্র্যাকটিশনার (জিপি) বা ডাক্তার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E3C861-77DF-90BC-C4A5-53A732647A1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E80B3D0-3A02-40F9-1A10-78B843157C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132F92-394E-A5CC-27E9-02CE57CE8D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1600" b="1">
                  <a:solidFill>
                    <a:srgbClr val="002664"/>
                  </a:solidFill>
                  <a:latin typeface="Public Sans Medium" pitchFamily="2" charset="77"/>
                </a:rPr>
                <a:t>Hepatitis NSW (</a:t>
              </a:r>
              <a:r>
                <a:rPr lang="as-IN" sz="1600" b="1">
                  <a:solidFill>
                    <a:srgbClr val="002664"/>
                  </a:solidFill>
                  <a:latin typeface="Public Sans Medium" pitchFamily="2" charset="77"/>
                </a:rPr>
                <a:t>হেপাটাইটিস </a:t>
              </a:r>
              <a:r>
                <a:rPr lang="en-US" sz="1600" b="1">
                  <a:solidFill>
                    <a:srgbClr val="002664"/>
                  </a:solidFill>
                  <a:latin typeface="Public Sans Medium" pitchFamily="2" charset="77"/>
                </a:rPr>
                <a:t>NSW) – 1800 803 990</a:t>
              </a:r>
              <a:br>
                <a:rPr lang="en-US" sz="1600" b="1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sz="1600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sz="1600">
                <a:latin typeface="Public Sans ExtraLigh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4FEC8B-4415-7A9E-43F4-CDD9E14CE1D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9A06CE-DE70-D922-6F78-53798B4CD4A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B9927-1B51-6BAB-55D9-F2FD86035D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s-IN" sz="14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কোনও </a:t>
              </a:r>
              <a:r>
                <a:rPr lang="en-US" sz="14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Medicare </a:t>
              </a:r>
              <a:r>
                <a:rPr lang="as-IN" sz="14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প্রয়োজন নেই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9013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C492AE-F1D0-DD58-128F-2AF7900A4B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21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6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আপনার ভাষায় সাহায্য প্রয়োজন</a:t>
            </a:r>
            <a:endParaRPr lang="en-US" sz="36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as-IN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আপনার ডাক্তার বা স্বাস্থ্যসেবা প্রদানকারীর সাথে আপনার ভাষায় কথা বলার ক্ষেত্রে যদি আপনার সাহায্যের প্রয়োজন হয়: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অনুবাদ ও দোভাষী পরিষেবা (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TIS)-</a:t>
            </a: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তে কল করুন 13 14 50 নম্বরে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পরিষেবাটি বিনামূল্যের এবং গোপনীয়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/>
              </a:rPr>
              <a:t>রিসেপশনিস্টকে আপনার জন্য একজন বিনামূল্যের দোভাষী বুক করতে বলুন</a:t>
            </a:r>
          </a:p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endParaRPr lang="en-US" sz="2000">
              <a:latin typeface="Public Sans ExtraLigh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2FF6C-11D6-363E-C975-4953838135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C6A899-CDAE-EED4-DF6F-E528F4AF5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423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22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6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আজ আমরা </a:t>
            </a:r>
            <a:endParaRPr lang="en-AU" sz="36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36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কী শিখলাম?</a:t>
            </a:r>
            <a:endParaRPr lang="en-US" sz="36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1196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sz="2000" b="1">
                <a:solidFill>
                  <a:srgbClr val="002664"/>
                </a:solidFill>
                <a:latin typeface="Public Sans Medium" pitchFamily="2" charset="77"/>
              </a:rPr>
              <a:t>সত্য নাকি মিথ্যা</a:t>
            </a:r>
            <a:r>
              <a:rPr lang="en-PH" sz="2000" b="1">
                <a:solidFill>
                  <a:srgbClr val="002664"/>
                </a:solidFill>
                <a:latin typeface="Public Sans Medium" pitchFamily="2" charset="77"/>
              </a:rPr>
              <a:t>?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কনডম ছাড়া যৌন মিলনের ফলে হেপাটাইটিস বি হতে পারে।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আমার হেপাটাইটিস বি আছে কিনা তা জানার একমাত্র উপায় হল যখন ত্বক হলুদ হয়ে যায়।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ভিটামিন গ্রহণ এবং স্বাস্থ্যকর খাবার খাওয়ার মাধ্যমে আপনি হেপাটাইটিস বি থেকে নিজেকে রক্ষা করতে পারেন।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আপনার বিদেশে ট্যাটু হয়েছে এবং আপনি নিশ্চিত নন যে ব্যবহৃত সরঞ্জামগুলি পরিষ্কার ছিল কিনা, আপনার পরীক্ষা করানো উচিত।</a:t>
            </a: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AAF00C-50E3-98E4-E370-7B19DC528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6E314-5D04-7BAE-FE10-27AF2AFB16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4E2A-D98E-A6CD-BAF3-ABB9ADF8B8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23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B14D6591-6FA0-B526-8038-DF1B0BA391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74665"/>
            <a:ext cx="6691384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6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মনে রাখার জন্য </a:t>
            </a:r>
            <a:endParaRPr lang="en-AU" sz="36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36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গুরুত্বপূর্ণ বার্তাগুলি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AE4FA-49AF-643A-DE8D-5FC5D8E0807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379309"/>
            <a:ext cx="8008040" cy="3562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>
                <a:solidFill>
                  <a:srgbClr val="002664"/>
                </a:solidFill>
                <a:latin typeface="Public Sans ExtraLight" pitchFamily="2" charset="77"/>
              </a:rPr>
              <a:t>হেপাটাইটিস বি হল হেপাটাইটিস বি ভাইরাসের কারণে সৃষ্ট একটি লিভারের সংক্রমণ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>
                <a:solidFill>
                  <a:srgbClr val="002664"/>
                </a:solidFill>
                <a:latin typeface="Public Sans ExtraLight" pitchFamily="2" charset="77"/>
              </a:rPr>
              <a:t>আমাদের কমিউনিটির মধ্যে দীর্ঘস্থায়ী হেপাটাইটিস বি (দীর্ঘমেয়াদী) সাধারণ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>
                <a:solidFill>
                  <a:srgbClr val="002664"/>
                </a:solidFill>
                <a:latin typeface="Public Sans ExtraLight" pitchFamily="2" charset="77"/>
              </a:rPr>
              <a:t>জন্মের সময় মা থেকে শিশুর মধ্যে দীর্ঘস্থায়ী হেপাটাইটিস বি সংক্রমণ ঘটে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>
                <a:solidFill>
                  <a:srgbClr val="002664"/>
                </a:solidFill>
                <a:latin typeface="Public Sans ExtraLight" pitchFamily="2" charset="77"/>
              </a:rPr>
              <a:t>আপনার হেপাটাইটিস বি আছে কিনা তা জানার একমাত্র উপায় হল হেপাটাইটিস বি রক্ত ​​পরীক্ষা করা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>
                <a:solidFill>
                  <a:srgbClr val="002664"/>
                </a:solidFill>
                <a:latin typeface="Public Sans ExtraLight" pitchFamily="2" charset="77"/>
              </a:rPr>
              <a:t>চিকিৎসা পাওয়া যায়। এটি নিরাপদ এবং কার্যকর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1900">
                <a:solidFill>
                  <a:srgbClr val="002664"/>
                </a:solidFill>
                <a:latin typeface="Public Sans ExtraLight"/>
              </a:rPr>
              <a:t>চিকিৎসা ছাড়া দীর্ঘস্থায়ী হেপাটাইটিস বি লিভারের ক্ষতি এবং লিভার ক্যান্সারের কারণ হতে পারে</a:t>
            </a:r>
          </a:p>
        </p:txBody>
      </p:sp>
    </p:spTree>
    <p:extLst>
      <p:ext uri="{BB962C8B-B14F-4D97-AF65-F5344CB8AC3E}">
        <p14:creationId xmlns:p14="http://schemas.microsoft.com/office/powerpoint/2010/main" val="290399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24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as-IN" sz="7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প্রশ্ন</a:t>
            </a:r>
            <a:r>
              <a:rPr lang="en-AU" sz="7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?</a:t>
            </a:r>
            <a:endParaRPr lang="as-IN" sz="7000" b="1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as-IN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ডেভেলপ করেছেনঃ</a:t>
            </a:r>
            <a:b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NSW </a:t>
            </a:r>
            <a:r>
              <a:rPr lang="as-IN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বহুসংস্কৃতির এইচআইভি </a:t>
            </a:r>
            <a:endParaRPr lang="en-AU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as-IN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এবং হেপাটাইটিস পরিষেবা </a:t>
            </a:r>
            <a:endParaRPr lang="en-PH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2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E81C9E-4F62-436C-4680-4EE2B16A858F}"/>
              </a:ext>
            </a:extLst>
          </p:cNvPr>
          <p:cNvSpPr txBox="1"/>
          <p:nvPr/>
        </p:nvSpPr>
        <p:spPr>
          <a:xfrm>
            <a:off x="525101" y="4454305"/>
            <a:ext cx="324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4FAA27-9F52-3B78-AAEB-AEBCF425BF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20" y="3920041"/>
            <a:ext cx="2559050" cy="2622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041" y="1503364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b="1">
                <a:solidFill>
                  <a:srgbClr val="002664"/>
                </a:solidFill>
                <a:latin typeface="Poppins" panose="00000500000000000000" pitchFamily="2" charset="0"/>
                <a:cs typeface="Shonar Bangla" panose="020B0502040204020203" pitchFamily="34" charset="0"/>
              </a:rPr>
              <a:t>আজ আমরা কথা বলবো</a:t>
            </a:r>
            <a:r>
              <a:rPr lang="en-PH" b="1">
                <a:solidFill>
                  <a:srgbClr val="0026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...</a:t>
            </a:r>
            <a:endParaRPr lang="en-US" b="1">
              <a:solidFill>
                <a:srgbClr val="0026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দীর্ঘস্থায়ী হেপাটাইটিস বি-এর উপর দৃষ্টি নিবদ্ধ করে হেপাটাইটিস বি সম্পর্কে আপনার যা জানা দরকার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হেপাটাইটিস বি কীভাবে হয় এবং সম্ভাব্য লক্ষণগুলি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কাদের পরীক্ষা করানো উচিত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 err="1">
                <a:solidFill>
                  <a:srgbClr val="002664"/>
                </a:solidFill>
                <a:latin typeface="Vrinda"/>
                <a:ea typeface="+mn-lt"/>
                <a:cs typeface="Vrinda"/>
              </a:rPr>
              <a:t>কোথায়</a:t>
            </a:r>
            <a:r>
              <a:rPr lang="as-IN" sz="2000">
                <a:solidFill>
                  <a:srgbClr val="002664"/>
                </a:solidFill>
                <a:latin typeface="Vrinda"/>
                <a:ea typeface="+mn-lt"/>
                <a:cs typeface="Vrinda"/>
              </a:rPr>
              <a:t> এবং </a:t>
            </a:r>
            <a:r>
              <a:rPr lang="as-IN" sz="2000" err="1">
                <a:solidFill>
                  <a:srgbClr val="002664"/>
                </a:solidFill>
                <a:latin typeface="Vrinda"/>
                <a:ea typeface="+mn-lt"/>
                <a:cs typeface="Vrinda"/>
              </a:rPr>
              <a:t>কিভাবে</a:t>
            </a:r>
            <a:r>
              <a:rPr lang="as-IN" sz="2000">
                <a:solidFill>
                  <a:srgbClr val="002664"/>
                </a:solidFill>
                <a:latin typeface="Vrinda"/>
                <a:ea typeface="+mn-lt"/>
                <a:cs typeface="Vrinda"/>
              </a:rPr>
              <a:t> </a:t>
            </a:r>
            <a:r>
              <a:rPr lang="as-IN" sz="2000" err="1">
                <a:solidFill>
                  <a:srgbClr val="002664"/>
                </a:solidFill>
                <a:latin typeface="Vrinda"/>
                <a:ea typeface="+mn-lt"/>
                <a:cs typeface="Vrinda"/>
              </a:rPr>
              <a:t>পরীক্ষা</a:t>
            </a:r>
            <a:r>
              <a:rPr lang="as-IN" sz="2000">
                <a:solidFill>
                  <a:srgbClr val="002664"/>
                </a:solidFill>
                <a:latin typeface="Vrinda"/>
                <a:ea typeface="+mn-lt"/>
                <a:cs typeface="Vrinda"/>
              </a:rPr>
              <a:t> </a:t>
            </a:r>
            <a:r>
              <a:rPr lang="as-IN" sz="2000" err="1">
                <a:solidFill>
                  <a:srgbClr val="002664"/>
                </a:solidFill>
                <a:latin typeface="Vrinda"/>
                <a:ea typeface="+mn-lt"/>
                <a:cs typeface="Vrinda"/>
              </a:rPr>
              <a:t>করাবেন</a:t>
            </a:r>
            <a:r>
              <a:rPr lang="as-IN" sz="2000">
                <a:solidFill>
                  <a:srgbClr val="002664"/>
                </a:solidFill>
                <a:latin typeface="Vrinda"/>
                <a:cs typeface="Vrinda"/>
              </a:rPr>
              <a:t> 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হেপাটাইটিস বি প্রতিরোধ এবং চিকিৎসা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আপনি কাকে বলবেন আর কাকে বলবেননা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আরও তথ্য কোথায় পাওয়া যাবে</a:t>
            </a: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5CA285-C769-F1D6-9CD1-32872BF074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653" y="-665838"/>
            <a:ext cx="5949950" cy="2768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558257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বি কী?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6442" y="2556219"/>
            <a:ext cx="8123754" cy="19868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হেপাটাইটিস বি হল হেপাটাইটিস বি ভাইরাসের কারণে সৃষ্ট একটি লিভারের সংক্রমণ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এটি তীব্র (স্বল্পমেয়াদী) বা দীর্ঘস্থায়ী (দীর্ঘমেয়াদী) হতে পারে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দীর্ঘস্থায়ী হেপাটাইটিস বি লিভারের ক্ষতি এবং লিভার ক্যান্সারের কারণ হতে পারে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>
                <a:solidFill>
                  <a:srgbClr val="002664"/>
                </a:solidFill>
                <a:latin typeface="Public Sans ExtraLight"/>
              </a:rPr>
              <a:t>দীর্ঘস্থায়ী হেপাটাইটিস বি-তে আক্রান্ত অনেক মানুষ জানেন না যে তাদের এটি রয়েছে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342E1-64C0-E15D-B27E-F40A670ADE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1899327"/>
            <a:ext cx="6263516" cy="5621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as-IN" sz="2000" b="1">
                <a:solidFill>
                  <a:srgbClr val="002664"/>
                </a:solidFill>
                <a:latin typeface="Public Sans Medium" pitchFamily="2" charset="77"/>
              </a:rPr>
              <a:t> হেপাটাইটিস মানে লিভার বা যকৃতের প্রদাহ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89FB6-A76F-B74E-8EC8-C25EE38874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18" y="641214"/>
            <a:ext cx="3213100" cy="32067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6E4087-6BD9-9B39-EE59-2B9F3910CA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3463" y="5155299"/>
            <a:ext cx="8290480" cy="941116"/>
            <a:chOff x="463463" y="5155299"/>
            <a:chExt cx="8290480" cy="94111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8B54AC2-C534-19C5-15D0-1E420A7D44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3463" y="5155299"/>
              <a:ext cx="8290480" cy="941116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67080A-821B-2B31-3F3E-DEA8DEBDE64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2065" y="5294718"/>
              <a:ext cx="7365408" cy="5621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/>
              <a:r>
                <a:rPr lang="as-IN" sz="2000" b="1">
                  <a:solidFill>
                    <a:schemeClr val="bg1"/>
                  </a:solidFill>
                  <a:latin typeface="Public Sans Medium"/>
                </a:rPr>
                <a:t>অস্ট্রেলিয়ায়, দীর্ঘস্থায়ী হেপাটাইটিস বি আক্রান্ত বেশিরভাগ মানুষ এমন দেশে জন্মগ্রহণ করেন যেখানে হেপাটাইটিস বি সাধারণ।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CA2BC-22C5-0D6E-F89A-B6D9182796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17" y="-677256"/>
            <a:ext cx="4730750" cy="2476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59BA8EA-E586-0B6B-ECF7-BF3043192A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11970" y="2289098"/>
            <a:ext cx="4161637" cy="3475094"/>
            <a:chOff x="7511970" y="2289098"/>
            <a:chExt cx="4161637" cy="347509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037DFC9-D5C1-91B8-6DBE-1E646EC37C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Same-side Corner of Rectangle 14">
              <a:extLst>
                <a:ext uri="{FF2B5EF4-FFF2-40B4-BE49-F238E27FC236}">
                  <a16:creationId xmlns:a16="http://schemas.microsoft.com/office/drawing/2014/main" id="{A9677C46-5996-E35B-11F6-2C4AF539A5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s-IN" sz="2000" b="1">
                  <a:solidFill>
                    <a:srgbClr val="002664"/>
                  </a:solidFill>
                  <a:latin typeface="Public Sans Medium" pitchFamily="2" charset="77"/>
                </a:rPr>
                <a:t>দীর্ঘস্থায়ী (দীর্ঘমেয়াদী)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689157-4E6E-F3EF-19C6-1DA10A6B02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113590" y="2289098"/>
            <a:ext cx="4161637" cy="3475094"/>
            <a:chOff x="3113590" y="2289098"/>
            <a:chExt cx="4161637" cy="347509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203F39E-95EC-1CA2-DB25-993B139BD5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 Same-side Corner of Rectangle 21">
              <a:extLst>
                <a:ext uri="{FF2B5EF4-FFF2-40B4-BE49-F238E27FC236}">
                  <a16:creationId xmlns:a16="http://schemas.microsoft.com/office/drawing/2014/main" id="{EB678294-2FA7-CD9A-7A13-9AE8480102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s-IN" sz="2000" b="1">
                  <a:solidFill>
                    <a:srgbClr val="002664"/>
                  </a:solidFill>
                  <a:latin typeface="Public Sans Medium" pitchFamily="2" charset="77"/>
                </a:rPr>
                <a:t> তীব্র (স্বল্পমেয়াদী)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বি হলে কী হয়?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A046AA-4FDE-076F-C33A-E750B6124A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3080867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তীব্র হেপাটাইটিস বি হলো যখন একজন ব্যক্তি (সাধারণত একজন প্রাপ্তবয়স্ক) ৬ মাসের মধ্যে ভাইরাস থেকে মুক্তি পান।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98FE20-0794-4A47-94DF-D96F10F258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4319358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একবার তারা এটি পরিষ্কার করে ফেললে, তারা আবার হেপাটাইটিস বি ভাইরাসে সংক্রামিত হতে পারেন না এবং অন্যদের মধ্যে এটি সংক্রমণ করতে পারেন না।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7C8C5-705B-2916-883B-CA80FE1B84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3080867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দীর্ঘস্থায়ী হেপাটাইটিস বি হল যখন সংক্রমণ ৬ মাসের বেশি স্থায়ী হয়।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45A6BC-4F25-265D-2775-87B4AC2FA3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4319358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দীর্ঘস্থায়ী হেপাটাইটিস বি লিভারের ক্ষতি (সিরোসিস) এবং লিভার ক্যান্সারের কারণ হতে পারে। </a:t>
            </a: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9D6CE5-CB42-A73A-E5DC-E689CFF25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7" y="115800"/>
            <a:ext cx="1168400" cy="116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1F1572-4E5A-7E27-E7F7-C1D8D5F418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02" y="1066885"/>
            <a:ext cx="7747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B8EA7-2E16-433F-E188-4A2B3B715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2C355-88A3-C113-61B1-2B75CA6271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50" y="2720975"/>
            <a:ext cx="11036300" cy="14160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3DD33-C705-8164-1398-263EBB769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3EEA5-2B29-5392-F1DA-90D27461C7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6F98D39-51FA-92FD-1D2F-7D89762966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1158944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as-IN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একজন ব্যক্তির হেপাটাইটিস বি যত কম বয়সে হয়, </a:t>
            </a:r>
            <a:br>
              <a:rPr lang="as-IN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as-IN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প্রাপ্তবয়স্ক হিসেবে দীর্ঘস্থায়ী হেপাটাইটিস বি হওয়ার ঝুঁকি তত বেশি</a:t>
            </a:r>
            <a:endParaRPr lang="en-US" sz="28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B9FB1-ADBC-6CF1-B3A5-6372605EB4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sz="2000" b="1">
                <a:solidFill>
                  <a:srgbClr val="002664"/>
                </a:solidFill>
                <a:latin typeface="Public Sans Medium" pitchFamily="2" charset="77"/>
              </a:rPr>
              <a:t>সংক্রামিত শিশুদের মধ্যে ৯০% </a:t>
            </a:r>
            <a:r>
              <a:rPr lang="as-IN" sz="2000">
                <a:solidFill>
                  <a:srgbClr val="002664"/>
                </a:solidFill>
                <a:latin typeface="Public Sans Medium" pitchFamily="2" charset="77"/>
              </a:rPr>
              <a:t>ভাইরাসটি থেকে মুক্তি পাবে না এবং দীর্ঘস্থায়ী হেপাটাইটিস বি-তে আক্রান্ত হবে।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21D46-05E4-570B-BA63-281C9F27FC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Public Sans Medium" pitchFamily="2" charset="77"/>
              </a:rPr>
              <a:t>হেপাটাইটিস বি ভাইরাসে আক্রান্ত</a:t>
            </a:r>
            <a:r>
              <a:rPr lang="as-IN" sz="2000" b="1">
                <a:solidFill>
                  <a:srgbClr val="002664"/>
                </a:solidFill>
                <a:latin typeface="Public Sans Medium" pitchFamily="2" charset="77"/>
              </a:rPr>
              <a:t> প্রাপ্তবয়স্কদের মধ্যে ৯৫% </a:t>
            </a:r>
            <a:r>
              <a:rPr lang="as-IN" sz="2000">
                <a:solidFill>
                  <a:srgbClr val="002664"/>
                </a:solidFill>
                <a:latin typeface="Public Sans Medium" pitchFamily="2" charset="77"/>
              </a:rPr>
              <a:t>৬ মাসের মধ্যে এটি সেরে ওঠেন।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8725A-76BD-865F-04E7-5DBA625D20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7850" y="2096779"/>
            <a:ext cx="11061749" cy="477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প্রাপ্তবয়স্কদের মধ্যে দীর্ঘস্থায়ী হেপাটাইটিস বি আক্রান্ত হওয়ার আনুমানিক সংখ্যা</a:t>
            </a:r>
            <a:endParaRPr lang="en-US" sz="200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688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132B10-9AF6-88A3-53E1-90C42E448F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8E340C-F6D1-58F2-41B6-AA0D470594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71" y="1947187"/>
            <a:ext cx="11182350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4A5A1-4650-3D6F-1037-5C88A23B5A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281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সুস্থ লিভার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EC27E-8FFF-77DC-9DF8-36619B2C43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2200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তীব্র হেপাটাইটিস বি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26E61-A387-CD54-DB90-D02608A2AA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5119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ক্রনিক দীর্ঘস্থায়ী হেপাটাইটিস বি 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E6E55-AA08-9EBB-14E5-A4BCED351C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28871" y="4017361"/>
            <a:ext cx="17529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লিভারের ক্ষতি (সিরোসিস)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5151C-3755-AACA-EDFF-ED443E929A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57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as-IN">
                <a:solidFill>
                  <a:srgbClr val="002664"/>
                </a:solidFill>
                <a:latin typeface="Public Sans ExtraLight" pitchFamily="2" charset="77"/>
              </a:rPr>
              <a:t>লিভার ক্যান্সার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BF5CD9E5-C47B-AB05-3105-D9E00E1032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দীর্ঘস্থায়ী হেপাটাইটিস বি আপনার </a:t>
            </a:r>
            <a:endParaRPr lang="en-AU" sz="28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লিভারকে কীভাবে প্রভাবিত করে? </a:t>
            </a:r>
            <a:endParaRPr lang="en-US" sz="28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8D87AA9-50E7-3AC7-5662-A70D44FCA0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9C1555A-2DD5-6E11-FC4D-319209A0A4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>
              <a:solidFill>
                <a:srgbClr val="002664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35391-FB66-3F4C-CA1A-B1AC6BBE87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92819" y="5230731"/>
            <a:ext cx="10812416" cy="815580"/>
            <a:chOff x="692819" y="5230731"/>
            <a:chExt cx="10812416" cy="815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693F33E-8350-6470-6286-3EDE10B0B7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2819" y="5230731"/>
              <a:ext cx="10812416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4213B1-7074-D239-8B81-31590C92097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236" y="5424891"/>
              <a:ext cx="10463230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as-IN" sz="2000" b="1">
                  <a:solidFill>
                    <a:schemeClr val="bg1"/>
                  </a:solidFill>
                  <a:latin typeface="Public Sans Medium" pitchFamily="2" charset="77"/>
                </a:rPr>
                <a:t>এখনই পরীক্ষা করালে ভবিষ্যতে লিভারের জটিলতা প্রতিরোধ করা যেতে পারে!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408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8883" y="727189"/>
            <a:ext cx="4214827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বি কীভাবে হয়?</a:t>
            </a:r>
            <a:endParaRPr lang="en-US" sz="32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81039" y="1172193"/>
            <a:ext cx="6794587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as-IN" b="1">
                <a:solidFill>
                  <a:srgbClr val="002664"/>
                </a:solidFill>
                <a:latin typeface="Public Sans Medium" pitchFamily="2" charset="77"/>
              </a:rPr>
              <a:t>যখন হেপাটাইটিস বি আক্রান্ত ব্যক্তির শরীরের তরল (রক্ত, বীর্য, লালা বা যোনি তরল) অন্য ব্যক্তির শরীরে প্রবেশ করে।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হেপাটাইটিস বি (তীব্র বা দীর্ঘস্থায়ী) আক্রান্ত ব্যক্তির সাথে সুরক্ষা ছাড়াই যৌন মিলনের মাধ্যমে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মাদক বা ওষুধের ইনজেকশনের সরঞ্জাম শেয়ার করে নেওয়ার মাধ্যমে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ক্ষুর বা অন্যান্য ব্যক্তিগত জিনিসপত্র শেয়ার করার মাধ্যমে যাতে</a:t>
            </a:r>
            <a:r>
              <a:rPr lang="en-PH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রক্ত ​​থাকতে পারে, সাংস্কৃতিক আচার-অনুষ্ঠানের জন্য ব্যবহৃত জিনিসপত্র সহ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34313-A4BF-E08B-7D4B-EA8AC085C8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477" y="4493342"/>
            <a:ext cx="2178050" cy="210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E9B53-EE66-D904-21D0-5BE063BB6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898" y="4531442"/>
            <a:ext cx="2520950" cy="203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B52F4E-33DC-DBE1-BB1A-06CC5F2385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30898" y="4780345"/>
            <a:ext cx="2520950" cy="6181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sz="2000" b="1">
                <a:solidFill>
                  <a:schemeClr val="bg1"/>
                </a:solidFill>
                <a:latin typeface="Public Sans Medium"/>
              </a:rPr>
              <a:t>এর মধ্যে রক্তের পরিমাণও অন্তর্ভুক্ত যা দেখা যায় না।</a:t>
            </a: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B5E76A-B547-4335-6A74-7519BC73DDD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43A6C1-9756-77D7-7012-996063835D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4"/>
            <a:ext cx="6619093" cy="1130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আপনি কীভাবে দীর্ঘস্থায়ী </a:t>
            </a:r>
            <a:endParaRPr lang="en-AU" sz="32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as-IN" sz="32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হেপাটাইটিস বি-তে আক্রান্ত হন?</a:t>
            </a:r>
            <a:endParaRPr lang="en-US" sz="32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2DFFE-E1E3-46B4-DC45-C1D695F9BE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sz="2000" b="1">
                <a:solidFill>
                  <a:srgbClr val="002664"/>
                </a:solidFill>
                <a:latin typeface="Public Sans Medium" pitchFamily="2" charset="77"/>
              </a:rPr>
              <a:t>সংক্রামিত ৯০% </a:t>
            </a:r>
            <a:r>
              <a:rPr lang="as-IN" sz="2000">
                <a:solidFill>
                  <a:srgbClr val="002664"/>
                </a:solidFill>
                <a:latin typeface="Public Sans Medium" pitchFamily="2" charset="77"/>
              </a:rPr>
              <a:t>শিশু ভাইরাস থেকে মুক্তি পায় না এবং দীর্ঘস্থায়ী হেপাটাইটিস বি-তে আক্রান্ত হয়।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50C08-24E1-879A-CEBE-7E4DB46246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Public Sans Medium" pitchFamily="2" charset="77"/>
              </a:rPr>
              <a:t>হেপাটাইটিস বি </a:t>
            </a:r>
            <a:r>
              <a:rPr lang="as-IN" sz="2000" b="1">
                <a:solidFill>
                  <a:srgbClr val="002664"/>
                </a:solidFill>
                <a:latin typeface="Public Sans Medium" pitchFamily="2" charset="77"/>
              </a:rPr>
              <a:t>ভাইরাসে আক্রান্ত ৯৫% </a:t>
            </a:r>
            <a:r>
              <a:rPr lang="as-IN" sz="2000">
                <a:solidFill>
                  <a:srgbClr val="002664"/>
                </a:solidFill>
                <a:latin typeface="Public Sans Medium" pitchFamily="2" charset="77"/>
              </a:rPr>
              <a:t>প্রাপ্তবয়স্ক ৬ মাসের মধ্যে এটি থেকে মুক্তি পান।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DAE4C9-43AA-2DEC-8251-0AFFEB837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93" y="2280391"/>
            <a:ext cx="7772400" cy="19351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DE9D2A-BCC4-F90B-8455-3633FA3DE0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2" y="2338636"/>
            <a:ext cx="3350983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হেপাটাইটিস বি (তীব্র বা দীর্ঘস্থায়ী) আক্রান্ত মায়ের কাছ থেকে জন্মের সময় তার শিশুর কাছে যদি শিশুটিকে টিকা না দেওয়া হয়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30F05-F905-BE57-3B03-3592D9A8DA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2338636"/>
            <a:ext cx="2917110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as-IN" sz="2000">
                <a:solidFill>
                  <a:srgbClr val="002664"/>
                </a:solidFill>
                <a:latin typeface="Public Sans ExtraLight" pitchFamily="2" charset="77"/>
              </a:rPr>
              <a:t>হেপাটাইটিস বি আক্রান্ত শিশু থেকে শুরু করে অন্যান্য শিশুদের ত্বকে কাপড়ের মাধ্যমে, যদি তারা ঢেকে না থাকে</a:t>
            </a: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FE39C00-F546-4AA0-8AF6-B93FD33379B7}"/>
</file>

<file path=customXml/itemProps2.xml><?xml version="1.0" encoding="utf-8"?>
<ds:datastoreItem xmlns:ds="http://schemas.openxmlformats.org/officeDocument/2006/customXml" ds:itemID="{33AB13FA-D645-4B9C-8F5B-E1278E4EBF4E}"/>
</file>

<file path=customXml/itemProps3.xml><?xml version="1.0" encoding="utf-8"?>
<ds:datastoreItem xmlns:ds="http://schemas.openxmlformats.org/officeDocument/2006/customXml" ds:itemID="{44426863-6D18-4ACD-962E-4BE4C275CBB6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1617</Words>
  <Application>Microsoft Office PowerPoint</Application>
  <PresentationFormat>Widescreen</PresentationFormat>
  <Paragraphs>230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Aptos</vt:lpstr>
      <vt:lpstr>Aptos Display</vt:lpstr>
      <vt:lpstr>Arial</vt:lpstr>
      <vt:lpstr>Poppins</vt:lpstr>
      <vt:lpstr>Public Sans ExtraLight</vt:lpstr>
      <vt:lpstr>Public Sans Medium</vt:lpstr>
      <vt:lpstr>Shonar Bangla</vt:lpstr>
      <vt:lpstr>Vrinda</vt:lpstr>
      <vt:lpstr>Wingdings</vt:lpstr>
      <vt:lpstr>Office Theme</vt:lpstr>
      <vt:lpstr>PowerPoint Presentation</vt:lpstr>
      <vt:lpstr>হেপাটাইটিস বি কেন গুরুত্বপূর্ণ?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দীর্ঘস্থায়ী  হেপাটাইটিস বি এর চিকিৎসা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7</cp:revision>
  <dcterms:created xsi:type="dcterms:W3CDTF">2025-06-03T07:12:24Z</dcterms:created>
  <dcterms:modified xsi:type="dcterms:W3CDTF">2025-09-28T23:50:39Z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2025-09-28T23:49:35Z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4ba4d30a-4408-49bc-b6b9-a455d201c986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