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0"/>
  </p:notesMasterIdLst>
  <p:sldIdLst>
    <p:sldId id="256" r:id="rId5"/>
    <p:sldId id="258" r:id="rId6"/>
    <p:sldId id="257" r:id="rId7"/>
    <p:sldId id="259" r:id="rId8"/>
    <p:sldId id="260" r:id="rId9"/>
    <p:sldId id="280" r:id="rId10"/>
    <p:sldId id="279" r:id="rId11"/>
    <p:sldId id="262" r:id="rId12"/>
    <p:sldId id="263" r:id="rId13"/>
    <p:sldId id="264" r:id="rId14"/>
    <p:sldId id="265" r:id="rId15"/>
    <p:sldId id="281" r:id="rId16"/>
    <p:sldId id="266" r:id="rId17"/>
    <p:sldId id="267" r:id="rId18"/>
    <p:sldId id="268" r:id="rId19"/>
    <p:sldId id="269" r:id="rId20"/>
    <p:sldId id="270" r:id="rId21"/>
    <p:sldId id="282" r:id="rId22"/>
    <p:sldId id="271" r:id="rId23"/>
    <p:sldId id="278" r:id="rId24"/>
    <p:sldId id="272" r:id="rId25"/>
    <p:sldId id="273" r:id="rId26"/>
    <p:sldId id="283" r:id="rId27"/>
    <p:sldId id="276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darish" initials="d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CCF2EA"/>
    <a:srgbClr val="73D3E1"/>
    <a:srgbClr val="00C296"/>
    <a:srgbClr val="BBDFFF"/>
    <a:srgbClr val="7DB1FF"/>
    <a:srgbClr val="FEE7C8"/>
    <a:srgbClr val="FFA969"/>
    <a:srgbClr val="B9A7FA"/>
    <a:srgbClr val="E7E1F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5EAB3E-85BC-484A-996A-1C276A855F3B}" v="3" dt="2025-11-19T23:35:20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02"/>
  </p:normalViewPr>
  <p:slideViewPr>
    <p:cSldViewPr snapToGrid="0">
      <p:cViewPr varScale="1">
        <p:scale>
          <a:sx n="39" d="100"/>
          <a:sy n="39" d="100"/>
        </p:scale>
        <p:origin x="66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an Huang (Sydney LHD)" userId="d11207d1-5cd6-4d02-8ccc-bded3875c197" providerId="ADAL" clId="{7DB7EF3A-B09C-445F-B511-94AE0A77227D}"/>
    <pc:docChg chg="modSld">
      <pc:chgData name="Zhan Huang (Sydney LHD)" userId="d11207d1-5cd6-4d02-8ccc-bded3875c197" providerId="ADAL" clId="{7DB7EF3A-B09C-445F-B511-94AE0A77227D}" dt="2025-11-19T23:35:14.780" v="0" actId="18331"/>
      <pc:docMkLst>
        <pc:docMk/>
      </pc:docMkLst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56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57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58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59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60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62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63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64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65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66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68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69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70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71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73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76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77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78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80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81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82"/>
        </pc:sldMkLst>
      </pc:sldChg>
      <pc:sldChg chg="setBg">
        <pc:chgData name="Zhan Huang (Sydney LHD)" userId="d11207d1-5cd6-4d02-8ccc-bded3875c197" providerId="ADAL" clId="{7DB7EF3A-B09C-445F-B511-94AE0A77227D}" dt="2025-11-19T23:35:14.780" v="0" actId="18331"/>
        <pc:sldMkLst>
          <pc:docMk/>
          <pc:sldMk cId="0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认识乙型肝炎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382" y="-674683"/>
            <a:ext cx="5861050" cy="21526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505" y="329565"/>
            <a:ext cx="5427980" cy="6273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乙肝</a:t>
            </a:r>
            <a:r>
              <a:rPr lang="zh-CN" altLang="en-US" sz="4000" b="1" u="sng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不会</a:t>
            </a: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通过以下方式传播</a:t>
            </a:r>
            <a:r>
              <a:rPr lang="en-PH" altLang="zh-CN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0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29905" y="3243332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咳嗽或打喷嚏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77761" y="3243332"/>
            <a:ext cx="2295311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拥抱、亲吻或握手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50985" y="3243332"/>
            <a:ext cx="2425028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蚊虫叮咬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3" name="TextBox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07940" y="5784497"/>
            <a:ext cx="367722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共用食物、餐具、杯子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5" name="TextBox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85164" y="5784497"/>
            <a:ext cx="2480506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使用同一浴室、厕所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6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62577" y="57844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游泳池游泳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>
            <a:grpSpLocks noGrp="1" noUngrp="1" noRot="1" noMove="1" noResize="1"/>
          </p:cNvGrpSpPr>
          <p:nvPr/>
        </p:nvGrpSpPr>
        <p:grpSpPr>
          <a:xfrm>
            <a:off x="4881879" y="605249"/>
            <a:ext cx="6877999" cy="2631865"/>
            <a:chOff x="4881879" y="605249"/>
            <a:chExt cx="6877999" cy="2631865"/>
          </a:xfrm>
        </p:grpSpPr>
        <p:sp>
          <p:nvSpPr>
            <p:cNvPr id="5" name="Rounded Rectangle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605249"/>
              <a:ext cx="6877999" cy="2631865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Same-side Corner of Rectangle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926082" y="1561046"/>
              <a:ext cx="2631865" cy="720271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急性乙肝</a:t>
              </a:r>
              <a:endParaRPr 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grpSp>
        <p:nvGrpSpPr>
          <p:cNvPr id="18" name="Group 17"/>
          <p:cNvGrpSpPr>
            <a:grpSpLocks noGrp="1" noUngrp="1" noRot="1" noMove="1" noResize="1"/>
          </p:cNvGrpSpPr>
          <p:nvPr/>
        </p:nvGrpSpPr>
        <p:grpSpPr>
          <a:xfrm>
            <a:off x="4881879" y="3406323"/>
            <a:ext cx="6877999" cy="3012657"/>
            <a:chOff x="4881879" y="3406323"/>
            <a:chExt cx="6877999" cy="3012657"/>
          </a:xfrm>
        </p:grpSpPr>
        <p:sp>
          <p:nvSpPr>
            <p:cNvPr id="13" name="Rounded Rectangle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3406323"/>
              <a:ext cx="6877999" cy="3012657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Same-side Corner of Rectangle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735685" y="4552517"/>
              <a:ext cx="3012657" cy="720270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慢性乙肝</a:t>
              </a:r>
              <a:endParaRPr 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397084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乙肝有哪些症状？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6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897925"/>
            <a:ext cx="5509548" cy="16811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胃痛</a:t>
            </a:r>
            <a:endParaRPr lang="en-US" altLang="ja-JP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尿液颜色发深</a:t>
            </a:r>
            <a:endParaRPr lang="en-PH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疲劳</a:t>
            </a:r>
            <a:endParaRPr lang="en-PH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恶心、呕吐或食欲不振</a:t>
            </a:r>
            <a:endParaRPr lang="en-PH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大便颜色变浅</a:t>
            </a:r>
            <a:endParaRPr lang="en-PH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皮肤或眼白发黄（黄疸）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5" name="TextBox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3748880"/>
            <a:ext cx="5509548" cy="25854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右上腹隐痛</a:t>
            </a:r>
            <a:endParaRPr lang="en-US" altLang="ja-JP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身体酸痛、发烧</a:t>
            </a:r>
            <a:endParaRPr lang="en-PH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情绪焦虑或抑郁</a:t>
            </a:r>
            <a:endParaRPr lang="en-PH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糖尿病</a:t>
            </a:r>
            <a:endParaRPr lang="en-PH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恶心、呕吐或食欲不振</a:t>
            </a:r>
            <a:endParaRPr lang="en-PH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皮肤出现皮疹或瘙痒</a:t>
            </a:r>
            <a:endParaRPr lang="en-PH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皮肤或眼白发黄（黄疸）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848" y="2233914"/>
            <a:ext cx="5511800" cy="54864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544325"/>
            <a:ext cx="1152072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是否感染乙肝，只能通过乙肝血液检测确认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grpSp>
        <p:nvGrpSpPr>
          <p:cNvPr id="14" name="Group 13"/>
          <p:cNvGrpSpPr>
            <a:grpSpLocks noGrp="1" noUngrp="1" noRot="1" noMove="1" noResize="1"/>
          </p:cNvGrpSpPr>
          <p:nvPr/>
        </p:nvGrpSpPr>
        <p:grpSpPr>
          <a:xfrm>
            <a:off x="6590415" y="2755900"/>
            <a:ext cx="1670050" cy="1346200"/>
            <a:chOff x="6590415" y="2755900"/>
            <a:chExt cx="1670050" cy="1346200"/>
          </a:xfrm>
        </p:grpSpPr>
        <p:pic>
          <p:nvPicPr>
            <p:cNvPr id="11" name="Picture 10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0415" y="2755900"/>
              <a:ext cx="1670050" cy="1346200"/>
            </a:xfrm>
            <a:prstGeom prst="rect">
              <a:avLst/>
            </a:prstGeom>
          </p:spPr>
        </p:pic>
        <p:sp>
          <p:nvSpPr>
            <p:cNvPr id="13" name="TextBox 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01259" y="2961297"/>
              <a:ext cx="1448362" cy="6181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zh-CN" altLang="en-US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检查过程简单、快速</a:t>
              </a:r>
              <a:endParaRPr lang="en-US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264" y="318375"/>
            <a:ext cx="2406650" cy="58928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0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6" y="455651"/>
            <a:ext cx="3330316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如何进行乙肝检测？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21" name="TextBox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乙肝的血液检测种类有多种，检测过程简单、保密。</a:t>
            </a: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" name="TextBox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1105845"/>
            <a:ext cx="6428420" cy="2655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检测结果可显示：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是否感染了慢性乙型肝炎，需要定期随访和治疗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是否已产生免疫力，不会再感染乙型肝炎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是否尚未有免疫力，需要接种乙型肝炎疫苗。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4409954"/>
            <a:ext cx="6428420" cy="22570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 sz="200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可在以下机构接受乙肝检测：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全科医生（</a:t>
            </a:r>
            <a:r>
              <a:rPr lang="en-US" altLang="zh-CN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GP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）诊所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新州性健康诊所</a:t>
            </a:r>
            <a:endParaRPr lang="en-PH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Family Planning Australia                  </a:t>
            </a:r>
            <a:r>
              <a:rPr lang="zh-CN" altLang="en-AU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澳大利亚计划生育局</a:t>
            </a: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586" y="-734295"/>
            <a:ext cx="5581650" cy="1885950"/>
          </a:xfrm>
          <a:prstGeom prst="rect">
            <a:avLst/>
          </a:prstGeom>
        </p:spPr>
      </p:pic>
      <p:pic>
        <p:nvPicPr>
          <p:cNvPr id="9" name="Picture 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837" y="2842342"/>
            <a:ext cx="3200400" cy="75184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513493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哪些人应该接受乙肝检测？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8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以下人群也有必要进行乙肝检测：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家人中有人感染乙肝</a:t>
            </a:r>
            <a:endParaRPr lang="en-US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与乙肝患者共同生活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有过无保护措施的性行为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曾在海外接受过医疗、牙科或美容服务（器械消毒不彻底）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患染丙肝或</a:t>
            </a:r>
            <a:r>
              <a:rPr lang="en-US" altLang="zh-CN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HIV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曾注射使用毒品或类固醇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曾在海外接受过输血，或</a:t>
            </a:r>
            <a:r>
              <a:rPr lang="en-US" altLang="zh-CN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1990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年前在澳大利亚接受过输血。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534" y="1083795"/>
            <a:ext cx="4292600" cy="2152650"/>
          </a:xfrm>
          <a:prstGeom prst="rect">
            <a:avLst/>
          </a:prstGeom>
        </p:spPr>
      </p:pic>
      <p:sp>
        <p:nvSpPr>
          <p:cNvPr id="12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31171" y="1374804"/>
            <a:ext cx="3797625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如果出生或长期生活在乙肝高发国家或地区，则有必要接受乙肝检测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73" y="0"/>
            <a:ext cx="4438650" cy="8039100"/>
          </a:xfrm>
          <a:prstGeom prst="rect">
            <a:avLst/>
          </a:prstGeom>
        </p:spPr>
      </p:pic>
      <p:grpSp>
        <p:nvGrpSpPr>
          <p:cNvPr id="12" name="Group 11"/>
          <p:cNvGrpSpPr>
            <a:grpSpLocks noGrp="1" noUngrp="1" noRot="1" noMove="1" noResize="1"/>
          </p:cNvGrpSpPr>
          <p:nvPr/>
        </p:nvGrpSpPr>
        <p:grpSpPr>
          <a:xfrm>
            <a:off x="4934901" y="5359078"/>
            <a:ext cx="6130496" cy="918159"/>
            <a:chOff x="4934901" y="5359078"/>
            <a:chExt cx="6130496" cy="918159"/>
          </a:xfrm>
        </p:grpSpPr>
        <p:sp>
          <p:nvSpPr>
            <p:cNvPr id="7" name="Rounded Rectangle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5538" y="5359078"/>
              <a:ext cx="6099859" cy="91815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34901" y="5437183"/>
              <a:ext cx="4126230" cy="74358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zh-CN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医生会根据患者的具体情况决定是否需要开始药物治疗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35926" y="580763"/>
            <a:ext cx="3615213" cy="1300388"/>
          </a:xfrm>
        </p:spPr>
        <p:txBody>
          <a:bodyPr anchor="t">
            <a:noAutofit/>
          </a:bodyPr>
          <a:lstStyle/>
          <a:p>
            <a:pPr>
              <a:defRPr sz="4800">
                <a:solidFill>
                  <a:srgbClr val="000000"/>
                </a:solidFill>
                <a:latin typeface="Aptos Display"/>
                <a:ea typeface="Public Sans Bold"/>
                <a:cs typeface="Public Sans Bold"/>
                <a:sym typeface="Public Sans Bold"/>
              </a:defRPr>
            </a:pPr>
            <a:r>
              <a:rPr lang="zh-CN" altLang="en-US" sz="36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慢性乙肝的治疗</a:t>
            </a:r>
          </a:p>
        </p:txBody>
      </p:sp>
      <p:sp>
        <p:nvSpPr>
          <p:cNvPr id="2" name="TextBox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4401" y="1230956"/>
            <a:ext cx="5968451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如果确诊慢性乙肝，需每</a:t>
            </a:r>
            <a:r>
              <a:rPr lang="en-US" altLang="zh-CN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6-12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个月定期复诊，检查肝脏健康状况，因为肝损伤可能在任何时候发生。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8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4401" y="3295017"/>
            <a:ext cx="2878010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治疗可以减缓肝脏受损进程，降低发展成肝癌的风险。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9" name="Picture 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071" y="2531345"/>
            <a:ext cx="2743200" cy="60388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696373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ja-JP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如何避免感染乙肝？</a:t>
            </a:r>
            <a:endParaRPr lang="en-US" sz="36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5" name="TextBox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接种疫苗是预防乙型肝炎最有效的方式。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在澳大利亚，以下人群可免费接种乙肝疫苗：</a:t>
            </a:r>
            <a:r>
              <a:rPr 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新生儿</a:t>
            </a:r>
            <a:endParaRPr lang="en-US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儿童和青少年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家庭成员密切接触乙肝患者的人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8" name="Group 7"/>
          <p:cNvGrpSpPr>
            <a:grpSpLocks noGrp="1" noUngrp="1" noRot="1" noMove="1" noResize="1"/>
          </p:cNvGrpSpPr>
          <p:nvPr/>
        </p:nvGrpSpPr>
        <p:grpSpPr>
          <a:xfrm>
            <a:off x="520861" y="5260902"/>
            <a:ext cx="5914663" cy="933972"/>
            <a:chOff x="520861" y="5260902"/>
            <a:chExt cx="5914663" cy="933972"/>
          </a:xfrm>
        </p:grpSpPr>
        <p:sp>
          <p:nvSpPr>
            <p:cNvPr id="7" name="Rounded Rectangle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260902"/>
              <a:ext cx="5914663" cy="933972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353161"/>
              <a:ext cx="5914663" cy="79541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zh-CN" altLang="en-US" sz="24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请咨询医生了解接种乙肝疫苗详情</a:t>
              </a:r>
              <a:endParaRPr lang="en-US" sz="24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grpSp>
        <p:nvGrpSpPr>
          <p:cNvPr id="12" name="Group 11"/>
          <p:cNvGrpSpPr>
            <a:grpSpLocks noGrp="1" noUngrp="1" noRot="1" noMove="1" noResize="1"/>
          </p:cNvGrpSpPr>
          <p:nvPr/>
        </p:nvGrpSpPr>
        <p:grpSpPr>
          <a:xfrm>
            <a:off x="8571442" y="1210795"/>
            <a:ext cx="2755900" cy="1898650"/>
            <a:chOff x="8571442" y="1210795"/>
            <a:chExt cx="2755900" cy="1898650"/>
          </a:xfrm>
        </p:grpSpPr>
        <p:pic>
          <p:nvPicPr>
            <p:cNvPr id="9" name="Picture 8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1442" y="1210795"/>
              <a:ext cx="2755900" cy="1898650"/>
            </a:xfrm>
            <a:prstGeom prst="rect">
              <a:avLst/>
            </a:prstGeom>
          </p:spPr>
        </p:pic>
        <p:sp>
          <p:nvSpPr>
            <p:cNvPr id="11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679070" y="1490407"/>
              <a:ext cx="249434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2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接种疫苗</a:t>
              </a:r>
              <a:endParaRPr lang="en-US" sz="3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488" y="-1002494"/>
            <a:ext cx="5372100" cy="25146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3"/>
            <a:ext cx="6540594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其他预防乙肝的措施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6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2516" y="4425569"/>
            <a:ext cx="2696902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避免血液与血液直接接触：不共用剃须刀、牙刷或其他可能沾血的个人用品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3" name="TextBox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4769" y="4425569"/>
            <a:ext cx="2696902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不共用纹身、穿耳、传统仪式用的器具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6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19777" y="4425569"/>
            <a:ext cx="2411393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性生活时始终使用安全套和润滑剂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" name="TextBox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4425569"/>
            <a:ext cx="2361235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禁止共用注射毒品或其他注射器具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9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1006891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正确认识乙肝污名化问题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20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1013905"/>
            <a:ext cx="6233314" cy="20886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很多乙肝患者面临社会偏见，原因包括：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大众对乙肝传播途径存在误解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对患者个人行为的错误联想</a:t>
            </a:r>
            <a:r>
              <a:rPr lang="en-AU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6" name="Group 5"/>
          <p:cNvGrpSpPr>
            <a:grpSpLocks noGrp="1" noUngrp="1" noRot="1" noMove="1" noResize="1"/>
          </p:cNvGrpSpPr>
          <p:nvPr/>
        </p:nvGrpSpPr>
        <p:grpSpPr>
          <a:xfrm>
            <a:off x="5484554" y="5001707"/>
            <a:ext cx="5905936" cy="1062579"/>
            <a:chOff x="5484554" y="5001707"/>
            <a:chExt cx="5905936" cy="1062579"/>
          </a:xfrm>
        </p:grpSpPr>
        <p:sp>
          <p:nvSpPr>
            <p:cNvPr id="18" name="Rounded Rectangle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5001707"/>
              <a:ext cx="5905936" cy="106257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5179054"/>
              <a:ext cx="5905936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CCF2EA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同时也阻碍了患者及时接受医治和获得支持。</a:t>
              </a:r>
              <a:endParaRPr lang="en-US" sz="2000" b="1" dirty="0">
                <a:solidFill>
                  <a:srgbClr val="CCF2EA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grpSp>
        <p:nvGrpSpPr>
          <p:cNvPr id="5" name="Group 4"/>
          <p:cNvGrpSpPr>
            <a:grpSpLocks noGrp="1" noUngrp="1" noRot="1" noMove="1" noResize="1"/>
          </p:cNvGrpSpPr>
          <p:nvPr/>
        </p:nvGrpSpPr>
        <p:grpSpPr>
          <a:xfrm>
            <a:off x="5484554" y="3428999"/>
            <a:ext cx="5905936" cy="1395361"/>
            <a:chOff x="5484554" y="3428999"/>
            <a:chExt cx="5905936" cy="1395361"/>
          </a:xfrm>
        </p:grpSpPr>
        <p:sp>
          <p:nvSpPr>
            <p:cNvPr id="17" name="Rounded Rectangle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28999"/>
              <a:ext cx="5905936" cy="1395361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593480"/>
              <a:ext cx="5905936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endParaRPr lang="en-PH" altLang="zh-CN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  <a:p>
              <a:pPr algn="ctr"/>
              <a:r>
                <a:rPr lang="zh-CN" altLang="en-US" sz="2000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这种偏见让一些人不敢公开自己的健康状况。</a:t>
              </a:r>
              <a:endPara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pic>
        <p:nvPicPr>
          <p:cNvPr id="23" name="Picture 2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965" y="225841"/>
            <a:ext cx="781050" cy="7810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817" y="11575"/>
            <a:ext cx="6800850" cy="79883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570314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应该告诉谁？不必告诉谁？</a:t>
            </a:r>
            <a:endParaRPr lang="zh-CN" alt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3" name="TextBox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785" y="1504315"/>
            <a:ext cx="3699510" cy="19145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法律规定在以下情况必须披露病情：</a:t>
            </a:r>
            <a:endParaRPr lang="en-US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献血时</a:t>
            </a:r>
            <a:endParaRPr lang="en-US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捐赠器官或精子时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申请保险时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申请加入澳大利亚国防军时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申请移民澳大利亚签证时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如果是医疗行业人员并参与侵入性医疗操作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4" name="TextBox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2185" y="1504150"/>
            <a:ext cx="398630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不需要告诉以下人群：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工作单位或上司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同事或同学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家人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医护人员（除非涉及特定医疗操作）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351" y="266700"/>
            <a:ext cx="4013200" cy="63246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570230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为什么需要重视乙肝？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21" name="TextBox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664178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乙肝如果不及时治疗，可能导致严重的肝脏损，甚至引发肝癌，所以必须引起重视。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慢性乙肝是一种常见疾病。</a:t>
            </a:r>
          </a:p>
        </p:txBody>
      </p:sp>
      <p:grpSp>
        <p:nvGrpSpPr>
          <p:cNvPr id="7" name="Group 6"/>
          <p:cNvGrpSpPr>
            <a:grpSpLocks noGrp="1" noUngrp="1" noRot="1" noMove="1" noResize="1"/>
          </p:cNvGrpSpPr>
          <p:nvPr/>
        </p:nvGrpSpPr>
        <p:grpSpPr>
          <a:xfrm>
            <a:off x="5964608" y="4673250"/>
            <a:ext cx="5714248" cy="815580"/>
            <a:chOff x="5964608" y="4117665"/>
            <a:chExt cx="5714248" cy="815580"/>
          </a:xfrm>
        </p:grpSpPr>
        <p:sp>
          <p:nvSpPr>
            <p:cNvPr id="5" name="Rounded Rectangle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964608" y="4117665"/>
              <a:ext cx="5714248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89510" y="4346222"/>
              <a:ext cx="4921957" cy="49671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zh-CN" altLang="en-US" sz="16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任何人都可能患染慢性乙肝，患病与年龄、背景无关。</a:t>
              </a:r>
              <a:endParaRPr lang="en-US" sz="16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去哪里寻求帮助？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grpSp>
        <p:nvGrpSpPr>
          <p:cNvPr id="18" name="Group 17"/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Liver clinics and specialists - </a:t>
              </a:r>
              <a:r>
                <a:rPr lang="zh-CN" alt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肝病专科门诊及专家 </a:t>
              </a:r>
              <a:r>
                <a:rPr lang="en-PH" altLang="zh-CN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- 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1800 803 990 </a:t>
              </a:r>
              <a:r>
                <a:rPr lang="en-US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www.hep.org.au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>
            <a:grpSpLocks noGrp="1" noUngrp="1" noRot="1" noMove="1" noResize="1"/>
          </p:cNvGrpSpPr>
          <p:nvPr/>
        </p:nvGrpSpPr>
        <p:grpSpPr>
          <a:xfrm>
            <a:off x="4423398" y="2780123"/>
            <a:ext cx="6850344" cy="958952"/>
            <a:chOff x="4423398" y="2780123"/>
            <a:chExt cx="6850344" cy="958952"/>
          </a:xfrm>
        </p:grpSpPr>
        <p:sp>
          <p:nvSpPr>
            <p:cNvPr id="15" name="Rounded Rectangle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2780123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2916821"/>
              <a:ext cx="6629858" cy="819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Sexual health clinics - </a:t>
              </a:r>
              <a:r>
                <a:rPr lang="ja-JP" alt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性健康诊所 </a:t>
              </a:r>
              <a:r>
                <a:rPr lang="en-PH" altLang="ja-JP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– </a:t>
              </a: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1800 451 624 </a:t>
              </a:r>
              <a:r>
                <a:rPr lang="en-US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www.health.nsw.gov.au/sexualhealth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Multicultural HIV and Hepatitis Service (MHAHS) - </a:t>
              </a:r>
              <a:r>
                <a:rPr lang="zh-CN" alt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多元文化部 </a:t>
              </a:r>
              <a:r>
                <a:rPr lang="en-US" altLang="zh-CN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HIV </a:t>
              </a:r>
              <a:r>
                <a:rPr lang="zh-CN" alt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与肝炎服务中心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www.mhahs.org.au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Your doctor or GP - </a:t>
              </a:r>
              <a:r>
                <a:rPr lang="zh-CN" alt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您的医生或全科医生</a:t>
              </a:r>
              <a:endParaRPr lang="en-US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Hepatitis NSW – 1800 803 990</a:t>
              </a:r>
              <a:b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www.hep.org.au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4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无需</a:t>
              </a:r>
              <a:r>
                <a:rPr lang="en-AU" sz="14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Medicare</a:t>
              </a:r>
              <a:r>
                <a:rPr lang="ja-JP" altLang="en-US" sz="14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卡</a:t>
              </a:r>
              <a:endParaRPr lang="en-US" sz="14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anose="00000500000000000000" pitchFamily="2" charset="77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需要母语协助？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24" name="TextBox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zh-CN" alt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如果需要用母语与医生或医护人员沟通：</a:t>
            </a:r>
            <a:endParaRPr lang="en-US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请致电 </a:t>
            </a:r>
            <a:r>
              <a:rPr lang="en-AU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Translating and Interpreting Service (TIS )13 14 50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服务免费且保密</a:t>
            </a:r>
            <a:endParaRPr lang="en-PH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请向诊所前台说明需要预约口译服务</a:t>
            </a:r>
            <a:r>
              <a:rPr lang="en-AU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</a:p>
        </p:txBody>
      </p:sp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423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今天学到了什么？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7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71315" y="2168525"/>
            <a:ext cx="3784600" cy="3820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判断题</a:t>
            </a:r>
            <a:r>
              <a:rPr lang="en-PH" altLang="zh-CN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发生性行为时不采取保护措施会感染乙肝。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皮肤变黄才说明感染了乙肝。</a:t>
            </a:r>
            <a:endParaRPr lang="en-PH" altLang="zh-CN" sz="2000" kern="1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只要吃得健康、补维他命就能预防乙肝。</a:t>
            </a:r>
            <a:endParaRPr lang="en-PH" altLang="zh-CN" sz="2000" kern="1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在海外纹过身，不确定设备是否干净，应该去做乙肝检测。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774665"/>
            <a:ext cx="6691384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重要信息总结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8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379309"/>
            <a:ext cx="8008040" cy="3562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乙肝是由乙型肝炎病毒引起的一种肝脏感染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慢性乙型肝炎（长期感染）在我们的社区中并不少见</a:t>
            </a:r>
            <a:endParaRPr lang="en-PH" altLang="zh-CN" sz="2000" kern="1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新生儿可在出生时从母亲处感染乙型肝炎</a:t>
            </a:r>
            <a:endParaRPr lang="en-PH" altLang="zh-CN" sz="2000" kern="1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了解自己是否感染乙肝的唯一方式是做乙型肝炎血液检测</a:t>
            </a:r>
            <a:endParaRPr lang="en-PH" altLang="zh-CN" sz="2000" kern="1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乙肝有治疗方法 治疗方法安全且有效</a:t>
            </a:r>
            <a:endParaRPr lang="en-PH" altLang="zh-CN" sz="2000" kern="1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如不治疗，慢性乙肝可能导致肝损伤甚至肝癌</a:t>
            </a:r>
            <a:r>
              <a:rPr lang="en-AU" sz="2000" dirty="0">
                <a:solidFill>
                  <a:srgbClr val="002664"/>
                </a:solidFill>
                <a:latin typeface="Microsoft YaHei" panose="020B0503020204020204" charset="-122"/>
                <a:ea typeface="Microsoft YaHei" panose="020B0503020204020204" charset="-122"/>
              </a:rPr>
              <a:t>。</a:t>
            </a:r>
            <a:endParaRPr lang="en-AU" sz="2000" kern="100" dirty="0">
              <a:solidFill>
                <a:srgbClr val="002664"/>
              </a:solidFill>
              <a:latin typeface="Microsoft YaHei" panose="020B0503020204020204" charset="-122"/>
              <a:ea typeface="Microsoft YaHei" panose="020B0503020204020204" charset="-122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 sz="2800" kern="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pPr>
            <a:endParaRPr lang="en-US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ja-JP" altLang="en-US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有问题</a:t>
            </a:r>
            <a:r>
              <a:rPr lang="zh-CN" altLang="ja-JP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吗</a:t>
            </a:r>
            <a:r>
              <a:rPr lang="ja-JP" altLang="en-US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endParaRPr lang="en-US" sz="7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ja-JP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编制单位：</a:t>
            </a: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</a:br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新州多元文化部 </a:t>
            </a:r>
            <a:r>
              <a:rPr lang="en-US" altLang="zh-CN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</a:p>
          <a:p>
            <a:pPr>
              <a:lnSpc>
                <a:spcPts val="45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与肝炎服务中心 </a:t>
            </a:r>
            <a:r>
              <a:rPr lang="en-PH" altLang="zh-CN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NSW </a:t>
            </a:r>
          </a:p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Multicultural HIV </a:t>
            </a:r>
            <a:b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and Hepatitis Service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C881EF-FE8C-E00E-430E-EBDFB6BB9FD2}"/>
              </a:ext>
            </a:extLst>
          </p:cNvPr>
          <p:cNvSpPr txBox="1"/>
          <p:nvPr/>
        </p:nvSpPr>
        <p:spPr>
          <a:xfrm>
            <a:off x="615636" y="606582"/>
            <a:ext cx="400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420" y="3920041"/>
            <a:ext cx="2559050" cy="2622550"/>
          </a:xfrm>
          <a:prstGeom prst="rect">
            <a:avLst/>
          </a:prstGeom>
        </p:spPr>
      </p:pic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041" y="1503364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32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今天我们将了解</a:t>
            </a:r>
            <a:r>
              <a:rPr lang="en-PH" altLang="zh-CN" sz="32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endParaRPr lang="en-PH" altLang="zh-CN" sz="32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9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乙肝的基本常识，尤其是慢性乙型肝炎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乙型肝炎的传播途径和常见症状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哪些人需要进行检测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哪里可以检测，检测流程是什么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如何预防和治疗乙肝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应该告诉谁，不必告诉谁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如何获取更多信息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653" y="-665838"/>
            <a:ext cx="5949950" cy="27686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558257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ja-JP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什么是乙肝？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7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6442" y="2556219"/>
            <a:ext cx="8123754" cy="19868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乙肝是由乙型肝炎病毒引起的一种肝脏感染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可分为急性（短期感染）和慢性（长期感染）两种类型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慢性乙肝可能导致肝脏受损，甚至发展为肝癌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许多慢性乙肝患者并不知道自己已经感染。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1899327"/>
            <a:ext cx="6263516" cy="5621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"</a:t>
            </a: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肝炎</a:t>
            </a:r>
            <a:r>
              <a:rPr lang="en-US" altLang="zh-CN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"</a:t>
            </a: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是指肝脏出现炎症</a:t>
            </a:r>
          </a:p>
          <a:p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pic>
        <p:nvPicPr>
          <p:cNvPr id="2" name="Picture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918" y="641214"/>
            <a:ext cx="3213100" cy="3206750"/>
          </a:xfrm>
          <a:prstGeom prst="rect">
            <a:avLst/>
          </a:prstGeom>
        </p:spPr>
      </p:pic>
      <p:grpSp>
        <p:nvGrpSpPr>
          <p:cNvPr id="19" name="Group 18"/>
          <p:cNvGrpSpPr>
            <a:grpSpLocks noGrp="1" noUngrp="1" noRot="1" noMove="1" noResize="1"/>
          </p:cNvGrpSpPr>
          <p:nvPr/>
        </p:nvGrpSpPr>
        <p:grpSpPr>
          <a:xfrm>
            <a:off x="463463" y="5155299"/>
            <a:ext cx="8290480" cy="941116"/>
            <a:chOff x="463463" y="5155299"/>
            <a:chExt cx="8290480" cy="941116"/>
          </a:xfrm>
        </p:grpSpPr>
        <p:sp>
          <p:nvSpPr>
            <p:cNvPr id="17" name="Rounded Rectangle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3463" y="5155299"/>
              <a:ext cx="8290480" cy="941116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2065" y="5294718"/>
              <a:ext cx="7365408" cy="5621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在澳大利亚，大多数慢性乙肝患者出生于乙肝高发国家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17" y="-677256"/>
            <a:ext cx="4730750" cy="2476500"/>
          </a:xfrm>
          <a:prstGeom prst="rect">
            <a:avLst/>
          </a:prstGeom>
        </p:spPr>
      </p:pic>
      <p:grpSp>
        <p:nvGrpSpPr>
          <p:cNvPr id="28" name="Group 27"/>
          <p:cNvGrpSpPr>
            <a:grpSpLocks noGrp="1" noUngrp="1" noRot="1" noMove="1" noResize="1"/>
          </p:cNvGrpSpPr>
          <p:nvPr/>
        </p:nvGrpSpPr>
        <p:grpSpPr>
          <a:xfrm>
            <a:off x="7511970" y="2289098"/>
            <a:ext cx="4161637" cy="3475094"/>
            <a:chOff x="7511970" y="2289098"/>
            <a:chExt cx="4161637" cy="3475094"/>
          </a:xfrm>
        </p:grpSpPr>
        <p:sp>
          <p:nvSpPr>
            <p:cNvPr id="14" name="Rounded Rectangle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Same-side Corner of Rectangle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>
                  <a:latin typeface="Calibri" panose="020F0502020204030204" pitchFamily="34" charset="0"/>
                  <a:cs typeface="Calibri" panose="020F0502020204030204" pitchFamily="34" charset="0"/>
                </a:defRPr>
              </a:pPr>
              <a:r>
                <a:rPr lang="zh-CN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慢性（长期感染）</a:t>
              </a:r>
            </a:p>
          </p:txBody>
        </p:sp>
      </p:grpSp>
      <p:grpSp>
        <p:nvGrpSpPr>
          <p:cNvPr id="27" name="Group 26"/>
          <p:cNvGrpSpPr>
            <a:grpSpLocks noGrp="1" noUngrp="1" noRot="1" noMove="1" noResize="1"/>
          </p:cNvGrpSpPr>
          <p:nvPr/>
        </p:nvGrpSpPr>
        <p:grpSpPr>
          <a:xfrm>
            <a:off x="3113590" y="2289098"/>
            <a:ext cx="4161637" cy="3475094"/>
            <a:chOff x="3113590" y="2289098"/>
            <a:chExt cx="4161637" cy="3475094"/>
          </a:xfrm>
        </p:grpSpPr>
        <p:sp>
          <p:nvSpPr>
            <p:cNvPr id="21" name="Rounded Rectangle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 Same-side Corner of Rectangle 2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>
                  <a:latin typeface="Calibri" panose="020F0502020204030204" pitchFamily="34" charset="0"/>
                  <a:cs typeface="Calibri" panose="020F0502020204030204" pitchFamily="34" charset="0"/>
                </a:defRPr>
              </a:pPr>
              <a:r>
                <a:rPr lang="ja-JP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急性（短期感染）</a:t>
              </a:r>
            </a:p>
          </p:txBody>
        </p:sp>
      </p:grpSp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16691"/>
            <a:ext cx="673493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感染乙肝后会发生什么？</a:t>
            </a:r>
            <a:endParaRPr lang="en-US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23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8047" y="3080867"/>
            <a:ext cx="4057180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急性乙肝通常是指感染者（多为成年）在</a:t>
            </a:r>
            <a:r>
              <a:rPr lang="en-US" altLang="zh-CN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6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个月内身体自行清除病毒。</a:t>
            </a:r>
          </a:p>
        </p:txBody>
      </p:sp>
      <p:sp>
        <p:nvSpPr>
          <p:cNvPr id="24" name="TextBox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8047" y="4319358"/>
            <a:ext cx="4057180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一旦清除病毒，感染者将不会再次感染乙肝病毒，也不会将病毒传染给他人。</a:t>
            </a:r>
            <a:endParaRPr lang="zh-CN" alt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4852" y="3080867"/>
            <a:ext cx="3761487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慢性乙肝指感染持续超过</a:t>
            </a:r>
            <a:r>
              <a:rPr lang="en-US" altLang="zh-CN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6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个月，病毒在体内长期存在。</a:t>
            </a:r>
          </a:p>
        </p:txBody>
      </p:sp>
      <p:sp>
        <p:nvSpPr>
          <p:cNvPr id="26" name="TextBox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4852" y="4319358"/>
            <a:ext cx="3761487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慢性乙肝则可引起肝硬化、肝功能衰竭，甚至肝癌。</a:t>
            </a:r>
            <a:endParaRPr lang="zh-CN" alt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7" y="115800"/>
            <a:ext cx="1168400" cy="1168400"/>
          </a:xfrm>
          <a:prstGeom prst="rect">
            <a:avLst/>
          </a:prstGeom>
        </p:spPr>
      </p:pic>
      <p:pic>
        <p:nvPicPr>
          <p:cNvPr id="13" name="Picture 1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02" y="1066885"/>
            <a:ext cx="774700" cy="774700"/>
          </a:xfrm>
          <a:prstGeom prst="rect">
            <a:avLst/>
          </a:prstGeom>
        </p:spPr>
      </p:pic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pic>
        <p:nvPicPr>
          <p:cNvPr id="9" name="Picture 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50" y="2720975"/>
            <a:ext cx="11036300" cy="14160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16691"/>
            <a:ext cx="1158944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感染乙肝年龄越小，成年后发展成慢性乙肝的风险越高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0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3" y="4994723"/>
            <a:ext cx="3380098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如果婴儿期感染，</a:t>
            </a:r>
            <a:r>
              <a:rPr lang="en-US" altLang="zh-CN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90%</a:t>
            </a: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的婴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儿会发展为慢性乙型肝炎</a:t>
            </a:r>
          </a:p>
        </p:txBody>
      </p:sp>
      <p:sp>
        <p:nvSpPr>
          <p:cNvPr id="11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4994723"/>
            <a:ext cx="3225094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如果成年后感染，</a:t>
            </a:r>
            <a:r>
              <a:rPr lang="en-US" altLang="zh-CN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95%</a:t>
            </a: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的人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可在</a:t>
            </a:r>
            <a:r>
              <a:rPr lang="en-US" altLang="zh-CN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6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个月内清除病毒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7850" y="2096779"/>
            <a:ext cx="11061749" cy="477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预计在成年后发展为慢性乙型肝炎的人数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15" name="Picture 1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71" y="1947187"/>
            <a:ext cx="11182350" cy="1905000"/>
          </a:xfrm>
          <a:prstGeom prst="rect">
            <a:avLst/>
          </a:prstGeom>
        </p:spPr>
      </p:pic>
      <p:sp>
        <p:nvSpPr>
          <p:cNvPr id="4" name="TextBox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281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健康肝脏</a:t>
            </a:r>
          </a:p>
        </p:txBody>
      </p:sp>
      <p:sp>
        <p:nvSpPr>
          <p:cNvPr id="5" name="TextBox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2200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急性乙肝</a:t>
            </a:r>
          </a:p>
        </p:txBody>
      </p:sp>
      <p:sp>
        <p:nvSpPr>
          <p:cNvPr id="6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5119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慢性乙肝</a:t>
            </a:r>
          </a:p>
        </p:txBody>
      </p:sp>
      <p:sp>
        <p:nvSpPr>
          <p:cNvPr id="7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28871" y="4017361"/>
            <a:ext cx="17529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肝脏受损</a:t>
            </a:r>
            <a:endParaRPr lang="en-PH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（肝硬化）</a:t>
            </a:r>
          </a:p>
        </p:txBody>
      </p:sp>
      <p:sp>
        <p:nvSpPr>
          <p:cNvPr id="8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57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肝癌</a:t>
            </a:r>
          </a:p>
        </p:txBody>
      </p:sp>
      <p:sp>
        <p:nvSpPr>
          <p:cNvPr id="10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慢性乙肝会对肝脏造成哪些影响？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1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12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18" name="Group 17"/>
          <p:cNvGrpSpPr>
            <a:grpSpLocks noGrp="1" noUngrp="1" noRot="1" noMove="1" noResize="1"/>
          </p:cNvGrpSpPr>
          <p:nvPr/>
        </p:nvGrpSpPr>
        <p:grpSpPr>
          <a:xfrm>
            <a:off x="692819" y="5230731"/>
            <a:ext cx="10812416" cy="815580"/>
            <a:chOff x="692819" y="5230731"/>
            <a:chExt cx="10812416" cy="815580"/>
          </a:xfrm>
        </p:grpSpPr>
        <p:sp>
          <p:nvSpPr>
            <p:cNvPr id="17" name="Rounded Rectangle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2819" y="5230731"/>
              <a:ext cx="10812416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5236" y="5424891"/>
              <a:ext cx="10463230" cy="4967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zh-CN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及时做乙肝筛查能有效预防肝脏出问题！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8883" y="727189"/>
            <a:ext cx="4214827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乙肝的传播途径</a:t>
            </a:r>
            <a:r>
              <a:rPr lang="en-PH" altLang="zh-CN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0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81039" y="1172193"/>
            <a:ext cx="6794587" cy="4513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当感染乙肝病毒的人体液（比如血液、精液、唾液或阴道分泌物）进入到另一个人的体内时，就有可能发生传染。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与感染者（无论急性或慢性）在无保护措施的情况下发生性行为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共用注射毒品的器具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共用剃须刀、指甲刀、针灸针等可能沾有</a:t>
            </a:r>
            <a:b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</a:b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血液的个人用品（包括一些文化传统仪式用品）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7" name="Picture 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477" y="4493342"/>
            <a:ext cx="2178050" cy="2108200"/>
          </a:xfrm>
          <a:prstGeom prst="rect">
            <a:avLst/>
          </a:prstGeom>
        </p:spPr>
      </p:pic>
      <p:pic>
        <p:nvPicPr>
          <p:cNvPr id="8" name="Picture 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898" y="4531442"/>
            <a:ext cx="2520950" cy="2032000"/>
          </a:xfrm>
          <a:prstGeom prst="rect">
            <a:avLst/>
          </a:prstGeom>
        </p:spPr>
      </p:pic>
      <p:sp>
        <p:nvSpPr>
          <p:cNvPr id="11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30898" y="4780345"/>
            <a:ext cx="2520950" cy="6181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endParaRPr lang="en-PH" altLang="zh-CN" sz="2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哪怕血液少到肉眼看不见，也有风险</a:t>
            </a:r>
            <a:endParaRPr lang="en-US" sz="2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2" name="Picture 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4"/>
            <a:ext cx="6619093" cy="1130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慢性乙肝的传播途径</a:t>
            </a:r>
            <a:endParaRPr lang="en-US" sz="48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8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3" y="4994723"/>
            <a:ext cx="3380098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altLang="zh-CN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90% </a:t>
            </a: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的婴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儿感染后会发展为慢性乙型肝炎</a:t>
            </a:r>
          </a:p>
        </p:txBody>
      </p:sp>
      <p:sp>
        <p:nvSpPr>
          <p:cNvPr id="10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4994723"/>
            <a:ext cx="3225094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altLang="zh-CN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95% </a:t>
            </a: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的成年人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感染后能在 </a:t>
            </a:r>
            <a:r>
              <a:rPr lang="en-US" altLang="zh-CN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6 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个月内清除病毒</a:t>
            </a: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endParaRPr lang="zh-CN" altLang="en-US" sz="2000" dirty="0">
              <a:solidFill>
                <a:schemeClr val="accent2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93" y="2280391"/>
            <a:ext cx="7772400" cy="1935142"/>
          </a:xfrm>
          <a:prstGeom prst="rect">
            <a:avLst/>
          </a:prstGeom>
        </p:spPr>
      </p:pic>
      <p:sp>
        <p:nvSpPr>
          <p:cNvPr id="15" name="TextBox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2" y="2338636"/>
            <a:ext cx="3350983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eaLnBrk="1" hangingPunct="1">
              <a:spcAft>
                <a:spcPts val="800"/>
              </a:spcAft>
              <a:buFont typeface="Arial" panose="020B0604020202020204" pitchFamily="34" charset="0"/>
              <a:buNone/>
              <a:defRPr sz="280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新生儿在出生时，如果母亲感染了乙肝（无论急性还是慢性），而孩子没有及时接种疫苗，就很容易感染。</a:t>
            </a:r>
          </a:p>
        </p:txBody>
      </p:sp>
      <p:sp>
        <p:nvSpPr>
          <p:cNvPr id="16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2338636"/>
            <a:ext cx="2917110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孩子与其他感染乙肝的孩子接触时，如果皮肤有破损且没有妥善遮盖，也可能发生传染。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f89c4b7b45a93d381c8eb448fcafc4f4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0efd7cb35bd31a10c1e09802e8cfc14e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73E253D-6097-4223-8760-D2331F1BF5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f971bb-b6c5-471b-bc74-c5aba1a73da4"/>
    <ds:schemaRef ds:uri="def4e026-5643-48f8-83fb-50bd11837b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0998F3-278D-4690-9EF6-3D9C501E19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C8FBD7-D12E-4422-B094-691EB5D574FD}">
  <ds:schemaRefs>
    <ds:schemaRef ds:uri="http://schemas.microsoft.com/office/2006/metadata/properties"/>
    <ds:schemaRef ds:uri="http://schemas.microsoft.com/office/infopath/2007/PartnerControls"/>
    <ds:schemaRef ds:uri="def4e026-5643-48f8-83fb-50bd11837b84"/>
    <ds:schemaRef ds:uri="6bf971bb-b6c5-471b-bc74-c5aba1a73da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2439</Words>
  <Application>Microsoft Office PowerPoint</Application>
  <PresentationFormat>Widescreen</PresentationFormat>
  <Paragraphs>222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KaiTi</vt:lpstr>
      <vt:lpstr>Microsoft YaHei</vt:lpstr>
      <vt:lpstr>Public Sans ExtraLight</vt:lpstr>
      <vt:lpstr>Public Sans Medium</vt:lpstr>
      <vt:lpstr>Aptos</vt:lpstr>
      <vt:lpstr>Aptos Display</vt:lpstr>
      <vt:lpstr>Arial</vt:lpstr>
      <vt:lpstr>Wingdings</vt:lpstr>
      <vt:lpstr>Office Theme</vt:lpstr>
      <vt:lpstr>PowerPoint Presentation</vt:lpstr>
      <vt:lpstr>为什么需要重视乙肝？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慢性乙肝的治疗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Zhan Huang (Sydney LHD)</cp:lastModifiedBy>
  <cp:revision>108</cp:revision>
  <dcterms:created xsi:type="dcterms:W3CDTF">2025-06-03T07:12:00Z</dcterms:created>
  <dcterms:modified xsi:type="dcterms:W3CDTF">2025-11-19T23:37:18Z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EEA13681E9ED4069AE8B771958799FB0_12</vt:lpwstr>
  </property>
  <property fmtid="{D5CDD505-2E9C-101B-9397-08002B2CF9AE}" pid="3" name="KSOProductBuildVer">
    <vt:lpwstr>2052-12.1.0.21541</vt:lpwstr>
  </property>
  <property fmtid="{D5CDD505-2E9C-101B-9397-08002B2CF9AE}" pid="4" name="MSIP_Label_76a44f01-6907-4156-9b79-a71e6c56ad93_Enabled">
    <vt:lpwstr>true</vt:lpwstr>
  </property>
  <property fmtid="{D5CDD505-2E9C-101B-9397-08002B2CF9AE}" pid="5" name="MSIP_Label_76a44f01-6907-4156-9b79-a71e6c56ad93_SetDate">
    <vt:lpwstr>2025-09-29T00:13:55Z</vt:lpwstr>
  </property>
  <property fmtid="{D5CDD505-2E9C-101B-9397-08002B2CF9AE}" pid="6" name="MSIP_Label_76a44f01-6907-4156-9b79-a71e6c56ad93_Method">
    <vt:lpwstr>Privileged</vt:lpwstr>
  </property>
  <property fmtid="{D5CDD505-2E9C-101B-9397-08002B2CF9AE}" pid="7" name="MSIP_Label_76a44f01-6907-4156-9b79-a71e6c56ad93_Name">
    <vt:lpwstr>OFFICIAL</vt:lpwstr>
  </property>
  <property fmtid="{D5CDD505-2E9C-101B-9397-08002B2CF9AE}" pid="8" name="MSIP_Label_76a44f01-6907-4156-9b79-a71e6c56ad93_SiteId">
    <vt:lpwstr>a687a7bf-02db-43df-bcbb-e7a8bda611a2</vt:lpwstr>
  </property>
  <property fmtid="{D5CDD505-2E9C-101B-9397-08002B2CF9AE}" pid="9" name="MSIP_Label_76a44f01-6907-4156-9b79-a71e6c56ad93_ActionId">
    <vt:lpwstr>50b5ab84-5b70-43c1-960d-caea3124543b</vt:lpwstr>
  </property>
  <property fmtid="{D5CDD505-2E9C-101B-9397-08002B2CF9AE}" pid="10" name="MSIP_Label_76a44f01-6907-4156-9b79-a71e6c56ad93_ContentBits">
    <vt:lpwstr>0</vt:lpwstr>
  </property>
  <property fmtid="{D5CDD505-2E9C-101B-9397-08002B2CF9AE}" pid="11" name="MSIP_Label_76a44f01-6907-4156-9b79-a71e6c56ad93_Tag">
    <vt:lpwstr>10, 0, 1, 1</vt:lpwstr>
  </property>
  <property fmtid="{D5CDD505-2E9C-101B-9397-08002B2CF9AE}" pid="12" name="ContentTypeId">
    <vt:lpwstr>0x010100FC5FABCE039FD94AB088FC586ECBB7A5</vt:lpwstr>
  </property>
  <property fmtid="{D5CDD505-2E9C-101B-9397-08002B2CF9AE}" pid="13" name="MediaServiceImageTags">
    <vt:lpwstr/>
  </property>
</Properties>
</file>