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6.xml" ContentType="application/vnd.openxmlformats-officedocument.presentationml.notes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revisionInfo.xml" ContentType="application/vnd.ms-powerpoint.revision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8" r:id="rId3"/>
    <p:sldId id="257" r:id="rId4"/>
    <p:sldId id="259" r:id="rId5"/>
    <p:sldId id="260" r:id="rId6"/>
    <p:sldId id="280" r:id="rId7"/>
    <p:sldId id="279" r:id="rId8"/>
    <p:sldId id="262" r:id="rId9"/>
    <p:sldId id="263" r:id="rId10"/>
    <p:sldId id="264" r:id="rId11"/>
    <p:sldId id="265" r:id="rId12"/>
    <p:sldId id="281" r:id="rId13"/>
    <p:sldId id="266" r:id="rId14"/>
    <p:sldId id="267" r:id="rId15"/>
    <p:sldId id="268" r:id="rId16"/>
    <p:sldId id="269" r:id="rId17"/>
    <p:sldId id="270" r:id="rId18"/>
    <p:sldId id="282" r:id="rId19"/>
    <p:sldId id="271" r:id="rId20"/>
    <p:sldId id="278" r:id="rId21"/>
    <p:sldId id="272" r:id="rId22"/>
    <p:sldId id="273" r:id="rId23"/>
    <p:sldId id="283" r:id="rId24"/>
    <p:sldId id="276" r:id="rId25"/>
    <p:sldId id="27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n darish" initials="dd" lastIdx="1" clrIdx="0">
    <p:extLst>
      <p:ext uri="{19B8F6BF-5375-455C-9EA6-DF929625EA0E}">
        <p15:presenceInfo xmlns:p15="http://schemas.microsoft.com/office/powerpoint/2012/main" userId="2706e406a5661028" providerId="Windows Live"/>
      </p:ext>
    </p:extLst>
  </p:cmAuthor>
  <p:cmAuthor id="2" name="Yunseok Lee" initials="YL" lastIdx="3" clrIdx="1">
    <p:extLst>
      <p:ext uri="{19B8F6BF-5375-455C-9EA6-DF929625EA0E}">
        <p15:presenceInfo xmlns:p15="http://schemas.microsoft.com/office/powerpoint/2012/main" userId="Yunseok Lee" providerId="None"/>
      </p:ext>
    </p:extLst>
  </p:cmAuthor>
  <p:cmAuthor id="3" name="Guest User" initials="GU" lastIdx="1" clrIdx="2">
    <p:extLst>
      <p:ext uri="{19B8F6BF-5375-455C-9EA6-DF929625EA0E}">
        <p15:presenceInfo xmlns:p15="http://schemas.microsoft.com/office/powerpoint/2012/main" userId="S::urn:spo:tenantanon#a687a7bf-02db-43df-bcbb-e7a8bda611a2::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664"/>
    <a:srgbClr val="CCF2EA"/>
    <a:srgbClr val="73D3E1"/>
    <a:srgbClr val="00C296"/>
    <a:srgbClr val="BBDFFF"/>
    <a:srgbClr val="7DB1FF"/>
    <a:srgbClr val="FEE7C8"/>
    <a:srgbClr val="FFA969"/>
    <a:srgbClr val="B9A7FA"/>
    <a:srgbClr val="E7E1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943B33-B1C7-2E0F-F570-DE69BFE1C694}" v="6" dt="2025-07-18T07:46:47.1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3"/>
    <p:restoredTop sz="88512" autoAdjust="0"/>
  </p:normalViewPr>
  <p:slideViewPr>
    <p:cSldViewPr snapToGrid="0">
      <p:cViewPr varScale="1">
        <p:scale>
          <a:sx n="99" d="100"/>
          <a:sy n="99" d="100"/>
        </p:scale>
        <p:origin x="78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36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7ADA6E-3091-CA42-92F6-F9FE90BE6B55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9AEB90-4346-384C-90A7-402DE92B5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72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3372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460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384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BEDB7E-DBF3-E533-5260-6ACB609B4D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409C76-DE2C-7A39-F5E0-18511BFFF7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AAFE53-33C2-9BF3-D22D-8CC921ECE4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C56D9E-1B38-9AAA-F35B-6F362E3CE7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488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42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59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194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8D5E62-B160-106B-A19C-1BB8E28FD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02AE0A-A1FF-4EB2-DD5B-235A6FD93B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E32DB9-4F2A-F61D-808D-E38733EEBC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F774BF-34E7-1219-F37C-372B559A37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8912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5696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775C12-6C0A-FFDB-A837-692263696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C8C96D-A896-5A30-E7B4-67A9E76E01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29917C-7626-B39E-9C5F-825125E8A3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>
              <a:ea typeface="맑은 고딕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406E63-4FDE-5031-9E76-A0A37DE253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922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24894-F36B-CF96-F0CE-8BECE9C9B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B0D58E-37D3-56B8-5C75-4C4F4FE1FF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6D64C-F31C-9B1D-FBC2-56602BA52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81F69-D948-0ECA-3112-A590837B5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5BF7C-1279-EF08-3CD7-1F83AFD5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4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5413F-B0B1-8771-715F-2B0618625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4D9999-643C-51A6-BE9A-5AAB7F6F99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7263F1-61A9-1DC1-478F-1AAF3F2E7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AD34B8-103D-443A-7A2E-AD2229A11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D5DA6-AA4C-7112-12FC-25C6C0809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785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14F014-A57B-3168-2D84-6EF5D8F5AC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92D29E-5436-7A17-E572-B97A394992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D1368-F841-FD01-7FCD-2156623C0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BADD84-4596-5137-2BFD-5EE409210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49CBA-2D5C-B1FC-6253-F1D99DFE9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297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C7216-E85F-BD11-6647-5E085B0F9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B1C87-9FEB-CEDE-F1EC-1A34BF53B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A7E5F-B5BC-0680-DE8F-E4CF5C0B4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63EFA-D00C-DF22-9010-8B7CC557E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FEA91-EBEA-BDE0-9076-8A7686CAD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49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69290-CEA9-08F8-3737-D3C04A267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4884FD-CE7C-F937-FC06-93717CEDEB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EC521-522B-FB23-8EE5-DF4DCEA38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FF07E-3801-9426-C340-6EC89212A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700CE-1C85-16D5-8745-E126F3FF9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10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FD2C3-B5E4-99A9-F347-409141491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00058-A46D-8483-986C-03F0959DF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A9EC91-219F-021D-4D69-8FA3BD9874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E38D4-609C-77A3-414B-63BD31C9C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AA238C-B9CB-72DC-A2A6-8039B2607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E31314-248E-0443-95D4-CC4902282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034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CA4DC-05D3-7D8C-B3C2-B4D476663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940912-161A-D85B-5D81-852072120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1CEB8D-925D-B04D-519C-28834F687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E12FCE-4BF4-8ED2-62A2-4D3934FFAA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5F27E4-B00A-75C4-CEF6-DDAF1D9F6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5B84FA-289B-3E3D-9633-F7A425B09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161926-9184-1ABB-03A6-245C79E51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B03426-C5F3-DCF8-A71C-953F72424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61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3D2CA-FF95-D398-9EFE-09499BBB6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CFD25E-AD4C-2D60-C15E-0A600A267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A318EF-F654-5F20-4B02-D3A3A0B99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AC471-7CCB-A973-D76B-23BF36CFD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77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019EED-6A96-A81F-8DFB-69F27FA45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E7487C-17BC-2763-B104-637495770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D6169-9D24-326A-CC48-E83C8C065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273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9D49A-C340-E61C-7F04-B68E8845E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EC10B-1CE2-21FD-EB0D-741992BC4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6EA11F-0575-E867-64BD-9EC344C28B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17FE73-C346-E3CD-5791-4CE26FA8C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904375-8C19-C47C-1413-F7FD14786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8ECED6-6F84-F9AD-BC22-A721F7421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86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761A9-43C3-A436-6721-3FEAF02C1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0DDF1F-BF89-2B34-6E15-4B28DE66DE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C6B654-0B84-4F04-FF30-2E061AB59C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56A7FF-6006-CDD1-460A-3EACC8CD3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0D7174-13EC-293F-DF99-2C99E61FD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FC9CB4-FF9E-F29E-CD17-21BE69246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94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B694D4-FA4C-7341-E5E8-351B4B1BE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6EE27D-37D8-6D85-1547-BF01CD370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66AB8-057A-7913-815C-5731802777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664F5-0DD8-1F5B-F9BC-5B3B84E758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404F9-C7A0-AA4D-48F9-9B663F11A0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1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emf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7363B0D-B99A-97B2-7AE7-6EDBCE0C42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21" y="5436401"/>
            <a:ext cx="1327150" cy="12890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B37190-1D85-C943-3663-599332B33E2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0626" y="2404997"/>
            <a:ext cx="4595466" cy="18331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4500"/>
              </a:lnSpc>
            </a:pPr>
            <a:r>
              <a:rPr lang="en-US" altLang="ko-KR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B</a:t>
            </a:r>
            <a:r>
              <a:rPr lang="ko-KR" alt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형 간염 이해하기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08821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161BDF-7950-0F11-B435-05B28DCE7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738EB07-C608-2FBD-E752-CF4C081A6AB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382" y="-674683"/>
            <a:ext cx="5861050" cy="21526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066ABE-40D1-2D32-C83F-5BB6D7B47F1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E1AE2B-EE40-5DA4-545D-70B477DB979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10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7DA4E2EF-DA5C-CD3B-BFEF-1888A2C6E20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7293" y="329255"/>
            <a:ext cx="6619093" cy="6275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ko-KR" alt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다음을 통해 </a:t>
            </a:r>
            <a:r>
              <a:rPr lang="en-US" altLang="ko-KR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B</a:t>
            </a:r>
            <a:r>
              <a:rPr lang="ko-KR" alt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형 간염에 걸릴 수는 없습니다</a:t>
            </a:r>
            <a:r>
              <a:rPr lang="en-PH" altLang="ko-KR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…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99AE18-3FBB-FCB0-426B-94BCBEC8BA7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029905" y="3243332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기침 또는 재채기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B80F63-B521-1D83-5D37-CA7433FB0FA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077761" y="3243332"/>
            <a:ext cx="2295311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포옹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, 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키스 또는 손 잡기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65F00E-94A9-801B-DDAA-434DBC69D76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50985" y="3243332"/>
            <a:ext cx="2425028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모기 또는 기타 곤충 물림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4C9141-014B-09DC-4AE7-A7A731F9AD5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307940" y="5784497"/>
            <a:ext cx="367722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음식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, 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식기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, 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음료수 잔을 공유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2B6838-FA17-8AE6-52D7-7E58D23FFA5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985164" y="5784497"/>
            <a:ext cx="2480506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욕실과 화장실을 공유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CFF609-0556-E487-2F00-62ACA96D395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62577" y="5784497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수영장</a:t>
            </a:r>
            <a:endParaRPr lang="en-US" sz="2000" dirty="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958629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90B73A-45B7-C0B0-9A72-3AABFED8D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C24AF460-EBEB-8BFD-E67A-E2EDE174B0C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881879" y="605249"/>
            <a:ext cx="6877999" cy="2631865"/>
            <a:chOff x="4881879" y="605249"/>
            <a:chExt cx="6877999" cy="2631865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9EB27959-063E-A5DF-68AF-DE4C4B88114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881879" y="605249"/>
              <a:ext cx="6877999" cy="2631865"/>
            </a:xfrm>
            <a:prstGeom prst="roundRect">
              <a:avLst>
                <a:gd name="adj" fmla="val 34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 Same-side Corner of Rectangle 10">
              <a:extLst>
                <a:ext uri="{FF2B5EF4-FFF2-40B4-BE49-F238E27FC236}">
                  <a16:creationId xmlns:a16="http://schemas.microsoft.com/office/drawing/2014/main" id="{0D6C4139-AEAB-B607-47AD-C2437AA8C43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3926082" y="1561046"/>
              <a:ext cx="2631865" cy="720271"/>
            </a:xfrm>
            <a:prstGeom prst="round2SameRect">
              <a:avLst>
                <a:gd name="adj1" fmla="val 7297"/>
                <a:gd name="adj2" fmla="val 0"/>
              </a:avLst>
            </a:prstGeom>
            <a:solidFill>
              <a:srgbClr val="73D3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dirty="0">
                  <a:solidFill>
                    <a:srgbClr val="002664"/>
                  </a:solidFill>
                  <a:latin typeface="Public Sans Medium" pitchFamily="2" charset="77"/>
                </a:rPr>
                <a:t>급성 </a:t>
              </a:r>
              <a:r>
                <a:rPr lang="en-US" b="1" dirty="0">
                  <a:solidFill>
                    <a:srgbClr val="002664"/>
                  </a:solidFill>
                  <a:latin typeface="Public Sans Medium" pitchFamily="2" charset="77"/>
                </a:rPr>
                <a:t>B</a:t>
              </a:r>
              <a:r>
                <a:rPr lang="ko-KR" altLang="en-US" b="1" dirty="0">
                  <a:solidFill>
                    <a:srgbClr val="002664"/>
                  </a:solidFill>
                  <a:latin typeface="Public Sans Medium" pitchFamily="2" charset="77"/>
                </a:rPr>
                <a:t>형 간염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17A3C1F-2C75-45BF-CFEA-FCA1FF82FF5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881879" y="3406323"/>
            <a:ext cx="6877999" cy="3012657"/>
            <a:chOff x="4881879" y="3406323"/>
            <a:chExt cx="6877999" cy="3012657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585495BB-F727-BA2D-B86C-2C58586C040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881879" y="3406323"/>
              <a:ext cx="6877999" cy="3012657"/>
            </a:xfrm>
            <a:prstGeom prst="roundRect">
              <a:avLst>
                <a:gd name="adj" fmla="val 34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 Same-side Corner of Rectangle 13">
              <a:extLst>
                <a:ext uri="{FF2B5EF4-FFF2-40B4-BE49-F238E27FC236}">
                  <a16:creationId xmlns:a16="http://schemas.microsoft.com/office/drawing/2014/main" id="{7E81545C-0CD4-0030-9A41-DDEE473DE63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3735685" y="4552517"/>
              <a:ext cx="3012657" cy="720270"/>
            </a:xfrm>
            <a:prstGeom prst="round2SameRect">
              <a:avLst>
                <a:gd name="adj1" fmla="val 7297"/>
                <a:gd name="adj2" fmla="val 0"/>
              </a:avLst>
            </a:prstGeom>
            <a:solidFill>
              <a:srgbClr val="00C29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dirty="0">
                  <a:solidFill>
                    <a:srgbClr val="002664"/>
                  </a:solidFill>
                  <a:latin typeface="Public Sans Medium" pitchFamily="2" charset="77"/>
                </a:rPr>
                <a:t>만성 </a:t>
              </a:r>
              <a:r>
                <a:rPr lang="en-US" b="1" dirty="0">
                  <a:solidFill>
                    <a:srgbClr val="002664"/>
                  </a:solidFill>
                  <a:latin typeface="Public Sans Medium" pitchFamily="2" charset="77"/>
                </a:rPr>
                <a:t>B</a:t>
              </a:r>
              <a:r>
                <a:rPr lang="ko-KR" altLang="en-US" b="1" dirty="0">
                  <a:solidFill>
                    <a:srgbClr val="002664"/>
                  </a:solidFill>
                  <a:latin typeface="Public Sans Medium" pitchFamily="2" charset="77"/>
                </a:rPr>
                <a:t>형 간염 </a:t>
              </a: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FFD1D7-55DE-C599-4D6B-572A34A6E41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D2925-C0D9-BC88-EA3B-71C0A0272D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11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14142524-A5BE-BAB2-FF12-8771A76EABD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3330" y="455651"/>
            <a:ext cx="3970843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altLang="ko-KR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B</a:t>
            </a:r>
            <a:r>
              <a:rPr lang="ko-KR" alt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형 간염의 증상은 무엇인가요</a:t>
            </a:r>
            <a:r>
              <a:rPr lang="en-US" altLang="ko-KR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?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768F29-9413-00F6-7CEC-65BDE24B4FB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926239" y="897925"/>
            <a:ext cx="5509548" cy="168116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1800" dirty="0">
                <a:solidFill>
                  <a:srgbClr val="002664"/>
                </a:solidFill>
                <a:latin typeface="Public Sans ExtraLight" pitchFamily="2" charset="77"/>
              </a:rPr>
              <a:t>복통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1800" dirty="0">
                <a:solidFill>
                  <a:srgbClr val="002664"/>
                </a:solidFill>
                <a:latin typeface="Public Sans ExtraLight" pitchFamily="2" charset="77"/>
              </a:rPr>
              <a:t>짙은 소변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1800" dirty="0">
                <a:solidFill>
                  <a:srgbClr val="002664"/>
                </a:solidFill>
                <a:latin typeface="Public Sans ExtraLight" pitchFamily="2" charset="77"/>
              </a:rPr>
              <a:t>피로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1800" dirty="0">
                <a:solidFill>
                  <a:srgbClr val="002664"/>
                </a:solidFill>
                <a:latin typeface="Public Sans ExtraLight" pitchFamily="2" charset="77"/>
              </a:rPr>
              <a:t>메스꺼움</a:t>
            </a:r>
            <a:r>
              <a:rPr lang="en-US" altLang="ko-KR" sz="1800" dirty="0">
                <a:solidFill>
                  <a:srgbClr val="002664"/>
                </a:solidFill>
                <a:latin typeface="Public Sans ExtraLight" pitchFamily="2" charset="77"/>
              </a:rPr>
              <a:t>, </a:t>
            </a:r>
            <a:r>
              <a:rPr lang="ko-KR" altLang="en-US" sz="1800" dirty="0">
                <a:solidFill>
                  <a:srgbClr val="002664"/>
                </a:solidFill>
                <a:latin typeface="Public Sans ExtraLight" pitchFamily="2" charset="77"/>
              </a:rPr>
              <a:t>구토 또는 식욕 부진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1800" dirty="0">
                <a:solidFill>
                  <a:srgbClr val="002664"/>
                </a:solidFill>
                <a:latin typeface="Public Sans ExtraLight" pitchFamily="2" charset="77"/>
              </a:rPr>
              <a:t>옅은 대변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1800" dirty="0">
                <a:solidFill>
                  <a:srgbClr val="002664"/>
                </a:solidFill>
                <a:latin typeface="Public Sans ExtraLight" pitchFamily="2" charset="77"/>
              </a:rPr>
              <a:t>노란색 피부와 눈</a:t>
            </a:r>
            <a:r>
              <a:rPr lang="en-US" altLang="ko-KR" sz="1800" dirty="0">
                <a:solidFill>
                  <a:srgbClr val="002664"/>
                </a:solidFill>
                <a:latin typeface="Public Sans ExtraLight" pitchFamily="2" charset="77"/>
              </a:rPr>
              <a:t>(</a:t>
            </a:r>
            <a:r>
              <a:rPr lang="ko-KR" altLang="en-US" sz="1800" dirty="0">
                <a:solidFill>
                  <a:srgbClr val="002664"/>
                </a:solidFill>
                <a:latin typeface="Public Sans ExtraLight" pitchFamily="2" charset="77"/>
              </a:rPr>
              <a:t>황달</a:t>
            </a:r>
            <a:r>
              <a:rPr lang="en-US" altLang="ko-KR" sz="1800" dirty="0">
                <a:solidFill>
                  <a:srgbClr val="002664"/>
                </a:solidFill>
                <a:latin typeface="Public Sans ExtraLight" pitchFamily="2" charset="77"/>
              </a:rPr>
              <a:t>)</a:t>
            </a:r>
            <a:endParaRPr lang="en-US" sz="1800" dirty="0">
              <a:solidFill>
                <a:srgbClr val="002664"/>
              </a:solidFill>
              <a:latin typeface="Public Sans ExtraLight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4E8168-AB7C-B684-5E51-87D504CD1A6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926239" y="3748880"/>
            <a:ext cx="5509548" cy="258549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1800" dirty="0">
                <a:solidFill>
                  <a:srgbClr val="002664"/>
                </a:solidFill>
                <a:latin typeface="Public Sans ExtraLight" pitchFamily="2" charset="77"/>
              </a:rPr>
              <a:t>몸의 오른쪽 복통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1800" dirty="0">
                <a:solidFill>
                  <a:srgbClr val="002664"/>
                </a:solidFill>
                <a:latin typeface="Public Sans ExtraLight" pitchFamily="2" charset="77"/>
              </a:rPr>
              <a:t>아픔</a:t>
            </a:r>
            <a:r>
              <a:rPr lang="en-US" altLang="ko-KR" sz="1800" dirty="0">
                <a:solidFill>
                  <a:srgbClr val="002664"/>
                </a:solidFill>
                <a:latin typeface="Public Sans ExtraLight" pitchFamily="2" charset="77"/>
              </a:rPr>
              <a:t>, </a:t>
            </a:r>
            <a:r>
              <a:rPr lang="ko-KR" altLang="en-US" sz="1800" dirty="0">
                <a:solidFill>
                  <a:srgbClr val="002664"/>
                </a:solidFill>
                <a:latin typeface="Public Sans ExtraLight" pitchFamily="2" charset="77"/>
              </a:rPr>
              <a:t>통증 및 발열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1800" dirty="0">
                <a:solidFill>
                  <a:srgbClr val="002664"/>
                </a:solidFill>
                <a:latin typeface="Public Sans ExtraLight" pitchFamily="2" charset="77"/>
              </a:rPr>
              <a:t>불안 또는 우울증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1800" dirty="0">
                <a:solidFill>
                  <a:srgbClr val="002664"/>
                </a:solidFill>
                <a:latin typeface="Public Sans ExtraLight" pitchFamily="2" charset="77"/>
              </a:rPr>
              <a:t>당뇨병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1800" dirty="0">
                <a:solidFill>
                  <a:srgbClr val="002664"/>
                </a:solidFill>
                <a:latin typeface="Public Sans ExtraLight" pitchFamily="2" charset="77"/>
              </a:rPr>
              <a:t>메스꺼움</a:t>
            </a:r>
            <a:r>
              <a:rPr lang="en-US" altLang="ko-KR" sz="1800" dirty="0">
                <a:solidFill>
                  <a:srgbClr val="002664"/>
                </a:solidFill>
                <a:latin typeface="Public Sans ExtraLight" pitchFamily="2" charset="77"/>
              </a:rPr>
              <a:t>, </a:t>
            </a:r>
            <a:r>
              <a:rPr lang="ko-KR" altLang="en-US" sz="1800" dirty="0">
                <a:solidFill>
                  <a:srgbClr val="002664"/>
                </a:solidFill>
                <a:latin typeface="Public Sans ExtraLight" pitchFamily="2" charset="77"/>
              </a:rPr>
              <a:t>구토 또는 식욕 부진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1800" dirty="0">
                <a:solidFill>
                  <a:srgbClr val="002664"/>
                </a:solidFill>
                <a:latin typeface="Public Sans ExtraLight" pitchFamily="2" charset="77"/>
              </a:rPr>
              <a:t>피부 발진 또는 피부 가려움증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1800" dirty="0">
                <a:solidFill>
                  <a:srgbClr val="002664"/>
                </a:solidFill>
                <a:latin typeface="Public Sans ExtraLight" pitchFamily="2" charset="77"/>
              </a:rPr>
              <a:t>노란색 피부와 눈</a:t>
            </a:r>
            <a:r>
              <a:rPr lang="en-US" altLang="ko-KR" sz="1800" dirty="0">
                <a:solidFill>
                  <a:srgbClr val="002664"/>
                </a:solidFill>
                <a:latin typeface="Public Sans ExtraLight" pitchFamily="2" charset="77"/>
              </a:rPr>
              <a:t>(</a:t>
            </a:r>
            <a:r>
              <a:rPr lang="ko-KR" altLang="en-US" sz="1800" dirty="0">
                <a:solidFill>
                  <a:srgbClr val="002664"/>
                </a:solidFill>
                <a:latin typeface="Public Sans ExtraLight" pitchFamily="2" charset="77"/>
              </a:rPr>
              <a:t>황달</a:t>
            </a:r>
            <a:r>
              <a:rPr lang="en-US" altLang="ko-KR" sz="1800" dirty="0">
                <a:solidFill>
                  <a:srgbClr val="002664"/>
                </a:solidFill>
                <a:latin typeface="Public Sans ExtraLight" pitchFamily="2" charset="77"/>
              </a:rPr>
              <a:t>)</a:t>
            </a:r>
            <a:endParaRPr lang="en-US" sz="1800" dirty="0">
              <a:solidFill>
                <a:srgbClr val="002664"/>
              </a:solidFill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23445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3C70C7-0A2D-EF23-B139-B2A8CAA32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962BC02-6358-F857-32CF-973AA3AB463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7848" y="2233914"/>
            <a:ext cx="5511800" cy="54864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21CDE1-2FFE-9CAC-50A6-7E0C471840F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D00AE-3995-87DA-E555-017D7B1111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12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DB035949-A3B8-ACDC-E9F9-C70165E45EA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3330" y="544325"/>
            <a:ext cx="11520721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200"/>
              </a:lnSpc>
            </a:pPr>
            <a:r>
              <a:rPr lang="ko-KR" alt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만성 </a:t>
            </a:r>
            <a:r>
              <a:rPr lang="en-US" altLang="ko-KR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B</a:t>
            </a:r>
            <a:r>
              <a:rPr lang="ko-KR" alt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형 간염에 걸렸는지 여부를 알 수 있는 유일한 방법은 혈액 검사를 받는 것입니다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28B2906-0C1F-8385-8D2C-70E2591E571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590415" y="2755900"/>
            <a:ext cx="1670050" cy="1346200"/>
            <a:chOff x="6590415" y="2755900"/>
            <a:chExt cx="1670050" cy="13462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063B505-6269-E485-1FC0-FBC95B48499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90415" y="2755900"/>
              <a:ext cx="1670050" cy="13462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69FDAA7-4531-F762-C78F-E76FAFE9C1F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01259" y="2961297"/>
              <a:ext cx="1448362" cy="61817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 algn="ctr">
                <a:spcAft>
                  <a:spcPts val="500"/>
                </a:spcAft>
                <a:buClr>
                  <a:srgbClr val="00C296"/>
                </a:buClr>
                <a:buSzPct val="120000"/>
              </a:pPr>
              <a:r>
                <a:rPr lang="ko-KR" altLang="en-US" sz="1600" b="1" dirty="0">
                  <a:solidFill>
                    <a:schemeClr val="bg1"/>
                  </a:solidFill>
                  <a:latin typeface="Public Sans Medium"/>
                </a:rPr>
                <a:t>이는 빠르고 쉽습니다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5502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395F09-ABC7-ADF1-BF17-23A874FB1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D8BBDF3-4D2F-13D1-E85D-D4FE5B55124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9264" y="318375"/>
            <a:ext cx="2406650" cy="58928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BFDF2C-B103-9044-2011-F87C836AFB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E1897-A223-281D-124C-2A9E32F1F8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13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0" name="Title 5">
            <a:extLst>
              <a:ext uri="{FF2B5EF4-FFF2-40B4-BE49-F238E27FC236}">
                <a16:creationId xmlns:a16="http://schemas.microsoft.com/office/drawing/2014/main" id="{7527E5AC-E5E9-F396-105A-476126EB784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1456" y="455651"/>
            <a:ext cx="3330316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altLang="ko-KR" sz="32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B</a:t>
            </a:r>
            <a:r>
              <a:rPr lang="ko-KR" altLang="en-US" sz="32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형 간염 검사를 받으시나요</a:t>
            </a:r>
            <a:r>
              <a:rPr lang="en-US" altLang="ko-KR" sz="32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?</a:t>
            </a:r>
            <a:endParaRPr lang="en-US" sz="32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98AB04-856D-8742-AD74-CEC6AFD5531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1457" y="1688781"/>
            <a:ext cx="3192276" cy="14833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US" altLang="ko-KR" sz="2000" b="1" dirty="0">
                <a:solidFill>
                  <a:srgbClr val="002664"/>
                </a:solidFill>
                <a:latin typeface="Public Sans Medium" pitchFamily="2" charset="77"/>
              </a:rPr>
              <a:t>B</a:t>
            </a:r>
            <a:r>
              <a:rPr lang="ko-KR" altLang="en-US" sz="2000" b="1" dirty="0">
                <a:solidFill>
                  <a:srgbClr val="002664"/>
                </a:solidFill>
                <a:latin typeface="Public Sans Medium" pitchFamily="2" charset="77"/>
              </a:rPr>
              <a:t>형 간염에 대한 혈액 검사에는 여러 가지 유형이 있으며 쉽고 비밀이 보장됩니다</a:t>
            </a:r>
            <a:r>
              <a:rPr lang="en-US" altLang="ko-KR" sz="2000" b="1" dirty="0">
                <a:solidFill>
                  <a:srgbClr val="002664"/>
                </a:solidFill>
                <a:latin typeface="Public Sans Medium" pitchFamily="2" charset="77"/>
              </a:rPr>
              <a:t>.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F03500-66D2-EDA0-75B9-CF74A6DB4A5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950781" y="1105845"/>
            <a:ext cx="6428420" cy="26559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000"/>
              </a:spcAft>
              <a:buClr>
                <a:srgbClr val="00C296"/>
              </a:buClr>
              <a:buSzPct val="120000"/>
            </a:pPr>
            <a:r>
              <a:rPr lang="ko-KR" altLang="en-US" sz="2000" b="1" dirty="0">
                <a:solidFill>
                  <a:srgbClr val="002664"/>
                </a:solidFill>
                <a:latin typeface="Public Sans Medium" pitchFamily="2" charset="77"/>
              </a:rPr>
              <a:t>검사 결과를 통해 다음과 같은 사실을 확인할 수 있습니다</a:t>
            </a:r>
            <a:r>
              <a:rPr lang="en-PH" altLang="ko-KR" sz="2000" b="1" dirty="0">
                <a:solidFill>
                  <a:srgbClr val="002664"/>
                </a:solidFill>
                <a:latin typeface="Public Sans Medium" pitchFamily="2" charset="77"/>
              </a:rPr>
              <a:t>:</a:t>
            </a:r>
            <a:endParaRPr lang="en-US" sz="2000" b="1" dirty="0">
              <a:solidFill>
                <a:srgbClr val="002664"/>
              </a:solidFill>
              <a:latin typeface="Public Sans Medium" pitchFamily="2" charset="77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만성 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B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형 간염 감염 여부 및 케어와 치료가 필요한지 여부</a:t>
            </a:r>
            <a:endParaRPr lang="en-PH" altLang="ko-KR" sz="20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B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형 간염에 대한 보호가 형성되어 재발될 수 없는지 여부</a:t>
            </a:r>
            <a:endParaRPr lang="en-PH" altLang="ko-KR" sz="20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B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형 간염에 대한 보호가 없어 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B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형 간염 예방 접종이 필요한지 여부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.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720FF7-AC7F-1F01-304F-601041A2651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950781" y="4409954"/>
            <a:ext cx="6428420" cy="22570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000"/>
              </a:spcAft>
              <a:buClr>
                <a:srgbClr val="00C296"/>
              </a:buClr>
              <a:buSzPct val="120000"/>
            </a:pPr>
            <a:r>
              <a:rPr lang="ko-KR" altLang="en-US" sz="2000" b="1" dirty="0">
                <a:solidFill>
                  <a:srgbClr val="002664"/>
                </a:solidFill>
                <a:latin typeface="Public Sans Medium" pitchFamily="2" charset="77"/>
              </a:rPr>
              <a:t>다음에서 </a:t>
            </a:r>
            <a:r>
              <a:rPr lang="en-US" altLang="ko-KR" sz="2000" b="1" dirty="0">
                <a:solidFill>
                  <a:srgbClr val="002664"/>
                </a:solidFill>
                <a:latin typeface="Public Sans Medium" pitchFamily="2" charset="77"/>
              </a:rPr>
              <a:t>B</a:t>
            </a:r>
            <a:r>
              <a:rPr lang="ko-KR" altLang="en-US" sz="2000" b="1" dirty="0">
                <a:solidFill>
                  <a:srgbClr val="002664"/>
                </a:solidFill>
                <a:latin typeface="Public Sans Medium" pitchFamily="2" charset="77"/>
              </a:rPr>
              <a:t>형 간염 검사를 받을 수 있습니다</a:t>
            </a:r>
            <a:r>
              <a:rPr lang="en-PH" altLang="ko-KR" sz="2000" b="1" dirty="0">
                <a:solidFill>
                  <a:srgbClr val="002664"/>
                </a:solidFill>
                <a:latin typeface="Public Sans Medium" pitchFamily="2" charset="77"/>
              </a:rPr>
              <a:t>:</a:t>
            </a:r>
            <a:endParaRPr lang="en-US" sz="2000" b="1" dirty="0">
              <a:solidFill>
                <a:srgbClr val="002664"/>
              </a:solidFill>
              <a:latin typeface="Public Sans Medium" pitchFamily="2" charset="77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일반의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(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GP)</a:t>
            </a: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NSW 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성 보건 클리닉 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(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NSW Sexual Health clinics)</a:t>
            </a: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가족 계획 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Australia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(Family Planning Australia)</a:t>
            </a:r>
          </a:p>
        </p:txBody>
      </p:sp>
    </p:spTree>
    <p:extLst>
      <p:ext uri="{BB962C8B-B14F-4D97-AF65-F5344CB8AC3E}">
        <p14:creationId xmlns:p14="http://schemas.microsoft.com/office/powerpoint/2010/main" val="3485750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50E1F1-0265-C382-8734-98EFA03C4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4C4CE46-F254-3F82-DD5C-5A4A81906C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2586" y="-734295"/>
            <a:ext cx="5581650" cy="1885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6F80F0-7C35-FEAC-404C-A6CC0A2934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3837" y="2842342"/>
            <a:ext cx="3200400" cy="75184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64E8F2-F912-0A28-8C78-A6730413E8A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12BE0A-2C68-FCAD-2BCE-EB4A0A26A45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14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3BD10864-AE59-B38A-60CD-ABCE88A49BC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7764" y="709426"/>
            <a:ext cx="5134935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ko-KR" alt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누가 </a:t>
            </a:r>
            <a:r>
              <a:rPr lang="en-US" altLang="ko-KR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B</a:t>
            </a:r>
            <a:r>
              <a:rPr lang="ko-KR" alt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형 간염 검사를 받아야 하나요</a:t>
            </a:r>
            <a:r>
              <a:rPr lang="en-US" altLang="ko-KR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?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22C4BE-7638-1D25-1D70-CE07436495D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7763" y="2160120"/>
            <a:ext cx="7936009" cy="28122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1000"/>
              </a:spcAft>
              <a:buClr>
                <a:srgbClr val="00C296"/>
              </a:buClr>
              <a:buSzPct val="120000"/>
            </a:pPr>
            <a:r>
              <a:rPr lang="ko-KR" altLang="en-US" sz="2000" b="1" dirty="0">
                <a:solidFill>
                  <a:srgbClr val="002664"/>
                </a:solidFill>
                <a:latin typeface="Public Sans Medium" pitchFamily="2" charset="77"/>
              </a:rPr>
              <a:t>다음과 같은 경우에도 </a:t>
            </a:r>
            <a:r>
              <a:rPr lang="en-US" altLang="ko-KR" sz="2000" b="1" dirty="0">
                <a:solidFill>
                  <a:srgbClr val="002664"/>
                </a:solidFill>
                <a:latin typeface="Public Sans Medium" pitchFamily="2" charset="77"/>
              </a:rPr>
              <a:t>B</a:t>
            </a:r>
            <a:r>
              <a:rPr lang="ko-KR" altLang="en-US" sz="2000" b="1" dirty="0">
                <a:solidFill>
                  <a:srgbClr val="002664"/>
                </a:solidFill>
                <a:latin typeface="Public Sans Medium" pitchFamily="2" charset="77"/>
              </a:rPr>
              <a:t>형 간염 검사를 받는 것이 중요합니다</a:t>
            </a:r>
            <a:r>
              <a:rPr lang="en-PH" altLang="ko-KR" sz="2000" b="1" dirty="0">
                <a:solidFill>
                  <a:srgbClr val="002664"/>
                </a:solidFill>
                <a:latin typeface="Public Sans Medium" pitchFamily="2" charset="77"/>
              </a:rPr>
              <a:t>:</a:t>
            </a:r>
            <a:endParaRPr lang="en-US" sz="2000" b="1" dirty="0">
              <a:latin typeface="Public Sans Medium" pitchFamily="2" charset="77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가족 중에 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B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형 간염에 걸린 사람이 있는 경우</a:t>
            </a: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B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형 간염에 걸린 사람과 함께 생활</a:t>
            </a: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콘돔 없이 성관계를 가짐</a:t>
            </a: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해외에서 사용된 장비가 깨끗하지 않은 의료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, 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치과 또는 미용 시술을 받은 적이 있음</a:t>
            </a: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C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형 간염 또는 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HIV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에 감염됨</a:t>
            </a: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약물이나 스테로이드를 주사했음</a:t>
            </a: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해외에서 수혈을 받았거나 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1990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년 이전에 호주에서 수혈을 받음</a:t>
            </a:r>
            <a:r>
              <a:rPr lang="en-PH" altLang="ko-KR" sz="2000" dirty="0">
                <a:solidFill>
                  <a:srgbClr val="002664"/>
                </a:solidFill>
                <a:latin typeface="Public Sans ExtraLight" pitchFamily="2" charset="77"/>
              </a:rPr>
              <a:t>.</a:t>
            </a:r>
            <a:endParaRPr lang="en-US" sz="2000" dirty="0">
              <a:latin typeface="Public Sans ExtraLight" pitchFamily="2" charset="77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E540D2-565C-EDF1-11A1-8C410A20493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0534" y="1083795"/>
            <a:ext cx="4292600" cy="21526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E4C5CA7-6B5D-E7A7-01A2-C1DB9056C5C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631171" y="1374804"/>
            <a:ext cx="3797625" cy="13003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US" altLang="ko-KR" sz="2000" b="1" dirty="0">
                <a:solidFill>
                  <a:srgbClr val="002664"/>
                </a:solidFill>
                <a:latin typeface="Public Sans Medium"/>
              </a:rPr>
              <a:t>B</a:t>
            </a:r>
            <a:r>
              <a:rPr lang="ko-KR" altLang="en-US" sz="2000" b="1" dirty="0">
                <a:solidFill>
                  <a:srgbClr val="002664"/>
                </a:solidFill>
                <a:latin typeface="Public Sans Medium"/>
              </a:rPr>
              <a:t>형 간염이 흔한 국가에서 태어났거나 살았던 경우</a:t>
            </a:r>
            <a:r>
              <a:rPr lang="en-US" altLang="ko-KR" sz="2000" b="1" dirty="0">
                <a:solidFill>
                  <a:srgbClr val="002664"/>
                </a:solidFill>
                <a:latin typeface="Public Sans Medium"/>
              </a:rPr>
              <a:t>, B</a:t>
            </a:r>
            <a:r>
              <a:rPr lang="ko-KR" altLang="en-US" sz="2000" b="1" dirty="0">
                <a:solidFill>
                  <a:srgbClr val="002664"/>
                </a:solidFill>
                <a:latin typeface="Public Sans Medium"/>
              </a:rPr>
              <a:t>형 간염 검사를 받는 것이 중요합니다</a:t>
            </a:r>
            <a:endParaRPr lang="en-US" sz="2000" b="1" dirty="0">
              <a:latin typeface="Public Sans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137664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9E11D2-5FBA-BE3B-D8EE-8069A069C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64253D7-81F8-E97C-19FF-A8890867079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73" y="0"/>
            <a:ext cx="4438650" cy="80391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3AA0EF0-3B6D-1073-1595-A8A38268BED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934901" y="5359078"/>
            <a:ext cx="6130496" cy="918159"/>
            <a:chOff x="4934901" y="5359078"/>
            <a:chExt cx="6130496" cy="918159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E0AF06D0-968B-7A60-9B39-EEEE9060446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965538" y="5359078"/>
              <a:ext cx="6099859" cy="918159"/>
            </a:xfrm>
            <a:prstGeom prst="roundRect">
              <a:avLst>
                <a:gd name="adj" fmla="val 8275"/>
              </a:avLst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8557633-57AD-BC29-0EEE-F2A2ABBFED7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934901" y="5437426"/>
              <a:ext cx="4625787" cy="74345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 algn="ctr"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ko-KR" altLang="en-US" sz="2000" b="1" dirty="0">
                  <a:solidFill>
                    <a:schemeClr val="bg1"/>
                  </a:solidFill>
                  <a:latin typeface="Public Sans Medium"/>
                </a:rPr>
                <a:t>치료가 필요한지 여부를 의사가 알려줄 것입니다</a:t>
              </a:r>
              <a:endParaRPr lang="en-US" sz="2000" b="1" dirty="0">
                <a:solidFill>
                  <a:schemeClr val="bg1"/>
                </a:solidFill>
                <a:latin typeface="Public Sans Medium" pitchFamily="2" charset="77"/>
              </a:endParaRP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C466DD-0601-B84E-33E7-7670B1B027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24071D-298C-8A13-3178-379F8A7433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15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2260AC0C-1B3B-D917-F069-EBF253B4FB3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435926" y="580763"/>
            <a:ext cx="3615213" cy="1300388"/>
          </a:xfrm>
        </p:spPr>
        <p:txBody>
          <a:bodyPr anchor="t">
            <a:noAutofit/>
          </a:bodyPr>
          <a:lstStyle/>
          <a:p>
            <a:pPr>
              <a:lnSpc>
                <a:spcPts val="4200"/>
              </a:lnSpc>
            </a:pPr>
            <a:r>
              <a:rPr lang="ko-KR" alt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만성 </a:t>
            </a:r>
            <a:r>
              <a:rPr lang="en-US" altLang="ko-KR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B</a:t>
            </a:r>
            <a:r>
              <a:rPr lang="ko-KR" alt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형 간염 치료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B13E29-9129-7085-3081-3BC620825D9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184401" y="1230956"/>
            <a:ext cx="5968451" cy="13003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만성 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B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형 간염에 걸렸다면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, 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간 손상은 언제든지 발생할 수 있으므로 정기적으로 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(6-12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개월마다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) 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의사를 만나 간 건강 상태를 점검해야 합니다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.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4323C0-81B7-15F9-9062-652D7C55168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184401" y="3295017"/>
            <a:ext cx="2878010" cy="13003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ko-KR" altLang="en-US" sz="2000" b="1" dirty="0">
                <a:solidFill>
                  <a:srgbClr val="002664"/>
                </a:solidFill>
                <a:latin typeface="Public Sans Medium"/>
              </a:rPr>
              <a:t>치료를 통해 간 손상을 줄이고 간암의 위험을 줄일 수 있습니다</a:t>
            </a:r>
            <a:r>
              <a:rPr lang="en-US" altLang="ko-KR" sz="2000" b="1" dirty="0">
                <a:solidFill>
                  <a:srgbClr val="002664"/>
                </a:solidFill>
                <a:latin typeface="Public Sans Medium"/>
              </a:rPr>
              <a:t>.</a:t>
            </a:r>
            <a:endParaRPr lang="en-US" sz="2000" b="1" dirty="0">
              <a:latin typeface="Public Sans Medium" pitchFamily="2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4389CD-1342-04C0-0581-2CC6EB0E452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5071" y="2531345"/>
            <a:ext cx="2743200" cy="603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157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0D06A7-A1F1-1489-7C11-D72BEC453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F5A0BF-95F8-FD6B-FCD1-28689C8E31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5CEFE8-6137-6FC7-C32C-1E964A310DF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16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591AE4BD-B20E-0B26-16A1-B2A67D003D0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7764" y="709426"/>
            <a:ext cx="6963735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altLang="ko-KR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B</a:t>
            </a:r>
            <a:r>
              <a:rPr lang="ko-KR" alt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형 간염 감염으로부터 어떻게 자신을 보호하나요</a:t>
            </a:r>
            <a:r>
              <a:rPr lang="en-US" altLang="ko-KR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?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F45C95-4EFD-27AA-6BEB-9908C2B1BBF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7763" y="2160120"/>
            <a:ext cx="7936009" cy="28122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ko-KR" altLang="en-US" sz="2000" b="1" dirty="0">
                <a:solidFill>
                  <a:srgbClr val="002664"/>
                </a:solidFill>
                <a:latin typeface="Public Sans Medium" pitchFamily="2" charset="77"/>
              </a:rPr>
              <a:t>백신 접종은 </a:t>
            </a:r>
            <a:r>
              <a:rPr lang="en-US" altLang="ko-KR" sz="2000" b="1" dirty="0">
                <a:solidFill>
                  <a:srgbClr val="002664"/>
                </a:solidFill>
                <a:latin typeface="Public Sans Medium" pitchFamily="2" charset="77"/>
              </a:rPr>
              <a:t>B</a:t>
            </a:r>
            <a:r>
              <a:rPr lang="ko-KR" altLang="en-US" sz="2000" b="1" dirty="0">
                <a:solidFill>
                  <a:srgbClr val="002664"/>
                </a:solidFill>
                <a:latin typeface="Public Sans Medium" pitchFamily="2" charset="77"/>
              </a:rPr>
              <a:t>형 간염을 예방하는 가장 좋은 방법입니다</a:t>
            </a:r>
            <a:r>
              <a:rPr lang="en-US" altLang="ko-KR" sz="2000" b="1" dirty="0">
                <a:solidFill>
                  <a:srgbClr val="002664"/>
                </a:solidFill>
                <a:latin typeface="Public Sans Medium" pitchFamily="2" charset="77"/>
              </a:rPr>
              <a:t>.</a:t>
            </a:r>
            <a:endParaRPr lang="en-US" sz="2000" b="1" dirty="0">
              <a:latin typeface="Public Sans Medium" pitchFamily="2" charset="77"/>
            </a:endParaRPr>
          </a:p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호주에서 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B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형 간염 백신 접종은 다음 대상자에 대해 무료입니다</a:t>
            </a:r>
            <a:r>
              <a:rPr lang="en-PH" altLang="ko-KR" sz="2000" dirty="0">
                <a:solidFill>
                  <a:srgbClr val="002664"/>
                </a:solidFill>
                <a:latin typeface="Public Sans ExtraLight" pitchFamily="2" charset="77"/>
              </a:rPr>
              <a:t>: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신생아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 어린이와 청소년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 가족 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B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형 간염에 걸린 사람과 밀접하게 접촉한 사람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.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endParaRPr lang="en-US" sz="2000" dirty="0">
              <a:latin typeface="Public Sans ExtraLight" pitchFamily="2" charset="77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0F07DAF-DB87-13FB-EF4F-659A3A51D7B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20861" y="5260902"/>
            <a:ext cx="5914663" cy="933972"/>
            <a:chOff x="520861" y="5260902"/>
            <a:chExt cx="5914663" cy="933972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DE6AB0EE-70A0-28DB-2724-4E7CDA451E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0861" y="5260902"/>
              <a:ext cx="5914663" cy="933972"/>
            </a:xfrm>
            <a:prstGeom prst="roundRect">
              <a:avLst>
                <a:gd name="adj" fmla="val 8275"/>
              </a:avLst>
            </a:prstGeom>
            <a:solidFill>
              <a:srgbClr val="73D3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F1BF5D8-A755-227A-94E4-C821AD7F5BB3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0861" y="5353161"/>
              <a:ext cx="5914663" cy="79541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 algn="ctr"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en-US" altLang="ko-KR" sz="2000" b="1" dirty="0">
                  <a:solidFill>
                    <a:srgbClr val="002664"/>
                  </a:solidFill>
                  <a:latin typeface="Public Sans Medium"/>
                </a:rPr>
                <a:t>B</a:t>
              </a:r>
              <a:r>
                <a:rPr lang="ko-KR" altLang="en-US" sz="2000" b="1" dirty="0">
                  <a:solidFill>
                    <a:srgbClr val="002664"/>
                  </a:solidFill>
                  <a:latin typeface="Public Sans Medium"/>
                </a:rPr>
                <a:t>형 간염 백신 접종에 대해 의사에게 문의하십시오</a:t>
              </a:r>
              <a:endParaRPr lang="en-US" sz="2000" b="1" dirty="0">
                <a:solidFill>
                  <a:srgbClr val="002664"/>
                </a:solidFill>
                <a:latin typeface="Public Sans Medium" pitchFamily="2" charset="77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365EAE8-C2AF-C11C-AC92-E1D1B2F9588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571442" y="1210795"/>
            <a:ext cx="2755900" cy="1898650"/>
            <a:chOff x="8571442" y="1210795"/>
            <a:chExt cx="2755900" cy="189865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BD05CC7-394A-A6A9-A35B-58DA3DEDC06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71442" y="1210795"/>
              <a:ext cx="2755900" cy="189865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1BDEB97-D20B-F680-6927-D39C9D4DE9E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679070" y="1490407"/>
              <a:ext cx="2494344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30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백신 접종</a:t>
              </a:r>
              <a:endParaRPr lang="en-US" sz="3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30330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348B4F-256A-D041-A554-C5D2081B7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19A84440-8151-93CF-BE35-F1D3FFD0A2D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9488" y="-1002494"/>
            <a:ext cx="5372100" cy="25146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AFF9EF-9E2E-6483-77F3-3EC945FA28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2F9BDE-FF0D-3770-27C1-587B0912DF1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17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D19C4450-DEEB-39F7-10F6-4F9D138AC70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8940" y="442993"/>
            <a:ext cx="6540594" cy="6181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altLang="ko-KR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B</a:t>
            </a:r>
            <a:r>
              <a:rPr lang="ko-KR" alt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형 간염의 확산을 막는 다른 방법들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D6206A-7B15-0936-3F8C-6056FEAB9C3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12516" y="4425569"/>
            <a:ext cx="2696902" cy="13003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ko-KR" altLang="en-US" dirty="0">
                <a:solidFill>
                  <a:srgbClr val="002664"/>
                </a:solidFill>
                <a:latin typeface="Public Sans ExtraLight" pitchFamily="2" charset="77"/>
              </a:rPr>
              <a:t>혈액 대 혈액 접촉을 피하세요</a:t>
            </a:r>
            <a:r>
              <a:rPr lang="en-US" altLang="ko-KR" dirty="0">
                <a:solidFill>
                  <a:srgbClr val="002664"/>
                </a:solidFill>
                <a:latin typeface="Public Sans ExtraLight" pitchFamily="2" charset="77"/>
              </a:rPr>
              <a:t>: </a:t>
            </a:r>
            <a:r>
              <a:rPr lang="ko-KR" altLang="en-US" dirty="0">
                <a:solidFill>
                  <a:srgbClr val="002664"/>
                </a:solidFill>
                <a:latin typeface="Public Sans ExtraLight" pitchFamily="2" charset="77"/>
              </a:rPr>
              <a:t>면도기</a:t>
            </a:r>
            <a:r>
              <a:rPr lang="en-US" altLang="ko-KR" dirty="0">
                <a:solidFill>
                  <a:srgbClr val="002664"/>
                </a:solidFill>
                <a:latin typeface="Public Sans ExtraLight" pitchFamily="2" charset="77"/>
              </a:rPr>
              <a:t>, </a:t>
            </a:r>
            <a:r>
              <a:rPr lang="ko-KR" altLang="en-US" dirty="0">
                <a:solidFill>
                  <a:srgbClr val="002664"/>
                </a:solidFill>
                <a:latin typeface="Public Sans ExtraLight" pitchFamily="2" charset="77"/>
              </a:rPr>
              <a:t>칫솔 또는 기타 개인 물품을 공유하지 마세요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18E42F-F0C7-566A-68E5-967B30CDB7E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44769" y="4425569"/>
            <a:ext cx="2696902" cy="13003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ko-KR" altLang="en-US" dirty="0">
                <a:solidFill>
                  <a:srgbClr val="002664"/>
                </a:solidFill>
                <a:latin typeface="Public Sans ExtraLight" pitchFamily="2" charset="77"/>
              </a:rPr>
              <a:t> 문신</a:t>
            </a:r>
            <a:r>
              <a:rPr lang="en-US" altLang="ko-KR" dirty="0">
                <a:solidFill>
                  <a:srgbClr val="002664"/>
                </a:solidFill>
                <a:latin typeface="Public Sans ExtraLight" pitchFamily="2" charset="77"/>
              </a:rPr>
              <a:t>, </a:t>
            </a:r>
            <a:r>
              <a:rPr lang="ko-KR" altLang="en-US" dirty="0">
                <a:solidFill>
                  <a:srgbClr val="002664"/>
                </a:solidFill>
                <a:latin typeface="Public Sans ExtraLight" pitchFamily="2" charset="77"/>
              </a:rPr>
              <a:t>피어싱 또는 기타 전통적인 관행을 위한 장비 혹은 바늘을 공유하지 마세요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90212C-BAFE-E241-3E86-4EAC007C4D3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319777" y="4425569"/>
            <a:ext cx="2411393" cy="13003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ko-KR" altLang="en-US" dirty="0">
                <a:solidFill>
                  <a:srgbClr val="002664"/>
                </a:solidFill>
                <a:latin typeface="Public Sans ExtraLight" pitchFamily="2" charset="77"/>
              </a:rPr>
              <a:t> 성관계를 가질 때는 항상 콘돔과 윤활제를 사용하세요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B667A1-30A9-242A-BAA7-1CB0CDF38CA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49427" y="4425569"/>
            <a:ext cx="2361235" cy="13003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ko-KR" altLang="en-US" dirty="0">
                <a:solidFill>
                  <a:srgbClr val="002664"/>
                </a:solidFill>
                <a:latin typeface="Public Sans ExtraLight" pitchFamily="2" charset="77"/>
              </a:rPr>
              <a:t> 약물 주입에 사용되는 주사기나 장비를 공유하지 마세요</a:t>
            </a:r>
            <a:endParaRPr lang="en-US" dirty="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049700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2891AB-E3EB-57CD-18EC-13BF18D488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A7BFEE-9D03-46DD-1C05-7EC3400D921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ECBED7-D438-365F-0C62-0A1F812FE5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18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9" name="Title 5">
            <a:extLst>
              <a:ext uri="{FF2B5EF4-FFF2-40B4-BE49-F238E27FC236}">
                <a16:creationId xmlns:a16="http://schemas.microsoft.com/office/drawing/2014/main" id="{9E241E69-28DF-5B79-224F-0F30677160B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1366" y="1006891"/>
            <a:ext cx="4250104" cy="2026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altLang="ko-KR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B</a:t>
            </a:r>
            <a:r>
              <a:rPr lang="ko-KR" alt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형 간염에 대한 낙인 이해하기</a:t>
            </a:r>
            <a:endParaRPr lang="en-US" sz="2000" b="1" dirty="0">
              <a:solidFill>
                <a:srgbClr val="002664"/>
              </a:solidFill>
              <a:latin typeface="Public Sans Medium" pitchFamily="2" charset="77"/>
              <a:cs typeface="Poppins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BECDB82-057B-6782-995E-BCDDD9DB41A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484553" y="1013905"/>
            <a:ext cx="6233314" cy="20886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ko-KR" altLang="en-US" sz="2000" b="1" dirty="0">
                <a:solidFill>
                  <a:srgbClr val="002664"/>
                </a:solidFill>
                <a:latin typeface="Public Sans Medium" pitchFamily="2" charset="77"/>
              </a:rPr>
              <a:t>바이러스성 간염에 걸린 많은 사람들은 다음과 같은 이유로 </a:t>
            </a:r>
            <a:r>
              <a:rPr lang="en-US" altLang="ko-KR" sz="2000" b="1" dirty="0">
                <a:solidFill>
                  <a:srgbClr val="002664"/>
                </a:solidFill>
                <a:latin typeface="Public Sans Medium" pitchFamily="2" charset="77"/>
              </a:rPr>
              <a:t>B</a:t>
            </a:r>
            <a:r>
              <a:rPr lang="ko-KR" altLang="en-US" sz="2000" b="1" dirty="0">
                <a:solidFill>
                  <a:srgbClr val="002664"/>
                </a:solidFill>
                <a:latin typeface="Public Sans Medium" pitchFamily="2" charset="77"/>
              </a:rPr>
              <a:t>형 간염과 관련된 낙인에 영향을 받습니다</a:t>
            </a:r>
            <a:r>
              <a:rPr lang="en-PH" altLang="ko-KR" sz="2000" b="1" dirty="0">
                <a:solidFill>
                  <a:srgbClr val="002664"/>
                </a:solidFill>
                <a:latin typeface="Public Sans Medium" pitchFamily="2" charset="77"/>
              </a:rPr>
              <a:t>:</a:t>
            </a:r>
            <a:endParaRPr lang="en-US" sz="2000" b="1" dirty="0">
              <a:solidFill>
                <a:srgbClr val="002664"/>
              </a:solidFill>
              <a:latin typeface="Public Sans Medium" pitchFamily="2" charset="77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그들이 어떻게 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B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형 간염에 걸렸는지에 대한 편견들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B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형 간염과 관련된 행동</a:t>
            </a:r>
            <a:r>
              <a:rPr lang="en-PH" altLang="ko-KR" sz="2000" dirty="0">
                <a:solidFill>
                  <a:srgbClr val="002664"/>
                </a:solidFill>
                <a:latin typeface="Public Sans ExtraLight" pitchFamily="2" charset="77"/>
              </a:rPr>
              <a:t>.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4F0421A-5430-D29D-99FE-018D4D53C9E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484554" y="5001707"/>
            <a:ext cx="5905936" cy="1062579"/>
            <a:chOff x="5484554" y="5001707"/>
            <a:chExt cx="5905936" cy="1062579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2DB434CF-6387-06F5-205C-B45748E3842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84554" y="5001707"/>
              <a:ext cx="5905936" cy="1062579"/>
            </a:xfrm>
            <a:prstGeom prst="roundRect">
              <a:avLst>
                <a:gd name="adj" fmla="val 8275"/>
              </a:avLst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6B2A4EF-3F74-45BF-FE8C-2B52B353729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84554" y="5179054"/>
              <a:ext cx="5905936" cy="40011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ko-KR" altLang="en-US" sz="2000" b="1" dirty="0">
                  <a:solidFill>
                    <a:srgbClr val="CCF2EA"/>
                  </a:solidFill>
                  <a:latin typeface="Public Sans Medium"/>
                </a:rPr>
                <a:t>낙인은 의료 및 지원에 장벽을 만듭니다</a:t>
              </a:r>
              <a:r>
                <a:rPr lang="en-US" altLang="ko-KR" sz="2000" b="1" dirty="0">
                  <a:solidFill>
                    <a:srgbClr val="CCF2EA"/>
                  </a:solidFill>
                  <a:latin typeface="Public Sans Medium"/>
                </a:rPr>
                <a:t>.</a:t>
              </a:r>
              <a:endParaRPr lang="en-US" sz="2000" b="1" dirty="0">
                <a:solidFill>
                  <a:srgbClr val="CCF2EA"/>
                </a:solidFill>
                <a:latin typeface="Public Sans Medium" pitchFamily="2" charset="77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C2FEFCE-2ADD-5C19-E7F8-61964E19D73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484554" y="3428999"/>
            <a:ext cx="5905936" cy="1395361"/>
            <a:chOff x="5484554" y="3428999"/>
            <a:chExt cx="5905936" cy="1395361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169D1915-09C0-4A8F-35C0-999553285FA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84554" y="3428999"/>
              <a:ext cx="5905936" cy="1395361"/>
            </a:xfrm>
            <a:prstGeom prst="roundRect">
              <a:avLst>
                <a:gd name="adj" fmla="val 8275"/>
              </a:avLst>
            </a:prstGeom>
            <a:solidFill>
              <a:srgbClr val="73D3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1E6C01B-EB05-C2AA-6944-2A810B6B7295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84554" y="3593480"/>
              <a:ext cx="5905936" cy="707886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ko-KR" altLang="en-US" sz="2000" b="1" dirty="0">
                  <a:solidFill>
                    <a:srgbClr val="002664"/>
                  </a:solidFill>
                  <a:latin typeface="Public Sans Medium"/>
                </a:rPr>
                <a:t>이러한 편견은 </a:t>
              </a:r>
              <a:r>
                <a:rPr lang="en-US" altLang="ko-KR" sz="2000" b="1" dirty="0">
                  <a:solidFill>
                    <a:srgbClr val="002664"/>
                  </a:solidFill>
                  <a:latin typeface="Public Sans Medium"/>
                </a:rPr>
                <a:t>B</a:t>
              </a:r>
              <a:r>
                <a:rPr lang="ko-KR" altLang="en-US" sz="2000" b="1" dirty="0">
                  <a:solidFill>
                    <a:srgbClr val="002664"/>
                  </a:solidFill>
                  <a:latin typeface="Public Sans Medium"/>
                </a:rPr>
                <a:t>형 간염 상태를 공개하려는 개인의 의지에 영향을 미칠 수 있습니다</a:t>
              </a:r>
              <a:r>
                <a:rPr lang="en-US" altLang="ko-KR" sz="2000" b="1" dirty="0">
                  <a:solidFill>
                    <a:srgbClr val="002664"/>
                  </a:solidFill>
                  <a:latin typeface="Public Sans Medium"/>
                </a:rPr>
                <a:t>.</a:t>
              </a:r>
              <a:endParaRPr lang="en-US" sz="2000" b="1" dirty="0">
                <a:solidFill>
                  <a:srgbClr val="002664"/>
                </a:solidFill>
                <a:latin typeface="Public Sans Medium" pitchFamily="2" charset="77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7015E9B8-ED6C-4C48-DA89-5659BF0A367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9965" y="225841"/>
            <a:ext cx="78105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3866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46A01B-F389-0F33-CF22-563777E56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6A29940E-628B-79A3-3047-F4E6BC31C8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4817" y="11575"/>
            <a:ext cx="6800850" cy="79883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84E799-8745-B76A-D81E-472ACD1F323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E56A1F-3802-D9F0-DCDF-321ADD2279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19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CFCDAA82-47A3-0667-187F-283CD176EFC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8940" y="570314"/>
            <a:ext cx="6184792" cy="6181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ko-KR" alt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누구에게 말하고 누구에게 말할 필요가 없는가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EF83EA-D37E-622F-3FCA-4307FB30911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8940" y="1504150"/>
            <a:ext cx="6233314" cy="19146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endParaRPr lang="en-US" sz="2000" b="1" dirty="0">
              <a:solidFill>
                <a:srgbClr val="002664"/>
              </a:solidFill>
              <a:latin typeface="Public Sans Medium" pitchFamily="2" charset="77"/>
            </a:endParaRPr>
          </a:p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ko-KR" altLang="en-US" sz="2000" b="1" dirty="0">
                <a:solidFill>
                  <a:srgbClr val="002664"/>
                </a:solidFill>
                <a:latin typeface="Public Sans Medium" pitchFamily="2" charset="77"/>
              </a:rPr>
              <a:t>법에 따라 다음의 경우 반드시 사람들에게 말해야 합니다</a:t>
            </a:r>
            <a:r>
              <a:rPr lang="en-PH" altLang="ko-KR" sz="2000" b="1" dirty="0">
                <a:solidFill>
                  <a:srgbClr val="002664"/>
                </a:solidFill>
                <a:latin typeface="Public Sans Medium" pitchFamily="2" charset="77"/>
              </a:rPr>
              <a:t>:</a:t>
            </a:r>
            <a:endParaRPr lang="en-US" sz="2000" b="1" dirty="0">
              <a:solidFill>
                <a:srgbClr val="002664"/>
              </a:solidFill>
              <a:latin typeface="Public Sans Medium" pitchFamily="2" charset="77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헌혈할 때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장기와 정자를 기증할 때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보험에 가입할 때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호주 국방군에 입대하는 경우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호주에 거주하기 위해 비자를 신청할 때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의료 시술을 하는 의료 종사자인 경우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8360B5-BFF5-BC56-3714-9561C507650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912185" y="1504150"/>
            <a:ext cx="3986304" cy="19146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ko-KR" altLang="en-US" sz="2000" b="1" dirty="0">
                <a:solidFill>
                  <a:srgbClr val="002664"/>
                </a:solidFill>
                <a:latin typeface="Public Sans Medium" pitchFamily="2" charset="77"/>
              </a:rPr>
              <a:t>다음과 같은 사람들에게 말할 필요는 없습니다</a:t>
            </a:r>
            <a:r>
              <a:rPr lang="en-PH" altLang="ko-KR" sz="2000" b="1" dirty="0">
                <a:solidFill>
                  <a:srgbClr val="002664"/>
                </a:solidFill>
                <a:latin typeface="Public Sans Medium" pitchFamily="2" charset="77"/>
              </a:rPr>
              <a:t>:</a:t>
            </a:r>
            <a:endParaRPr lang="en-US" sz="2000" b="1" dirty="0">
              <a:solidFill>
                <a:srgbClr val="002664"/>
              </a:solidFill>
              <a:latin typeface="Public Sans Medium" pitchFamily="2" charset="77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직장 상사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함께 일하거나 함께 학교에 다니는 사람들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가족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의료 전문인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508824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D46BBB-22E6-0A29-5A1E-A24B6DC2C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DB944D-E828-2C48-B6F8-D38A0895619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9351" y="266700"/>
            <a:ext cx="4013200" cy="63246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4AF864-C814-F4BF-DDC8-BE79EC1468A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6BC83F-9322-A2C4-BAFD-658BBDFFB6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7971B89-04CD-7D96-A866-4271FB6620F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262307" y="575683"/>
            <a:ext cx="5702300" cy="1300388"/>
          </a:xfrm>
        </p:spPr>
        <p:txBody>
          <a:bodyPr anchor="t">
            <a:noAutofit/>
          </a:bodyPr>
          <a:lstStyle/>
          <a:p>
            <a:pPr>
              <a:lnSpc>
                <a:spcPts val="4200"/>
              </a:lnSpc>
            </a:pPr>
            <a:r>
              <a:rPr lang="en-US" altLang="ko-KR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B</a:t>
            </a:r>
            <a:r>
              <a:rPr lang="ko-KR" alt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형 간염이 왜 중요한가요</a:t>
            </a:r>
            <a:r>
              <a:rPr lang="en-US" altLang="ko-KR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?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40DD38B-F403-B808-ADDE-40E1B05FDFD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389510" y="2664178"/>
            <a:ext cx="4921957" cy="12643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B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형 간염은 치료하지 않고 방치할 경우 심각한 간 손상과 간암을 유발할 수 있기 때문에 중요합니다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.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algn="ctr"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만성 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B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형 간염은 우리 지역사회에서 흔한 질환입니다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.</a:t>
            </a:r>
            <a:endParaRPr lang="ko-KR" altLang="en-US" sz="2000" dirty="0">
              <a:solidFill>
                <a:srgbClr val="002664"/>
              </a:solidFill>
              <a:latin typeface="Public Sans ExtraLight" pitchFamily="2" charset="77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F8DBBCA-F11E-3880-51D7-CCADDC87426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964608" y="4673250"/>
            <a:ext cx="5714248" cy="815580"/>
            <a:chOff x="5964608" y="4117665"/>
            <a:chExt cx="5714248" cy="81558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3AE281DD-075F-06F8-615E-44C8E3E7010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964608" y="4117665"/>
              <a:ext cx="5714248" cy="815580"/>
            </a:xfrm>
            <a:prstGeom prst="roundRect">
              <a:avLst>
                <a:gd name="adj" fmla="val 8275"/>
              </a:avLst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09AFE89-137F-4C43-9D50-1D8ED8CE438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389510" y="4346222"/>
              <a:ext cx="4921957" cy="49671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 algn="ctr">
                <a:spcAft>
                  <a:spcPts val="500"/>
                </a:spcAft>
                <a:buClr>
                  <a:srgbClr val="00C296"/>
                </a:buClr>
                <a:buSzPct val="120000"/>
              </a:pPr>
              <a:r>
                <a:rPr lang="ko-KR" altLang="en-US" sz="1600" b="1" dirty="0">
                  <a:solidFill>
                    <a:schemeClr val="bg1"/>
                  </a:solidFill>
                  <a:latin typeface="Public Sans Medium"/>
                </a:rPr>
                <a:t>만성 </a:t>
              </a:r>
              <a:r>
                <a:rPr lang="en-US" altLang="ko-KR" sz="1600" b="1" dirty="0">
                  <a:solidFill>
                    <a:schemeClr val="bg1"/>
                  </a:solidFill>
                  <a:latin typeface="Public Sans Medium"/>
                </a:rPr>
                <a:t>B</a:t>
              </a:r>
              <a:r>
                <a:rPr lang="ko-KR" altLang="en-US" sz="1600" b="1" dirty="0">
                  <a:solidFill>
                    <a:schemeClr val="bg1"/>
                  </a:solidFill>
                  <a:latin typeface="Public Sans Medium"/>
                </a:rPr>
                <a:t>형 간염은 누구에게나 영향을 미칠 수 있습니다</a:t>
              </a:r>
              <a:r>
                <a:rPr lang="en-PH" altLang="ko-KR" sz="1600" b="1" dirty="0">
                  <a:solidFill>
                    <a:schemeClr val="bg1"/>
                  </a:solidFill>
                  <a:latin typeface="Public Sans Medium"/>
                </a:rPr>
                <a:t>.</a:t>
              </a:r>
              <a:endParaRPr lang="ko-KR" altLang="en-US" sz="1600" b="1" dirty="0">
                <a:solidFill>
                  <a:schemeClr val="bg1"/>
                </a:solidFill>
                <a:latin typeface="Public Sans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24217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A59ACE-D55B-D8B6-8579-661372AA6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66B6B4-431F-8A36-4D62-4F24F49B3B6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E8DAD6-4A02-1AB4-14E0-CDE2D51DEB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20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98B74DD4-2311-EEC3-8470-5BE4A264C2B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26118" y="513139"/>
            <a:ext cx="3592063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ko-KR" alt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도움을 받을 수 있는 곳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8E2CD0F-3365-FA69-6520-D54FF79C166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23398" y="1568449"/>
            <a:ext cx="6850344" cy="958952"/>
            <a:chOff x="4423398" y="1568449"/>
            <a:chExt cx="6850344" cy="958952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3326EACC-DB4E-D43C-ADFF-3CBD0FA5E07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1568449"/>
              <a:ext cx="6850343" cy="958952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4C019CC-DAB9-D10E-EC32-25534389715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1697627"/>
              <a:ext cx="6629858" cy="71819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US" sz="2000" b="1" dirty="0">
                  <a:solidFill>
                    <a:srgbClr val="002664"/>
                  </a:solidFill>
                  <a:latin typeface="Public Sans Medium"/>
                </a:rPr>
                <a:t>Liver clinics and specialists - </a:t>
              </a:r>
              <a:r>
                <a:rPr lang="ko-KR" altLang="en-US" sz="2000" b="1" dirty="0">
                  <a:solidFill>
                    <a:srgbClr val="002664"/>
                  </a:solidFill>
                  <a:latin typeface="Public Sans Medium"/>
                </a:rPr>
                <a:t>간 클리닉 및 전문의</a:t>
              </a:r>
              <a:r>
                <a:rPr lang="en-US" sz="2000" b="1" dirty="0">
                  <a:solidFill>
                    <a:srgbClr val="002664"/>
                  </a:solidFill>
                  <a:latin typeface="Public Sans Medium"/>
                </a:rPr>
                <a:t>  </a:t>
              </a:r>
            </a:p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US" sz="2000" b="1" dirty="0">
                  <a:solidFill>
                    <a:srgbClr val="002664"/>
                  </a:solidFill>
                  <a:latin typeface="Public Sans Medium"/>
                </a:rPr>
                <a:t>1800 803 990 </a:t>
              </a:r>
              <a:r>
                <a:rPr lang="en-US" dirty="0">
                  <a:solidFill>
                    <a:srgbClr val="002664"/>
                  </a:solidFill>
                  <a:latin typeface="Public Sans ExtraLight"/>
                </a:rPr>
                <a:t>www.hep.org.au</a:t>
              </a:r>
              <a:endParaRPr lang="en-US" dirty="0">
                <a:latin typeface="Public Sans ExtraLight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01D3A13-A7E1-CD92-E4EC-CDC606F2887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23398" y="2780123"/>
            <a:ext cx="6850344" cy="958952"/>
            <a:chOff x="4423398" y="2780123"/>
            <a:chExt cx="6850344" cy="958952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610942C3-BA14-674F-B789-86D3E4B2008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2780123"/>
              <a:ext cx="6850343" cy="958952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B5F10B8-ECFE-D676-7B86-9D54A5373CAC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2916821"/>
              <a:ext cx="6629858" cy="81991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US" sz="2000" b="1" dirty="0">
                  <a:solidFill>
                    <a:srgbClr val="002664"/>
                  </a:solidFill>
                  <a:latin typeface="Public Sans Medium" pitchFamily="2" charset="77"/>
                </a:rPr>
                <a:t>Sexual health clinics - </a:t>
              </a:r>
              <a:r>
                <a:rPr lang="ko-KR" altLang="en-US" sz="2000" b="1" dirty="0">
                  <a:solidFill>
                    <a:srgbClr val="002664"/>
                  </a:solidFill>
                  <a:latin typeface="Public Sans Medium"/>
                </a:rPr>
                <a:t>성 건강 클리닉 </a:t>
              </a:r>
              <a:r>
                <a:rPr lang="en-PH" altLang="ko-KR" sz="2000" dirty="0"/>
                <a:t>- </a:t>
              </a:r>
              <a:r>
                <a:rPr lang="en-US" sz="2000" b="1" dirty="0">
                  <a:solidFill>
                    <a:srgbClr val="002664"/>
                  </a:solidFill>
                  <a:latin typeface="Public Sans Medium" pitchFamily="2" charset="77"/>
                </a:rPr>
                <a:t>1800 451 624</a:t>
              </a:r>
            </a:p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US" dirty="0" err="1">
                  <a:solidFill>
                    <a:srgbClr val="002664"/>
                  </a:solidFill>
                  <a:latin typeface="Public Sans ExtraLight" pitchFamily="2" charset="77"/>
                </a:rPr>
                <a:t>www.health.nsw.gov.au</a:t>
              </a:r>
              <a:r>
                <a:rPr lang="en-US" dirty="0">
                  <a:solidFill>
                    <a:srgbClr val="002664"/>
                  </a:solidFill>
                  <a:latin typeface="Public Sans ExtraLight" pitchFamily="2" charset="77"/>
                </a:rPr>
                <a:t>/</a:t>
              </a:r>
              <a:r>
                <a:rPr lang="en-US" dirty="0" err="1">
                  <a:solidFill>
                    <a:srgbClr val="002664"/>
                  </a:solidFill>
                  <a:latin typeface="Public Sans ExtraLight" pitchFamily="2" charset="77"/>
                </a:rPr>
                <a:t>sexualhealth</a:t>
              </a:r>
              <a:endParaRPr lang="en-US" dirty="0">
                <a:latin typeface="Public Sans ExtraLight" pitchFamily="2" charset="77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C7D2A05-55C6-09BE-81D8-E4C2101B382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23398" y="3991797"/>
            <a:ext cx="6850344" cy="1100869"/>
            <a:chOff x="4423398" y="3991797"/>
            <a:chExt cx="6850344" cy="1100869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DEE56CA5-68E0-C682-2BB7-98A4BF27C12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3991797"/>
              <a:ext cx="6850343" cy="958952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EDB00FC-0239-9D61-01A7-E70BDD148FBA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4148735"/>
              <a:ext cx="6629858" cy="94393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US" sz="2000" b="1" dirty="0">
                  <a:solidFill>
                    <a:srgbClr val="002664"/>
                  </a:solidFill>
                  <a:latin typeface="Public Sans Medium"/>
                </a:rPr>
                <a:t>Multicultural HIV and Hepatitis Service - </a:t>
              </a:r>
              <a:r>
                <a:rPr lang="ko-KR" altLang="en-US" sz="2000" b="1" dirty="0">
                  <a:solidFill>
                    <a:srgbClr val="002664"/>
                  </a:solidFill>
                  <a:latin typeface="Public Sans Medium"/>
                  <a:ea typeface="맑은 고딕"/>
                </a:rPr>
                <a:t>다문화 </a:t>
              </a:r>
              <a:r>
                <a:rPr lang="en-US" altLang="ko-KR" sz="2000" b="1" dirty="0">
                  <a:solidFill>
                    <a:srgbClr val="002664"/>
                  </a:solidFill>
                  <a:latin typeface="Public Sans Medium"/>
                  <a:ea typeface="맑은 고딕"/>
                </a:rPr>
                <a:t>HIV </a:t>
              </a:r>
              <a:r>
                <a:rPr lang="ko-KR" altLang="en-US" sz="2000" b="1" dirty="0">
                  <a:solidFill>
                    <a:srgbClr val="002664"/>
                  </a:solidFill>
                  <a:latin typeface="Public Sans Medium"/>
                  <a:ea typeface="맑은 고딕"/>
                </a:rPr>
                <a:t>및 간염 서비스</a:t>
              </a:r>
              <a:r>
                <a:rPr lang="en-US" sz="2000" b="1" dirty="0">
                  <a:solidFill>
                    <a:srgbClr val="002664"/>
                  </a:solidFill>
                  <a:latin typeface="Public Sans Medium"/>
                </a:rPr>
                <a:t> </a:t>
              </a:r>
              <a:r>
                <a:rPr lang="en-US" dirty="0">
                  <a:solidFill>
                    <a:srgbClr val="002664"/>
                  </a:solidFill>
                  <a:latin typeface="Public Sans ExtraLight"/>
                </a:rPr>
                <a:t>www.mhahs.org.au</a:t>
              </a:r>
              <a:endParaRPr lang="en-US" dirty="0">
                <a:latin typeface="Public Sans ExtraLight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C28F44E-79E8-A49D-2844-4AF5241D43C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23398" y="665338"/>
            <a:ext cx="6850344" cy="718195"/>
            <a:chOff x="4423398" y="665338"/>
            <a:chExt cx="6850344" cy="718195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3D058B2E-7AD3-1649-C62E-5CF36408331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665338"/>
              <a:ext cx="6850343" cy="718195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A70FA83-D722-A0E2-2AD3-0514EF10014D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844660"/>
              <a:ext cx="6629858" cy="49871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US" sz="2000" b="1" dirty="0">
                  <a:solidFill>
                    <a:srgbClr val="002664"/>
                  </a:solidFill>
                  <a:latin typeface="Public Sans Medium" pitchFamily="2" charset="77"/>
                </a:rPr>
                <a:t>Your doctor or GP - </a:t>
              </a:r>
              <a:r>
                <a:rPr lang="ko-KR" altLang="en-US" sz="2000" b="1" dirty="0">
                  <a:solidFill>
                    <a:srgbClr val="002664"/>
                  </a:solidFill>
                  <a:latin typeface="Public Sans Medium" pitchFamily="2" charset="77"/>
                </a:rPr>
                <a:t>귀하의 의사 또는 </a:t>
              </a:r>
              <a:r>
                <a:rPr lang="en-US" altLang="ko-KR" sz="2000" b="1" dirty="0">
                  <a:solidFill>
                    <a:srgbClr val="002664"/>
                  </a:solidFill>
                  <a:latin typeface="Public Sans Medium" pitchFamily="2" charset="77"/>
                </a:rPr>
                <a:t>GP</a:t>
              </a:r>
              <a:endParaRPr lang="en-US" dirty="0">
                <a:latin typeface="Public Sans ExtraLight" pitchFamily="2" charset="77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9E3C861-77DF-90BC-C4A5-53A732647A1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23398" y="5203471"/>
            <a:ext cx="6850344" cy="958952"/>
            <a:chOff x="4423398" y="5203471"/>
            <a:chExt cx="6850344" cy="958952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6E80B3D0-3A02-40F9-1A10-78B843157CD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5203471"/>
              <a:ext cx="6850343" cy="958952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1132F92-394E-A5CC-27E9-02CE57CE8D5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5334070"/>
              <a:ext cx="6629858" cy="79579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US" sz="2000" b="1" dirty="0">
                  <a:solidFill>
                    <a:srgbClr val="002664"/>
                  </a:solidFill>
                  <a:latin typeface="Public Sans Medium"/>
                </a:rPr>
                <a:t>Hepatitis NSW – NSW</a:t>
              </a:r>
              <a:r>
                <a:rPr lang="ko-KR" altLang="en-US" sz="2000" b="1" dirty="0">
                  <a:solidFill>
                    <a:srgbClr val="002664"/>
                  </a:solidFill>
                  <a:latin typeface="Public Sans Medium"/>
                  <a:ea typeface="맑은 고딕"/>
                </a:rPr>
                <a:t> 간염 </a:t>
              </a:r>
              <a:r>
                <a:rPr lang="en-PH" altLang="ko-KR" sz="2000" b="1" dirty="0">
                  <a:solidFill>
                    <a:srgbClr val="002664"/>
                  </a:solidFill>
                  <a:latin typeface="Public Sans Medium"/>
                  <a:ea typeface="맑은 고딕"/>
                </a:rPr>
                <a:t>-</a:t>
              </a:r>
              <a:r>
                <a:rPr lang="en-US" sz="2000" b="1" dirty="0">
                  <a:solidFill>
                    <a:srgbClr val="002664"/>
                  </a:solidFill>
                  <a:latin typeface="Public Sans Medium"/>
                </a:rPr>
                <a:t> 1800 803 990</a:t>
              </a:r>
              <a:br>
                <a:rPr lang="en-US" sz="2000" b="1" dirty="0">
                  <a:latin typeface="Public Sans Medium" pitchFamily="2" charset="77"/>
                </a:rPr>
              </a:br>
              <a:r>
                <a:rPr lang="en-US" dirty="0">
                  <a:solidFill>
                    <a:srgbClr val="002664"/>
                  </a:solidFill>
                  <a:latin typeface="Public Sans ExtraLight"/>
                </a:rPr>
                <a:t>www.hep.org.au</a:t>
              </a:r>
              <a:endParaRPr lang="en-US" dirty="0">
                <a:latin typeface="Public Sans ExtraLight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94FEC8B-4415-7A9E-43F4-CDD9E14CE1D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0475822" y="2627709"/>
            <a:ext cx="1477896" cy="1098550"/>
            <a:chOff x="10494345" y="1961249"/>
            <a:chExt cx="1477896" cy="109855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D9A06CE-DE70-D922-6F78-53798B4CD4A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94345" y="1961249"/>
              <a:ext cx="1477896" cy="109855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B4B9927-1B51-6BAB-55D9-F2FD86035DE7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94345" y="2155954"/>
              <a:ext cx="147789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4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메디케어 필요 없음</a:t>
              </a:r>
              <a:endParaRPr lang="en-US" sz="14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90138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13C0BB-3321-1692-EBD2-884E0E692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C492AE-F1D0-DD58-128F-2AF7900A4BD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507" y="1820196"/>
            <a:ext cx="6400800" cy="56832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310985-392D-129B-8ED6-E507FD209A5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2844BD39-5F6B-E27F-D321-88657CD099F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49427" y="64189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pPr/>
              <a:t>21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3" name="Title 5">
            <a:extLst>
              <a:ext uri="{FF2B5EF4-FFF2-40B4-BE49-F238E27FC236}">
                <a16:creationId xmlns:a16="http://schemas.microsoft.com/office/drawing/2014/main" id="{7E2D0E56-559F-C088-46C5-FD7AFFC0453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22367" y="1036956"/>
            <a:ext cx="6184792" cy="1254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ko-KR" alt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모국어로 도움이 필요하시나요</a:t>
            </a:r>
            <a:r>
              <a:rPr lang="en-US" altLang="ko-KR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?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CE10E8D-978F-3CF4-40FF-5520937E620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22366" y="2775147"/>
            <a:ext cx="8071465" cy="18866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2000"/>
              </a:spcAft>
              <a:buClr>
                <a:srgbClr val="00C296"/>
              </a:buClr>
              <a:buSzPct val="120000"/>
            </a:pPr>
            <a:r>
              <a:rPr lang="ko-KR" altLang="en-US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의사 또는 의료 제공자와 모국어로 대화하길 원하시는 경우</a:t>
            </a:r>
            <a:r>
              <a:rPr lang="en-US" altLang="ko-KR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:</a:t>
            </a:r>
            <a:endParaRPr lang="en-US" sz="2000" b="1" dirty="0">
              <a:solidFill>
                <a:srgbClr val="002664"/>
              </a:solidFill>
              <a:latin typeface="Public Sans Medium" pitchFamily="2" charset="77"/>
              <a:cs typeface="Poppins" pitchFamily="2" charset="77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번역 및 통역 서비스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(TIS)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에 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13 14 50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으로 전화하십시오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.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이 서비스는 무료이며 비밀이 유지됩니다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.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접수 담당자에게 무료 통역사를 예약해 달라고 요청하십시오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.</a:t>
            </a:r>
            <a:endParaRPr lang="en-US" sz="2000" dirty="0">
              <a:latin typeface="Public Sans ExtraLight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52FF6C-11D6-363E-C975-4953838135B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1583" y="402662"/>
            <a:ext cx="3448050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9121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A60D61-5C58-FBBE-A430-51713F540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5C6A899-CDAE-EED4-DF6F-E528F4AF5A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0423" y="-689988"/>
            <a:ext cx="3295650" cy="71564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14D7BD-E76C-70DD-EBC3-03932337375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DBF4BA-7CA4-332A-BA54-089D551ADC8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22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88E3AF0-7257-B859-5DAF-ACFDA76162C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7764" y="438493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ko-KR" alt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오늘 우리가 배운 것이 무엇일까요</a:t>
            </a:r>
            <a:r>
              <a:rPr lang="en-US" altLang="ko-KR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?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CA8F95-0019-6689-B3FB-97B6AE5B402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171196" y="2168436"/>
            <a:ext cx="7678454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ko-KR" altLang="en-US" sz="2000" b="1" dirty="0">
                <a:solidFill>
                  <a:srgbClr val="002664"/>
                </a:solidFill>
                <a:latin typeface="Public Sans Medium" pitchFamily="2" charset="77"/>
              </a:rPr>
              <a:t>참인가요 거짓인가요</a:t>
            </a:r>
            <a:r>
              <a:rPr lang="en-PH" altLang="ko-KR" sz="2000" b="1" dirty="0">
                <a:solidFill>
                  <a:srgbClr val="002664"/>
                </a:solidFill>
                <a:latin typeface="Public Sans Medium" pitchFamily="2" charset="77"/>
              </a:rPr>
              <a:t>?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콘돔 없이 성관계를 가지면 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B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형 간염에 걸릴 수 있다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.</a:t>
            </a: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B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형 간염에 걸렸다는 것을 알 수 있는 유일한 방법은 피부가 노랗게 변할 때이다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.</a:t>
            </a: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비타민을 복용하고 건강한 음식을 섭취함으로써 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B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형 간염에 걸리지 않도록 자신을 보호할 수 있다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.</a:t>
            </a: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해외에서 문신을 한 적이 있고 사용된 장비가 깨끗한지 확실하지 않은 경우 검사를 받아야 한다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.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280789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AAF00C-50E3-98E4-E370-7B19DC528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6E314-5D04-7BAE-FE10-27AF2AFB167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A94E2A-D98E-A6CD-BAF3-ABB9ADF8B82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23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B14D6591-6FA0-B526-8038-DF1B0BA3919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449" y="774665"/>
            <a:ext cx="6691384" cy="1254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ko-KR" alt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기억해야 할 중요한 메시지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3AE4FA-49AF-643A-DE8D-5FC5D8E0807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449" y="2379309"/>
            <a:ext cx="8008040" cy="35624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B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형 간염은 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B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형 간염 바이러스에 의해 발생하는 간 감염입니다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만성 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B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형 간염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(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장기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)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은 우리 지역사회에서 흔한 질환입니다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만성 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B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형 간염은 출생 시 산모로부터 아기에게 전파됩니다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B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형 간염에 걸렸는지 알 수 있는 유일한 방법은 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B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형 간염 혈액 검사를 받는 것입니다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치료가 가능합니다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. 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치료는 안전하고 효과적입니다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치료하지 않으면 만성 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B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형 간염은 간 손상과 간암으로 이어질 수 있습니다</a:t>
            </a:r>
            <a:r>
              <a:rPr lang="en-PH" altLang="ko-KR" sz="2000" dirty="0">
                <a:solidFill>
                  <a:srgbClr val="002664"/>
                </a:solidFill>
                <a:latin typeface="Public Sans ExtraLight" pitchFamily="2" charset="77"/>
              </a:rPr>
              <a:t>.</a:t>
            </a:r>
            <a:endParaRPr lang="en-US" sz="2000" dirty="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039904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3D3AAE-69D1-001A-3410-4E4601C9D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0BB8EF-F1EA-17A5-CD7D-6F232798D0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chemeClr val="bg1"/>
                </a:solidFill>
                <a:latin typeface="Public Sans Medium" pitchFamily="2" charset="77"/>
              </a:rPr>
              <a:t>mhahs.org.au</a:t>
            </a:r>
            <a:endParaRPr lang="en-US" sz="1100" dirty="0">
              <a:solidFill>
                <a:schemeClr val="bg1"/>
              </a:solidFill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59E67B-D737-20F3-D754-82DF682DCBB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24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7288242A-2D77-0469-85D1-0933090B8B1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04545" y="3135394"/>
            <a:ext cx="5582909" cy="7884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200"/>
              </a:lnSpc>
            </a:pPr>
            <a:r>
              <a:rPr lang="ko-KR" altLang="en-US" sz="66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질문 있으세요</a:t>
            </a:r>
            <a:r>
              <a:rPr lang="en-US" altLang="ko-KR" sz="66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57590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E88D92-5D27-27EA-B5AF-BBE91CF02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9017FDC-251A-2814-39E0-1926BB410F2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21" y="5436401"/>
            <a:ext cx="1327150" cy="12890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D30662-311E-31FF-9D04-56E99B89DF0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0625" y="2118426"/>
            <a:ext cx="8793271" cy="27225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4500"/>
              </a:lnSpc>
            </a:pPr>
            <a:r>
              <a:rPr lang="ko-KR" altLang="en-US" sz="2000" b="1" dirty="0">
                <a:solidFill>
                  <a:srgbClr val="002664"/>
                </a:solidFill>
                <a:latin typeface="Public Sans Medium"/>
                <a:cs typeface="Poppins" pitchFamily="2" charset="77"/>
              </a:rPr>
              <a:t>개발자</a:t>
            </a:r>
            <a:r>
              <a:rPr lang="en-US" altLang="ko-KR" sz="2000" b="1" dirty="0">
                <a:solidFill>
                  <a:srgbClr val="002664"/>
                </a:solidFill>
                <a:latin typeface="Public Sans Medium"/>
                <a:cs typeface="Poppins" pitchFamily="2" charset="77"/>
              </a:rPr>
              <a:t>:</a:t>
            </a:r>
            <a:r>
              <a:rPr lang="en-US" sz="4000" b="1" dirty="0">
                <a:solidFill>
                  <a:srgbClr val="002664"/>
                </a:solidFill>
                <a:latin typeface="Public Sans Medium"/>
                <a:cs typeface="Poppins" pitchFamily="2" charset="77"/>
              </a:rPr>
              <a:t> </a:t>
            </a:r>
            <a:br>
              <a:rPr lang="en-US" sz="4000" b="1" dirty="0">
                <a:solidFill>
                  <a:srgbClr val="002664"/>
                </a:solidFill>
                <a:latin typeface="Public Sans Medium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ublic Sans Medium"/>
                <a:cs typeface="Poppins" pitchFamily="2" charset="77"/>
              </a:rPr>
              <a:t>NSW Multicultural HIV </a:t>
            </a:r>
            <a:br>
              <a:rPr lang="en-US" sz="4000" b="1" dirty="0">
                <a:solidFill>
                  <a:srgbClr val="002664"/>
                </a:solidFill>
                <a:latin typeface="Public Sans Medium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ublic Sans Medium"/>
                <a:cs typeface="Poppins" pitchFamily="2" charset="77"/>
              </a:rPr>
              <a:t>and Hepatitis Service</a:t>
            </a:r>
          </a:p>
          <a:p>
            <a:pPr>
              <a:lnSpc>
                <a:spcPts val="4500"/>
              </a:lnSpc>
            </a:pPr>
            <a:r>
              <a:rPr lang="en-US" sz="4000" b="1" dirty="0">
                <a:solidFill>
                  <a:srgbClr val="002664"/>
                </a:solidFill>
                <a:latin typeface="Public Sans Medium"/>
                <a:cs typeface="Poppins" pitchFamily="2" charset="77"/>
              </a:rPr>
              <a:t>(</a:t>
            </a:r>
            <a:r>
              <a:rPr lang="en-US" altLang="ko-KR" sz="4000" b="1" dirty="0">
                <a:solidFill>
                  <a:srgbClr val="002664"/>
                </a:solidFill>
                <a:latin typeface="Public Sans Medium"/>
                <a:cs typeface="Poppins" panose="00000500000000000000" pitchFamily="2" charset="0"/>
              </a:rPr>
              <a:t>NSW </a:t>
            </a:r>
            <a:r>
              <a:rPr lang="ko-KR" altLang="en-US" sz="4000" b="1" dirty="0">
                <a:solidFill>
                  <a:srgbClr val="002664"/>
                </a:solidFill>
                <a:latin typeface="Public Sans Medium"/>
                <a:cs typeface="Poppins" panose="00000500000000000000" pitchFamily="2" charset="0"/>
              </a:rPr>
              <a:t>다문화 </a:t>
            </a:r>
            <a:r>
              <a:rPr lang="en-US" altLang="ko-KR" sz="4000" b="1" dirty="0">
                <a:solidFill>
                  <a:srgbClr val="002664"/>
                </a:solidFill>
                <a:latin typeface="Public Sans Medium"/>
                <a:cs typeface="Poppins" panose="00000500000000000000" pitchFamily="2" charset="0"/>
              </a:rPr>
              <a:t>HIV </a:t>
            </a:r>
            <a:r>
              <a:rPr lang="ko-KR" altLang="en-US" sz="4000" b="1" dirty="0">
                <a:solidFill>
                  <a:srgbClr val="002664"/>
                </a:solidFill>
                <a:latin typeface="Public Sans Medium"/>
                <a:cs typeface="Poppins" panose="00000500000000000000" pitchFamily="2" charset="0"/>
              </a:rPr>
              <a:t>및 간염 </a:t>
            </a:r>
            <a:endParaRPr lang="en-PH" altLang="ko-KR" sz="4000" b="1" dirty="0">
              <a:solidFill>
                <a:srgbClr val="002664"/>
              </a:solidFill>
              <a:latin typeface="Public Sans Medium"/>
              <a:cs typeface="Poppins" panose="00000500000000000000" pitchFamily="2" charset="0"/>
            </a:endParaRPr>
          </a:p>
          <a:p>
            <a:pPr>
              <a:lnSpc>
                <a:spcPts val="4500"/>
              </a:lnSpc>
            </a:pPr>
            <a:r>
              <a:rPr lang="ko-KR" altLang="en-US" sz="4000" b="1" dirty="0">
                <a:solidFill>
                  <a:srgbClr val="002664"/>
                </a:solidFill>
                <a:latin typeface="Public Sans Medium"/>
                <a:cs typeface="Poppins" panose="00000500000000000000" pitchFamily="2" charset="0"/>
              </a:rPr>
              <a:t>서비스</a:t>
            </a:r>
            <a:r>
              <a:rPr lang="en-PH" altLang="ko-KR" sz="4000" b="1" dirty="0">
                <a:solidFill>
                  <a:srgbClr val="002664"/>
                </a:solidFill>
                <a:latin typeface="Public Sans Medium"/>
                <a:cs typeface="Poppins" panose="00000500000000000000" pitchFamily="2" charset="0"/>
              </a:rPr>
              <a:t>)</a:t>
            </a:r>
            <a:endParaRPr lang="en-US" sz="4000" b="1" dirty="0">
              <a:solidFill>
                <a:srgbClr val="002664"/>
              </a:solidFill>
              <a:latin typeface="Public Sans Medium"/>
              <a:cs typeface="Poppins" panose="00000500000000000000" pitchFamily="2" charset="0"/>
            </a:endParaRPr>
          </a:p>
          <a:p>
            <a:pPr>
              <a:lnSpc>
                <a:spcPts val="3500"/>
              </a:lnSpc>
            </a:pPr>
            <a:r>
              <a:rPr lang="en-US" sz="2000" b="1" dirty="0">
                <a:solidFill>
                  <a:srgbClr val="002664"/>
                </a:solidFill>
                <a:latin typeface="Public Sans Medium"/>
                <a:cs typeface="Poppins" pitchFamily="2" charset="77"/>
              </a:rPr>
              <a:t>(MHAHS)  </a:t>
            </a:r>
            <a:r>
              <a:rPr lang="en-US" sz="3000" b="1" dirty="0" err="1">
                <a:solidFill>
                  <a:srgbClr val="002664"/>
                </a:solidFill>
                <a:latin typeface="Public Sans Medium"/>
                <a:cs typeface="Poppins" pitchFamily="2" charset="77"/>
              </a:rPr>
              <a:t>mhahs.org.au</a:t>
            </a:r>
            <a:endParaRPr lang="en-US" sz="3000" b="1" dirty="0">
              <a:solidFill>
                <a:srgbClr val="002664"/>
              </a:solidFill>
              <a:latin typeface="Public Sans Medium"/>
              <a:cs typeface="Poppins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50A08C-C5A9-390A-3F5E-539D6E3CE4CF}"/>
              </a:ext>
            </a:extLst>
          </p:cNvPr>
          <p:cNvSpPr txBox="1"/>
          <p:nvPr/>
        </p:nvSpPr>
        <p:spPr>
          <a:xfrm>
            <a:off x="5640404" y="2974206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BE69FA-0159-7FA6-5EB1-81AB62B34B32}"/>
              </a:ext>
            </a:extLst>
          </p:cNvPr>
          <p:cNvSpPr txBox="1"/>
          <p:nvPr/>
        </p:nvSpPr>
        <p:spPr>
          <a:xfrm>
            <a:off x="423512" y="481263"/>
            <a:ext cx="3262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/>
              <a:t>August 2025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81524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44FAA27-9F52-3B78-AAEB-AEBCF425BF3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6420" y="3920041"/>
            <a:ext cx="2559050" cy="26225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76696E-F086-6346-83E9-E6FFF45B89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07" y="0"/>
            <a:ext cx="4470400" cy="80391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FC9ADE-EACA-459C-7A5F-216034F842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E0EA01-3286-7A6D-0AC5-B68C19C0D2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3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568D374E-B7AB-E092-51D6-260C49A82C2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9041" y="1503364"/>
            <a:ext cx="3741453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ko-KR" alt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오늘 우리가 이야기할 내용</a:t>
            </a:r>
            <a:r>
              <a:rPr lang="en-US" altLang="ko-KR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…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B4FED3-60EB-7139-58C8-875ACE1B40C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62064" y="1503365"/>
            <a:ext cx="6986240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dirty="0">
                <a:solidFill>
                  <a:srgbClr val="002664"/>
                </a:solidFill>
                <a:latin typeface="Public Sans ExtraLight" pitchFamily="2" charset="77"/>
              </a:rPr>
              <a:t>만성 </a:t>
            </a:r>
            <a:r>
              <a:rPr lang="en-US" altLang="ko-KR" dirty="0">
                <a:solidFill>
                  <a:srgbClr val="002664"/>
                </a:solidFill>
                <a:latin typeface="Public Sans ExtraLight" pitchFamily="2" charset="77"/>
              </a:rPr>
              <a:t>B</a:t>
            </a:r>
            <a:r>
              <a:rPr lang="ko-KR" altLang="en-US" dirty="0">
                <a:solidFill>
                  <a:srgbClr val="002664"/>
                </a:solidFill>
                <a:latin typeface="Public Sans ExtraLight" pitchFamily="2" charset="77"/>
              </a:rPr>
              <a:t>형 간염 중심으로 </a:t>
            </a:r>
            <a:r>
              <a:rPr lang="en-US" altLang="ko-KR" dirty="0">
                <a:solidFill>
                  <a:srgbClr val="002664"/>
                </a:solidFill>
                <a:latin typeface="Public Sans ExtraLight" pitchFamily="2" charset="77"/>
              </a:rPr>
              <a:t>B</a:t>
            </a:r>
            <a:r>
              <a:rPr lang="ko-KR" altLang="en-US" dirty="0">
                <a:solidFill>
                  <a:srgbClr val="002664"/>
                </a:solidFill>
                <a:latin typeface="Public Sans ExtraLight" pitchFamily="2" charset="77"/>
              </a:rPr>
              <a:t>형 간염에 대해 알아야 할 사항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altLang="ko-KR" dirty="0">
                <a:solidFill>
                  <a:srgbClr val="002664"/>
                </a:solidFill>
                <a:latin typeface="Public Sans ExtraLight" pitchFamily="2" charset="77"/>
              </a:rPr>
              <a:t>B</a:t>
            </a:r>
            <a:r>
              <a:rPr lang="ko-KR" altLang="en-US" dirty="0">
                <a:solidFill>
                  <a:srgbClr val="002664"/>
                </a:solidFill>
                <a:latin typeface="Public Sans ExtraLight" pitchFamily="2" charset="77"/>
              </a:rPr>
              <a:t>형 간염에 걸리는 경로와 가능한 증상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dirty="0">
                <a:solidFill>
                  <a:srgbClr val="002664"/>
                </a:solidFill>
                <a:latin typeface="Public Sans ExtraLight" pitchFamily="2" charset="77"/>
              </a:rPr>
              <a:t>검사 대상자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dirty="0">
                <a:solidFill>
                  <a:srgbClr val="002664"/>
                </a:solidFill>
                <a:latin typeface="Public Sans ExtraLight" pitchFamily="2" charset="77"/>
              </a:rPr>
              <a:t>검사 장소 및 방법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altLang="ko-KR" dirty="0">
                <a:solidFill>
                  <a:srgbClr val="002664"/>
                </a:solidFill>
                <a:latin typeface="Public Sans ExtraLight" pitchFamily="2" charset="77"/>
              </a:rPr>
              <a:t>B</a:t>
            </a:r>
            <a:r>
              <a:rPr lang="ko-KR" altLang="en-US" dirty="0">
                <a:solidFill>
                  <a:srgbClr val="002664"/>
                </a:solidFill>
                <a:latin typeface="Public Sans ExtraLight" pitchFamily="2" charset="77"/>
              </a:rPr>
              <a:t>형 간염의 예방과 치료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dirty="0">
                <a:solidFill>
                  <a:srgbClr val="002664"/>
                </a:solidFill>
                <a:latin typeface="Public Sans ExtraLight" pitchFamily="2" charset="77"/>
              </a:rPr>
              <a:t>누구에게 말하고 누구에게 말하지 않는가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dirty="0">
                <a:solidFill>
                  <a:srgbClr val="002664"/>
                </a:solidFill>
                <a:latin typeface="Public Sans ExtraLight" pitchFamily="2" charset="77"/>
              </a:rPr>
              <a:t>자세한 정보를 얻을 수 있는 곳</a:t>
            </a:r>
            <a:endParaRPr lang="en-US" dirty="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62177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BFD1AE-FC5F-B9FB-AC42-D6BB8B7D2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95CA285-C769-F1D6-9CD1-32872BF0741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1653" y="-665838"/>
            <a:ext cx="5949950" cy="27686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4CEF08-521F-DCA5-4102-14B6A25D3E2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183CC-AE5B-EF55-487C-6B06A651250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4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0AB292A3-D680-FD7D-FE5B-0604C9434CB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4905" y="558257"/>
            <a:ext cx="46222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B</a:t>
            </a:r>
            <a:r>
              <a:rPr lang="ko-KR" alt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형 간염이란</a:t>
            </a:r>
            <a:r>
              <a:rPr lang="en-US" altLang="ko-KR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?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C39C47-912A-71B0-A178-AADA839AEBA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76442" y="2556219"/>
            <a:ext cx="8123754" cy="19868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B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형 간염은 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B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형 간염 바이러스에 의해 발생하는 간 감염입니다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이는 급성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(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단기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) 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또는 만성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(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장기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)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일 수 있습니다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만성 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B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형 간염은 간 손상과 간암을 유발할 수 있습니다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만성 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B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형 간염에 걸린 많은 사람들은 자신이 이 병에 걸렸다는 사실을 모르고 있습니다</a:t>
            </a:r>
            <a:r>
              <a:rPr lang="en-PH" altLang="ko-KR" sz="2000" dirty="0">
                <a:solidFill>
                  <a:srgbClr val="002664"/>
                </a:solidFill>
                <a:latin typeface="Public Sans ExtraLight" pitchFamily="2" charset="77"/>
              </a:rPr>
              <a:t>.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A342E1-64C0-E15D-B27E-F40A670ADE1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4905" y="1899327"/>
            <a:ext cx="6263516" cy="5621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ko-KR" altLang="en-US" sz="2000" b="1" dirty="0">
                <a:solidFill>
                  <a:srgbClr val="002664"/>
                </a:solidFill>
                <a:latin typeface="Public Sans Medium" pitchFamily="2" charset="77"/>
              </a:rPr>
              <a:t>간염은 간의 염증을 의미합니다</a:t>
            </a:r>
            <a:endParaRPr lang="en-US" sz="2000" b="1" dirty="0">
              <a:solidFill>
                <a:srgbClr val="002664"/>
              </a:solidFill>
              <a:latin typeface="Public Sans Medium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E89FB6-A76F-B74E-8EC8-C25EE388745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2918" y="641214"/>
            <a:ext cx="3213100" cy="320675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26E4087-6BD9-9B39-EE59-2B9F3910CA9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63463" y="5155299"/>
            <a:ext cx="8290480" cy="941116"/>
            <a:chOff x="463463" y="5155299"/>
            <a:chExt cx="8290480" cy="941116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98B54AC2-C534-19C5-15D0-1E420A7D44D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3463" y="5155299"/>
              <a:ext cx="8290480" cy="941116"/>
            </a:xfrm>
            <a:prstGeom prst="roundRect">
              <a:avLst>
                <a:gd name="adj" fmla="val 8275"/>
              </a:avLst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867080A-821B-2B31-3F3E-DEA8DEBDE64A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22065" y="5294718"/>
              <a:ext cx="7365408" cy="56213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 algn="ctr"/>
              <a:r>
                <a:rPr lang="ko-KR" altLang="en-US" sz="2000" b="1" dirty="0">
                  <a:solidFill>
                    <a:schemeClr val="bg1"/>
                  </a:solidFill>
                  <a:latin typeface="Public Sans Medium"/>
                </a:rPr>
                <a:t>호주에서 만성 </a:t>
              </a:r>
              <a:r>
                <a:rPr lang="en-US" altLang="ko-KR" sz="2000" b="1" dirty="0">
                  <a:solidFill>
                    <a:schemeClr val="bg1"/>
                  </a:solidFill>
                  <a:latin typeface="Public Sans Medium"/>
                </a:rPr>
                <a:t>B</a:t>
              </a:r>
              <a:r>
                <a:rPr lang="ko-KR" altLang="en-US" sz="2000" b="1" dirty="0">
                  <a:solidFill>
                    <a:schemeClr val="bg1"/>
                  </a:solidFill>
                  <a:latin typeface="Public Sans Medium"/>
                </a:rPr>
                <a:t>형 간염에 걸린 대부분의 사람들은 </a:t>
              </a:r>
              <a:r>
                <a:rPr lang="en-US" altLang="ko-KR" sz="2000" b="1" dirty="0">
                  <a:solidFill>
                    <a:schemeClr val="bg1"/>
                  </a:solidFill>
                  <a:latin typeface="Public Sans Medium"/>
                </a:rPr>
                <a:t>B</a:t>
              </a:r>
              <a:r>
                <a:rPr lang="ko-KR" altLang="en-US" sz="2000" b="1" dirty="0">
                  <a:solidFill>
                    <a:schemeClr val="bg1"/>
                  </a:solidFill>
                  <a:latin typeface="Public Sans Medium"/>
                </a:rPr>
                <a:t>형 간염이 흔한 국가에서 태어났습니다</a:t>
              </a:r>
              <a:endParaRPr lang="en-US" altLang="ko-KR" sz="2000" b="1" dirty="0">
                <a:solidFill>
                  <a:schemeClr val="bg1"/>
                </a:solidFill>
                <a:latin typeface="Public Sans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2550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45E569-98FE-60F8-6992-57E948D60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8FCA2BC-22C5-0D6E-F89A-B6D9182796F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1917" y="-677256"/>
            <a:ext cx="4730750" cy="24765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959BA8EA-E586-0B6B-ECF7-BF3043192A0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511970" y="2289098"/>
            <a:ext cx="4161637" cy="3475094"/>
            <a:chOff x="7511970" y="2289098"/>
            <a:chExt cx="4161637" cy="3475094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0037DFC9-D5C1-91B8-6DBE-1E646EC37CA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511970" y="2290127"/>
              <a:ext cx="4161637" cy="3474065"/>
            </a:xfrm>
            <a:prstGeom prst="roundRect">
              <a:avLst>
                <a:gd name="adj" fmla="val 27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 Same-side Corner of Rectangle 14">
              <a:extLst>
                <a:ext uri="{FF2B5EF4-FFF2-40B4-BE49-F238E27FC236}">
                  <a16:creationId xmlns:a16="http://schemas.microsoft.com/office/drawing/2014/main" id="{A9677C46-5996-E35B-11F6-2C4AF539A5C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511971" y="2289098"/>
              <a:ext cx="4161636" cy="662446"/>
            </a:xfrm>
            <a:prstGeom prst="round2SameRect">
              <a:avLst>
                <a:gd name="adj1" fmla="val 10762"/>
                <a:gd name="adj2" fmla="val 0"/>
              </a:avLst>
            </a:prstGeom>
            <a:solidFill>
              <a:srgbClr val="00C29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000" b="1" dirty="0">
                  <a:solidFill>
                    <a:srgbClr val="002664"/>
                  </a:solidFill>
                  <a:latin typeface="Public Sans Medium" pitchFamily="2" charset="77"/>
                </a:rPr>
                <a:t>만성</a:t>
              </a:r>
              <a:r>
                <a:rPr lang="en-US" altLang="ko-KR" sz="2000" b="1" dirty="0">
                  <a:solidFill>
                    <a:srgbClr val="002664"/>
                  </a:solidFill>
                  <a:latin typeface="Public Sans Medium" pitchFamily="2" charset="77"/>
                </a:rPr>
                <a:t>(</a:t>
              </a:r>
              <a:r>
                <a:rPr lang="ko-KR" altLang="en-US" sz="2000" b="1" dirty="0">
                  <a:solidFill>
                    <a:srgbClr val="002664"/>
                  </a:solidFill>
                  <a:latin typeface="Public Sans Medium" pitchFamily="2" charset="77"/>
                </a:rPr>
                <a:t>장기</a:t>
              </a:r>
              <a:r>
                <a:rPr lang="en-US" altLang="ko-KR" sz="2000" b="1" dirty="0">
                  <a:solidFill>
                    <a:srgbClr val="002664"/>
                  </a:solidFill>
                  <a:latin typeface="Public Sans Medium" pitchFamily="2" charset="77"/>
                </a:rPr>
                <a:t>)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B689157-4E6E-F3EF-19C6-1DA10A6B026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113590" y="2289098"/>
            <a:ext cx="4161637" cy="3475094"/>
            <a:chOff x="3113590" y="2289098"/>
            <a:chExt cx="4161637" cy="3475094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C203F39E-95EC-1CA2-DB25-993B139BD56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113590" y="2290127"/>
              <a:ext cx="4161637" cy="3474065"/>
            </a:xfrm>
            <a:prstGeom prst="roundRect">
              <a:avLst>
                <a:gd name="adj" fmla="val 27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 Same-side Corner of Rectangle 21">
              <a:extLst>
                <a:ext uri="{FF2B5EF4-FFF2-40B4-BE49-F238E27FC236}">
                  <a16:creationId xmlns:a16="http://schemas.microsoft.com/office/drawing/2014/main" id="{EB678294-2FA7-CD9A-7A13-9AE8480102C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113591" y="2289098"/>
              <a:ext cx="4161636" cy="662446"/>
            </a:xfrm>
            <a:prstGeom prst="round2SameRect">
              <a:avLst>
                <a:gd name="adj1" fmla="val 10762"/>
                <a:gd name="adj2" fmla="val 0"/>
              </a:avLst>
            </a:prstGeom>
            <a:solidFill>
              <a:srgbClr val="73D3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000" b="1" dirty="0">
                  <a:solidFill>
                    <a:srgbClr val="002664"/>
                  </a:solidFill>
                  <a:latin typeface="Public Sans Medium" pitchFamily="2" charset="77"/>
                </a:rPr>
                <a:t>급성</a:t>
              </a:r>
              <a:r>
                <a:rPr lang="en-US" altLang="ko-KR" sz="2000" b="1" dirty="0">
                  <a:solidFill>
                    <a:srgbClr val="002664"/>
                  </a:solidFill>
                  <a:latin typeface="Public Sans Medium" pitchFamily="2" charset="77"/>
                </a:rPr>
                <a:t>(</a:t>
              </a:r>
              <a:r>
                <a:rPr lang="ko-KR" altLang="en-US" sz="2000" b="1" dirty="0">
                  <a:solidFill>
                    <a:srgbClr val="002664"/>
                  </a:solidFill>
                  <a:latin typeface="Public Sans Medium" pitchFamily="2" charset="77"/>
                </a:rPr>
                <a:t>단기</a:t>
              </a:r>
              <a:r>
                <a:rPr lang="en-US" altLang="ko-KR" sz="2000" b="1" dirty="0">
                  <a:solidFill>
                    <a:srgbClr val="002664"/>
                  </a:solidFill>
                  <a:latin typeface="Public Sans Medium" pitchFamily="2" charset="77"/>
                </a:rPr>
                <a:t>)</a:t>
              </a: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D2AA2D-812C-9ACA-98FE-371E935641D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4C9328-EC2B-B6F0-1472-5CA3FE4E60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5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6D5E8E7D-64A6-A070-AFE8-3996077EA03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9333" y="416691"/>
            <a:ext cx="6734934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altLang="ko-KR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B</a:t>
            </a:r>
            <a:r>
              <a:rPr lang="ko-KR" alt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형 간염에 걸리면 어떻게 되나요</a:t>
            </a:r>
            <a:r>
              <a:rPr lang="en-US" altLang="ko-KR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?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2A046AA-4FDE-076F-C33A-E750B6124A7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18047" y="3080867"/>
            <a:ext cx="4057180" cy="10860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급성 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B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형 간염은 사람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(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보통 성인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)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이 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6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개월 이내에 바이러스를 제거하는 경우입니다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C98FE20-0794-4A47-94DF-D96F10F2586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18047" y="4319358"/>
            <a:ext cx="4057180" cy="10860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일단 제거되면 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B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형 간염 바이러스에 다시 감염될 수 없으며 다른 사람에게 전염시킬 수 없습니다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C47C8C5-705B-2916-883B-CA80FE1B842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604852" y="3080867"/>
            <a:ext cx="3761487" cy="10860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만성 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B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형 간염은 감염이 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6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개월 이상 지속되는 경우입니다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F45A6BC-4F25-265D-2775-87B4AC2FA3B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604852" y="4319358"/>
            <a:ext cx="3761487" cy="10860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만성 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B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형 간염은 간 손상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(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간경변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)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과 간암을 유발할 수 있습니다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1805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29D6CE5-CB42-A73A-E5DC-E689CFF25C5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4227" y="115800"/>
            <a:ext cx="1168400" cy="1168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F1F1572-4E5A-7E27-E7F7-C1D8D5F418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402" y="1066885"/>
            <a:ext cx="774700" cy="774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EB8EA7-2E16-433F-E188-4A2B3B7159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333" y="4475263"/>
            <a:ext cx="7772400" cy="55004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C2C355-88A3-C113-61B1-2B75CA6271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850" y="2720975"/>
            <a:ext cx="11036300" cy="14160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C3DD33-C705-8164-1398-263EBB76950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53EEA5-2B29-5392-F1DA-90D27461C7E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6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B6F98D39-51FA-92FD-1D2F-7D897629669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9333" y="416691"/>
            <a:ext cx="11589442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ko-KR" altLang="en-US" sz="3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사람이 </a:t>
            </a:r>
            <a:r>
              <a:rPr lang="en-US" altLang="ko-KR" sz="3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B</a:t>
            </a:r>
            <a:r>
              <a:rPr lang="ko-KR" altLang="en-US" sz="3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형 간염에 걸릴 때 나이가 어릴수록 </a:t>
            </a:r>
            <a:br>
              <a:rPr lang="ko-KR" altLang="en-US" sz="3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ko-KR" altLang="en-US" sz="3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성인이 되어 만성 </a:t>
            </a:r>
            <a:r>
              <a:rPr lang="en-US" altLang="ko-KR" sz="3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B</a:t>
            </a:r>
            <a:r>
              <a:rPr lang="ko-KR" altLang="en-US" sz="3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형 간염에 걸릴 위험이 높아집니다</a:t>
            </a:r>
            <a:endParaRPr lang="en-US" sz="3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6B9FB1-ADBC-6CF1-B3A5-6372605EB45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256773" y="4994723"/>
            <a:ext cx="3380098" cy="1446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ko-KR" altLang="en-US" sz="2000" b="1" dirty="0">
                <a:solidFill>
                  <a:srgbClr val="002664"/>
                </a:solidFill>
                <a:latin typeface="Public Sans Medium" pitchFamily="2" charset="77"/>
              </a:rPr>
              <a:t>감염된 아기의 </a:t>
            </a:r>
            <a:r>
              <a:rPr lang="en-US" altLang="ko-KR" sz="2000" b="1" dirty="0">
                <a:solidFill>
                  <a:srgbClr val="002664"/>
                </a:solidFill>
                <a:latin typeface="Public Sans Medium" pitchFamily="2" charset="77"/>
              </a:rPr>
              <a:t>90%</a:t>
            </a:r>
            <a:r>
              <a:rPr lang="ko-KR" altLang="en-US" sz="2000" dirty="0">
                <a:solidFill>
                  <a:srgbClr val="002664"/>
                </a:solidFill>
                <a:latin typeface="Public Sans Medium" pitchFamily="2" charset="77"/>
              </a:rPr>
              <a:t>는 바이러스가 사라지지 않고 만성 </a:t>
            </a:r>
            <a:r>
              <a:rPr lang="en-US" altLang="ko-KR" sz="2000" dirty="0">
                <a:solidFill>
                  <a:srgbClr val="002664"/>
                </a:solidFill>
                <a:latin typeface="Public Sans Medium" pitchFamily="2" charset="77"/>
              </a:rPr>
              <a:t>B</a:t>
            </a:r>
            <a:r>
              <a:rPr lang="ko-KR" altLang="en-US" sz="2000" dirty="0">
                <a:solidFill>
                  <a:srgbClr val="002664"/>
                </a:solidFill>
                <a:latin typeface="Public Sans Medium" pitchFamily="2" charset="77"/>
              </a:rPr>
              <a:t>형 간염으로 발전합니다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421D46-05E4-570B-BA63-281C9F27FCB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414505" y="4994723"/>
            <a:ext cx="3225094" cy="1446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US" altLang="ko-KR" sz="2000" dirty="0">
                <a:solidFill>
                  <a:srgbClr val="002664"/>
                </a:solidFill>
                <a:latin typeface="Public Sans Medium" pitchFamily="2" charset="77"/>
              </a:rPr>
              <a:t>B</a:t>
            </a:r>
            <a:r>
              <a:rPr lang="ko-KR" altLang="en-US" sz="2000" dirty="0">
                <a:solidFill>
                  <a:srgbClr val="002664"/>
                </a:solidFill>
                <a:latin typeface="Public Sans Medium" pitchFamily="2" charset="77"/>
              </a:rPr>
              <a:t>형 간염 바이러스에 </a:t>
            </a:r>
            <a:r>
              <a:rPr lang="ko-KR" altLang="en-US" sz="2000" b="1" dirty="0">
                <a:solidFill>
                  <a:srgbClr val="002664"/>
                </a:solidFill>
                <a:latin typeface="Public Sans Medium" pitchFamily="2" charset="77"/>
              </a:rPr>
              <a:t>감염된 성인의 </a:t>
            </a:r>
            <a:r>
              <a:rPr lang="en-US" altLang="ko-KR" sz="2000" b="1" dirty="0">
                <a:solidFill>
                  <a:srgbClr val="002664"/>
                </a:solidFill>
                <a:latin typeface="Public Sans Medium" pitchFamily="2" charset="77"/>
              </a:rPr>
              <a:t>95%</a:t>
            </a:r>
            <a:r>
              <a:rPr lang="ko-KR" altLang="en-US" sz="2000" dirty="0">
                <a:solidFill>
                  <a:srgbClr val="002664"/>
                </a:solidFill>
                <a:latin typeface="Public Sans Medium" pitchFamily="2" charset="77"/>
              </a:rPr>
              <a:t>가 </a:t>
            </a:r>
            <a:r>
              <a:rPr lang="en-US" altLang="ko-KR" sz="2000" dirty="0">
                <a:solidFill>
                  <a:srgbClr val="002664"/>
                </a:solidFill>
                <a:latin typeface="Public Sans Medium" pitchFamily="2" charset="77"/>
              </a:rPr>
              <a:t>6</a:t>
            </a:r>
            <a:r>
              <a:rPr lang="ko-KR" altLang="en-US" sz="2000" dirty="0">
                <a:solidFill>
                  <a:srgbClr val="002664"/>
                </a:solidFill>
                <a:latin typeface="Public Sans Medium" pitchFamily="2" charset="77"/>
              </a:rPr>
              <a:t>개월 이내에 완치됩니다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18725A-76BD-865F-04E7-5DBA625D20B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77850" y="2096779"/>
            <a:ext cx="11061749" cy="4779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성인이 되어 만성 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B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형 간염에 걸릴 사람의 대략적인 수</a:t>
            </a:r>
            <a:endParaRPr lang="en-US" sz="2000" dirty="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76888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8132B10-9AF6-88A3-53E1-90C42E448F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0219" y="-1193010"/>
            <a:ext cx="6108700" cy="8051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8E340C-F6D1-58F2-41B6-AA0D470594D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171" y="1947187"/>
            <a:ext cx="11182350" cy="1905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94A5A1-4650-3D6F-1037-5C88A23B5A4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92819" y="4017361"/>
            <a:ext cx="1649942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ko-KR" altLang="en-US" dirty="0">
                <a:solidFill>
                  <a:srgbClr val="002664"/>
                </a:solidFill>
                <a:latin typeface="Public Sans ExtraLight" pitchFamily="2" charset="77"/>
              </a:rPr>
              <a:t>건강한 간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7EC27E-8FFF-77DC-9DF8-36619B2C439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22009" y="4017361"/>
            <a:ext cx="1649942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ko-KR" altLang="en-US" dirty="0">
                <a:solidFill>
                  <a:srgbClr val="002664"/>
                </a:solidFill>
                <a:latin typeface="Public Sans ExtraLight" pitchFamily="2" charset="77"/>
              </a:rPr>
              <a:t>급성 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B</a:t>
            </a:r>
            <a:r>
              <a:rPr lang="ko-KR" altLang="en-US" dirty="0">
                <a:solidFill>
                  <a:srgbClr val="002664"/>
                </a:solidFill>
                <a:latin typeface="Public Sans ExtraLight" pitchFamily="2" charset="77"/>
              </a:rPr>
              <a:t>형 간염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B26E61-A387-CD54-DB90-D02608A2AAC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351199" y="4017361"/>
            <a:ext cx="1649942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ko-KR" altLang="en-US" dirty="0">
                <a:solidFill>
                  <a:srgbClr val="002664"/>
                </a:solidFill>
                <a:latin typeface="Public Sans ExtraLight" pitchFamily="2" charset="77"/>
              </a:rPr>
              <a:t>만성 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B</a:t>
            </a:r>
            <a:r>
              <a:rPr lang="ko-KR" altLang="en-US" dirty="0">
                <a:solidFill>
                  <a:srgbClr val="002664"/>
                </a:solidFill>
                <a:latin typeface="Public Sans ExtraLight" pitchFamily="2" charset="77"/>
              </a:rPr>
              <a:t>형 간염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8E6E55-AA08-9EBB-14E5-A4BCED351C4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628871" y="4017361"/>
            <a:ext cx="1752978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ko-KR" altLang="en-US" dirty="0">
                <a:solidFill>
                  <a:srgbClr val="002664"/>
                </a:solidFill>
                <a:latin typeface="Public Sans ExtraLight" pitchFamily="2" charset="77"/>
              </a:rPr>
              <a:t>간 손상</a:t>
            </a:r>
            <a:r>
              <a:rPr lang="en-US" altLang="ko-KR" dirty="0">
                <a:solidFill>
                  <a:srgbClr val="002664"/>
                </a:solidFill>
                <a:latin typeface="Public Sans ExtraLight" pitchFamily="2" charset="77"/>
              </a:rPr>
              <a:t>(</a:t>
            </a:r>
            <a:r>
              <a:rPr lang="ko-KR" altLang="en-US" dirty="0">
                <a:solidFill>
                  <a:srgbClr val="002664"/>
                </a:solidFill>
                <a:latin typeface="Public Sans ExtraLight" pitchFamily="2" charset="77"/>
              </a:rPr>
              <a:t>간경변</a:t>
            </a:r>
            <a:r>
              <a:rPr lang="en-US" altLang="ko-KR" dirty="0">
                <a:solidFill>
                  <a:srgbClr val="002664"/>
                </a:solidFill>
                <a:latin typeface="Public Sans ExtraLight" pitchFamily="2" charset="77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65151C-3755-AACA-EDFF-ED443E929A0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009579" y="4017361"/>
            <a:ext cx="1649942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ko-KR" altLang="en-US" dirty="0">
                <a:solidFill>
                  <a:srgbClr val="002664"/>
                </a:solidFill>
                <a:latin typeface="Public Sans ExtraLight" pitchFamily="2" charset="77"/>
              </a:rPr>
              <a:t>간암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BF5CD9E5-C47B-AB05-3105-D9E00E1032A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8815" y="438493"/>
            <a:ext cx="6088284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ko-KR" alt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만성 </a:t>
            </a:r>
            <a:r>
              <a:rPr lang="en-US" altLang="ko-KR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B</a:t>
            </a:r>
            <a:r>
              <a:rPr lang="ko-KR" alt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형 간염은 간에 어떤 영향을 미치나요</a:t>
            </a:r>
            <a:r>
              <a:rPr lang="en-US" altLang="ko-KR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? 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68D87AA9-50E7-3AC7-5662-A70D44FCA07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19C1555A-2DD5-6E11-FC4D-319209A0A42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7</a:t>
            </a:fld>
            <a:endParaRPr lang="en-US" dirty="0">
              <a:solidFill>
                <a:srgbClr val="002664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E935391-FB66-3F4C-CA1A-B1AC6BBE87E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92819" y="5230731"/>
            <a:ext cx="10812416" cy="815580"/>
            <a:chOff x="692819" y="5230731"/>
            <a:chExt cx="10812416" cy="815580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E693F33E-8350-6470-6286-3EDE10B0B7A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92819" y="5230731"/>
              <a:ext cx="10812416" cy="815580"/>
            </a:xfrm>
            <a:prstGeom prst="roundRect">
              <a:avLst>
                <a:gd name="adj" fmla="val 8275"/>
              </a:avLst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04213B1-7074-D239-8B81-31590C92097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45236" y="5424891"/>
              <a:ext cx="10463230" cy="49671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500"/>
                </a:spcAft>
                <a:buClr>
                  <a:srgbClr val="00C296"/>
                </a:buClr>
                <a:buSzPct val="120000"/>
              </a:pPr>
              <a:r>
                <a:rPr lang="ko-KR" altLang="en-US" sz="2000" b="1" dirty="0">
                  <a:solidFill>
                    <a:schemeClr val="bg1"/>
                  </a:solidFill>
                  <a:latin typeface="Public Sans Medium" pitchFamily="2" charset="77"/>
                </a:rPr>
                <a:t>지금 검사를 받으면 향후 간 합병증을 예방하는 데 도움이 될 수 있습니다</a:t>
              </a:r>
              <a:r>
                <a:rPr lang="en-US" altLang="ko-KR" sz="2000" b="1" dirty="0">
                  <a:solidFill>
                    <a:schemeClr val="bg1"/>
                  </a:solidFill>
                  <a:latin typeface="Public Sans Medium" pitchFamily="2" charset="77"/>
                </a:rPr>
                <a:t>!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3408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69B3D2-C283-D1F7-2726-2E7B21947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C873ED-B243-8860-C201-7470104BC42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56F9BF-BA41-210A-BA6B-40B0D447EEA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8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87544140-0AC2-871A-248A-0E72910307B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28883" y="727189"/>
            <a:ext cx="4214827" cy="12289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altLang="ko-KR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B</a:t>
            </a:r>
            <a:r>
              <a:rPr lang="ko-KR" alt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형 간염은 어떻게 걸리나요</a:t>
            </a:r>
            <a:r>
              <a:rPr lang="en-US" altLang="ko-KR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?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6930A6-5464-24A8-CEB4-C261080AC69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081039" y="1172193"/>
            <a:ext cx="6794587" cy="451361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US" altLang="ko-KR" sz="2000" b="1" dirty="0">
                <a:solidFill>
                  <a:srgbClr val="002664"/>
                </a:solidFill>
                <a:latin typeface="Public Sans Medium" pitchFamily="2" charset="77"/>
              </a:rPr>
              <a:t>B</a:t>
            </a:r>
            <a:r>
              <a:rPr lang="ko-KR" altLang="en-US" sz="2000" b="1" dirty="0">
                <a:solidFill>
                  <a:srgbClr val="002664"/>
                </a:solidFill>
                <a:latin typeface="Public Sans Medium" pitchFamily="2" charset="77"/>
              </a:rPr>
              <a:t>형 간염에 걸린 사람의 체액</a:t>
            </a:r>
            <a:r>
              <a:rPr lang="en-US" altLang="ko-KR" sz="2000" b="1" dirty="0">
                <a:solidFill>
                  <a:srgbClr val="002664"/>
                </a:solidFill>
                <a:latin typeface="Public Sans Medium" pitchFamily="2" charset="77"/>
              </a:rPr>
              <a:t>(</a:t>
            </a:r>
            <a:r>
              <a:rPr lang="ko-KR" altLang="en-US" sz="2000" b="1" dirty="0">
                <a:solidFill>
                  <a:srgbClr val="002664"/>
                </a:solidFill>
                <a:latin typeface="Public Sans Medium" pitchFamily="2" charset="77"/>
              </a:rPr>
              <a:t>혈액</a:t>
            </a:r>
            <a:r>
              <a:rPr lang="en-US" altLang="ko-KR" sz="2000" b="1" dirty="0">
                <a:solidFill>
                  <a:srgbClr val="002664"/>
                </a:solidFill>
                <a:latin typeface="Public Sans Medium" pitchFamily="2" charset="77"/>
              </a:rPr>
              <a:t>, </a:t>
            </a:r>
            <a:r>
              <a:rPr lang="ko-KR" altLang="en-US" sz="2000" b="1" dirty="0">
                <a:solidFill>
                  <a:srgbClr val="002664"/>
                </a:solidFill>
                <a:latin typeface="Public Sans Medium" pitchFamily="2" charset="77"/>
              </a:rPr>
              <a:t>정액</a:t>
            </a:r>
            <a:r>
              <a:rPr lang="en-US" altLang="ko-KR" sz="2000" b="1" dirty="0">
                <a:solidFill>
                  <a:srgbClr val="002664"/>
                </a:solidFill>
                <a:latin typeface="Public Sans Medium" pitchFamily="2" charset="77"/>
              </a:rPr>
              <a:t>, </a:t>
            </a:r>
            <a:r>
              <a:rPr lang="ko-KR" altLang="en-US" sz="2000" b="1" dirty="0">
                <a:solidFill>
                  <a:srgbClr val="002664"/>
                </a:solidFill>
                <a:latin typeface="Public Sans Medium" pitchFamily="2" charset="77"/>
              </a:rPr>
              <a:t>타액 또는 질액</a:t>
            </a:r>
            <a:r>
              <a:rPr lang="en-US" altLang="ko-KR" sz="2000" b="1" dirty="0">
                <a:solidFill>
                  <a:srgbClr val="002664"/>
                </a:solidFill>
                <a:latin typeface="Public Sans Medium" pitchFamily="2" charset="77"/>
              </a:rPr>
              <a:t>)</a:t>
            </a:r>
            <a:r>
              <a:rPr lang="ko-KR" altLang="en-US" sz="2000" b="1" dirty="0">
                <a:solidFill>
                  <a:srgbClr val="002664"/>
                </a:solidFill>
                <a:latin typeface="Public Sans Medium" pitchFamily="2" charset="77"/>
              </a:rPr>
              <a:t>이 다른 사람의 몸에 들어갈 때</a:t>
            </a:r>
            <a:r>
              <a:rPr lang="en-US" altLang="ko-KR" sz="2000" b="1" dirty="0">
                <a:solidFill>
                  <a:srgbClr val="002664"/>
                </a:solidFill>
                <a:latin typeface="Public Sans Medium" pitchFamily="2" charset="77"/>
              </a:rPr>
              <a:t>.</a:t>
            </a:r>
            <a:endParaRPr lang="en-US" sz="2000" b="1" dirty="0">
              <a:solidFill>
                <a:srgbClr val="002664"/>
              </a:solidFill>
              <a:latin typeface="Public Sans Medium" pitchFamily="2" charset="77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B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형 간염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(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급성 또는 만성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)</a:t>
            </a:r>
            <a:b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에 걸린 사람과 보호 장치 없이 성관계를 가짐으로써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 약물 주입을 위한 장비 공유를 통해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 면도기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, 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또는 문화적 의식에 사용되는 것을 포함하여 </a:t>
            </a:r>
            <a:b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 피가 포함되어 있을 수도 있는 기타 개인 물품을 공유함으로써</a:t>
            </a:r>
            <a:endParaRPr lang="en-US" sz="2000" dirty="0">
              <a:latin typeface="Public Sans ExtraLight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034313-A4BF-E08B-7D4B-EA8AC085C84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2477" y="4493342"/>
            <a:ext cx="2178050" cy="2108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EE9B53-EE66-D904-21D0-5BE063BB607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0898" y="4531442"/>
            <a:ext cx="2520950" cy="2032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7B52F4E-33DC-DBE1-BB1A-06CC5F23859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130898" y="4780345"/>
            <a:ext cx="2520950" cy="6181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ko-KR" altLang="en-US" sz="2000" b="1" dirty="0">
                <a:solidFill>
                  <a:schemeClr val="bg1"/>
                </a:solidFill>
                <a:latin typeface="Public Sans Medium"/>
              </a:rPr>
              <a:t>이는 너무 적은 양이어서 보이지 않는 혈액을 포함합니다</a:t>
            </a:r>
            <a:endParaRPr lang="en-US" sz="2000" b="1" dirty="0">
              <a:solidFill>
                <a:schemeClr val="bg1"/>
              </a:solidFill>
              <a:latin typeface="Public Sans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98837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8F8BD7-6F20-C786-3BAE-3A752EC0B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9B5E76A-B547-4335-6A74-7519BC73DDD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0219" y="-1193010"/>
            <a:ext cx="6108700" cy="8051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43A6C1-9756-77D7-7012-996063835D3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333" y="4475263"/>
            <a:ext cx="7772400" cy="550046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47387C-E4AC-69E8-9BA2-D251622B7C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284ECE-61FF-9165-8AAB-E87A916F20A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9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D698983F-19F2-1CCD-A0FB-C0191229595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7293" y="329254"/>
            <a:ext cx="6619093" cy="11308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ko-KR" alt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만성 </a:t>
            </a:r>
            <a:r>
              <a:rPr lang="en-US" altLang="ko-KR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B</a:t>
            </a:r>
            <a:r>
              <a:rPr lang="ko-KR" alt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형 간염은 어떻게 감염되나요</a:t>
            </a:r>
            <a:r>
              <a:rPr lang="en-US" altLang="ko-KR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?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C2DFFE-E1E3-46B4-DC45-C1D695F9BED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256773" y="4994723"/>
            <a:ext cx="3380098" cy="1446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ko-KR" altLang="en-US" sz="2000" b="1" dirty="0">
                <a:solidFill>
                  <a:srgbClr val="002664"/>
                </a:solidFill>
                <a:latin typeface="Public Sans Medium" pitchFamily="2" charset="77"/>
              </a:rPr>
              <a:t>감염된 아기의 </a:t>
            </a:r>
            <a:r>
              <a:rPr lang="en-US" altLang="ko-KR" sz="2000" b="1" dirty="0">
                <a:solidFill>
                  <a:srgbClr val="002664"/>
                </a:solidFill>
                <a:latin typeface="Public Sans Medium" pitchFamily="2" charset="77"/>
              </a:rPr>
              <a:t>90%</a:t>
            </a:r>
            <a:r>
              <a:rPr lang="ko-KR" altLang="en-US" sz="2000" dirty="0">
                <a:solidFill>
                  <a:srgbClr val="002664"/>
                </a:solidFill>
                <a:latin typeface="Public Sans Medium" pitchFamily="2" charset="77"/>
              </a:rPr>
              <a:t>는 바이러스가 사라지지 않고 만성 </a:t>
            </a:r>
            <a:r>
              <a:rPr lang="en-US" altLang="ko-KR" sz="2000" dirty="0">
                <a:solidFill>
                  <a:srgbClr val="002664"/>
                </a:solidFill>
                <a:latin typeface="Public Sans Medium" pitchFamily="2" charset="77"/>
              </a:rPr>
              <a:t>B</a:t>
            </a:r>
            <a:r>
              <a:rPr lang="ko-KR" altLang="en-US" sz="2000" dirty="0">
                <a:solidFill>
                  <a:srgbClr val="002664"/>
                </a:solidFill>
                <a:latin typeface="Public Sans Medium" pitchFamily="2" charset="77"/>
              </a:rPr>
              <a:t>형 간염으로 발전합니다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950C08-24E1-879A-CEBE-7E4DB46246C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414505" y="4994723"/>
            <a:ext cx="3225094" cy="1446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US" altLang="ko-KR" sz="2000" dirty="0">
                <a:solidFill>
                  <a:srgbClr val="002664"/>
                </a:solidFill>
                <a:latin typeface="Public Sans Medium" pitchFamily="2" charset="77"/>
              </a:rPr>
              <a:t>B</a:t>
            </a:r>
            <a:r>
              <a:rPr lang="ko-KR" altLang="en-US" sz="2000" dirty="0">
                <a:solidFill>
                  <a:srgbClr val="002664"/>
                </a:solidFill>
                <a:latin typeface="Public Sans Medium" pitchFamily="2" charset="77"/>
              </a:rPr>
              <a:t>형 간염 바이러스에 </a:t>
            </a:r>
            <a:r>
              <a:rPr lang="ko-KR" altLang="en-US" sz="2000" b="1" dirty="0">
                <a:solidFill>
                  <a:srgbClr val="002664"/>
                </a:solidFill>
                <a:latin typeface="Public Sans Medium" pitchFamily="2" charset="77"/>
              </a:rPr>
              <a:t>감염된 성인의 </a:t>
            </a:r>
            <a:r>
              <a:rPr lang="en-US" altLang="ko-KR" sz="2000" b="1" dirty="0">
                <a:solidFill>
                  <a:srgbClr val="002664"/>
                </a:solidFill>
                <a:latin typeface="Public Sans Medium" pitchFamily="2" charset="77"/>
              </a:rPr>
              <a:t>95%</a:t>
            </a:r>
            <a:r>
              <a:rPr lang="ko-KR" altLang="en-US" sz="2000" dirty="0">
                <a:solidFill>
                  <a:srgbClr val="002664"/>
                </a:solidFill>
                <a:latin typeface="Public Sans Medium" pitchFamily="2" charset="77"/>
              </a:rPr>
              <a:t>가 </a:t>
            </a:r>
            <a:r>
              <a:rPr lang="en-US" altLang="ko-KR" sz="2000" dirty="0">
                <a:solidFill>
                  <a:srgbClr val="002664"/>
                </a:solidFill>
                <a:latin typeface="Public Sans Medium" pitchFamily="2" charset="77"/>
              </a:rPr>
              <a:t>6</a:t>
            </a:r>
            <a:r>
              <a:rPr lang="ko-KR" altLang="en-US" sz="2000" dirty="0">
                <a:solidFill>
                  <a:srgbClr val="002664"/>
                </a:solidFill>
                <a:latin typeface="Public Sans Medium" pitchFamily="2" charset="77"/>
              </a:rPr>
              <a:t>개월 이내에 완치됩니다</a:t>
            </a:r>
            <a:endParaRPr lang="en-US" sz="2000" dirty="0">
              <a:latin typeface="Public Sans ExtraLight" pitchFamily="2" charset="77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DDAE4C9-43AA-2DEC-8251-0AFFEB83785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293" y="2280391"/>
            <a:ext cx="7772400" cy="193514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3DE9D2A-BCC4-F90B-8455-3633FA3DE05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256772" y="2338636"/>
            <a:ext cx="3350983" cy="1446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아기에게 백신 투여가 되지 않은 경우 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B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형 간염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(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급성 또는 만성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)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에 걸린 산모로부터 출생 시 아기에게 감염</a:t>
            </a:r>
            <a:r>
              <a:rPr lang="en-PH" altLang="ko-KR" sz="2000" dirty="0">
                <a:solidFill>
                  <a:srgbClr val="002664"/>
                </a:solidFill>
                <a:latin typeface="Public Sans ExtraLight" pitchFamily="2" charset="77"/>
              </a:rPr>
              <a:t>.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C30F05-F905-BE57-3B03-3592D9A8DA4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414505" y="2338636"/>
            <a:ext cx="2917110" cy="1446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B</a:t>
            </a:r>
            <a:r>
              <a:rPr lang="ko-KR" altLang="en-US" sz="2000" dirty="0">
                <a:solidFill>
                  <a:srgbClr val="002664"/>
                </a:solidFill>
                <a:latin typeface="Public Sans ExtraLight" pitchFamily="2" charset="77"/>
              </a:rPr>
              <a:t>형 간염에 걸린 어린이로부터 덮여 있지 않은 피부 상처를 통해 다른 어린이에게로 감염</a:t>
            </a:r>
            <a:r>
              <a:rPr lang="en-US" altLang="ko-KR" sz="2000" dirty="0">
                <a:solidFill>
                  <a:srgbClr val="002664"/>
                </a:solidFill>
                <a:latin typeface="Public Sans ExtraLight" pitchFamily="2" charset="77"/>
              </a:rPr>
              <a:t>.</a:t>
            </a:r>
            <a:endParaRPr lang="en-US" sz="2000" dirty="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146924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5FABCE039FD94AB088FC586ECBB7A5" ma:contentTypeVersion="15" ma:contentTypeDescription="Create a new document." ma:contentTypeScope="" ma:versionID="82b396a88bd882a696ef6219b2f9e43e">
  <xsd:schema xmlns:xsd="http://www.w3.org/2001/XMLSchema" xmlns:xs="http://www.w3.org/2001/XMLSchema" xmlns:p="http://schemas.microsoft.com/office/2006/metadata/properties" xmlns:ns2="6bf971bb-b6c5-471b-bc74-c5aba1a73da4" xmlns:ns3="def4e026-5643-48f8-83fb-50bd11837b84" targetNamespace="http://schemas.microsoft.com/office/2006/metadata/properties" ma:root="true" ma:fieldsID="62d13584a16800423a15fb96d5404267" ns2:_="" ns3:_="">
    <xsd:import namespace="6bf971bb-b6c5-471b-bc74-c5aba1a73da4"/>
    <xsd:import namespace="def4e026-5643-48f8-83fb-50bd11837b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f971bb-b6c5-471b-bc74-c5aba1a73d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4a4c9e2d-f8e3-4a57-bac9-17bee8f457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f4e026-5643-48f8-83fb-50bd11837b8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41794bb7-35cd-484e-b731-64c8d04a08fb}" ma:internalName="TaxCatchAll" ma:showField="CatchAllData" ma:web="def4e026-5643-48f8-83fb-50bd11837b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ef4e026-5643-48f8-83fb-50bd11837b84" xsi:nil="true"/>
    <lcf76f155ced4ddcb4097134ff3c332f xmlns="6bf971bb-b6c5-471b-bc74-c5aba1a73da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C0B8474-B85E-4719-91DA-23C3ECAC3527}"/>
</file>

<file path=customXml/itemProps2.xml><?xml version="1.0" encoding="utf-8"?>
<ds:datastoreItem xmlns:ds="http://schemas.openxmlformats.org/officeDocument/2006/customXml" ds:itemID="{D383A951-2E17-4BE3-B649-20FB2CB1A7F4}"/>
</file>

<file path=customXml/itemProps3.xml><?xml version="1.0" encoding="utf-8"?>
<ds:datastoreItem xmlns:ds="http://schemas.openxmlformats.org/officeDocument/2006/customXml" ds:itemID="{30986FEB-7D88-4537-963E-95DF261D7869}"/>
</file>

<file path=docProps/app.xml><?xml version="1.0" encoding="utf-8"?>
<Properties xmlns="http://schemas.openxmlformats.org/officeDocument/2006/extended-properties" xmlns:vt="http://schemas.openxmlformats.org/officeDocument/2006/docPropsVTypes">
  <TotalTime>2325</TotalTime>
  <Words>1494</Words>
  <Application>Microsoft Office PowerPoint</Application>
  <PresentationFormat>Widescreen</PresentationFormat>
  <Paragraphs>220</Paragraphs>
  <Slides>25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맑은 고딕</vt:lpstr>
      <vt:lpstr>Aptos</vt:lpstr>
      <vt:lpstr>Aptos Display</vt:lpstr>
      <vt:lpstr>Arial</vt:lpstr>
      <vt:lpstr>Poppins</vt:lpstr>
      <vt:lpstr>Public Sans ExtraLight</vt:lpstr>
      <vt:lpstr>Public Sans Medium</vt:lpstr>
      <vt:lpstr>Wingdings</vt:lpstr>
      <vt:lpstr>Office Theme</vt:lpstr>
      <vt:lpstr>PowerPoint Presentation</vt:lpstr>
      <vt:lpstr>B형 간염이 왜 중요한가요?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만성 B형 간염 치료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Lively</dc:creator>
  <cp:lastModifiedBy>Denise Voros (Sydney LHD)</cp:lastModifiedBy>
  <cp:revision>121</cp:revision>
  <dcterms:created xsi:type="dcterms:W3CDTF">2025-06-03T07:12:24Z</dcterms:created>
  <dcterms:modified xsi:type="dcterms:W3CDTF">2025-11-06T01:08:40Z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6a44f01-6907-4156-9b79-a71e6c56ad93_Enabled">
    <vt:lpwstr>true</vt:lpwstr>
  </property>
  <property fmtid="{D5CDD505-2E9C-101B-9397-08002B2CF9AE}" pid="3" name="MSIP_Label_76a44f01-6907-4156-9b79-a71e6c56ad93_SetDate">
    <vt:lpwstr>2025-09-29T00:08:34Z</vt:lpwstr>
  </property>
  <property fmtid="{D5CDD505-2E9C-101B-9397-08002B2CF9AE}" pid="4" name="MSIP_Label_76a44f01-6907-4156-9b79-a71e6c56ad93_Method">
    <vt:lpwstr>Privileged</vt:lpwstr>
  </property>
  <property fmtid="{D5CDD505-2E9C-101B-9397-08002B2CF9AE}" pid="5" name="MSIP_Label_76a44f01-6907-4156-9b79-a71e6c56ad93_Name">
    <vt:lpwstr>OFFICIAL</vt:lpwstr>
  </property>
  <property fmtid="{D5CDD505-2E9C-101B-9397-08002B2CF9AE}" pid="6" name="MSIP_Label_76a44f01-6907-4156-9b79-a71e6c56ad93_SiteId">
    <vt:lpwstr>a687a7bf-02db-43df-bcbb-e7a8bda611a2</vt:lpwstr>
  </property>
  <property fmtid="{D5CDD505-2E9C-101B-9397-08002B2CF9AE}" pid="7" name="MSIP_Label_76a44f01-6907-4156-9b79-a71e6c56ad93_ActionId">
    <vt:lpwstr>ef4e170a-cc64-4873-9b17-d1a840090d31</vt:lpwstr>
  </property>
  <property fmtid="{D5CDD505-2E9C-101B-9397-08002B2CF9AE}" pid="8" name="MSIP_Label_76a44f01-6907-4156-9b79-a71e6c56ad93_ContentBits">
    <vt:lpwstr>0</vt:lpwstr>
  </property>
  <property fmtid="{D5CDD505-2E9C-101B-9397-08002B2CF9AE}" pid="9" name="MSIP_Label_76a44f01-6907-4156-9b79-a71e6c56ad93_Tag">
    <vt:lpwstr>10, 0, 1, 1</vt:lpwstr>
  </property>
  <property fmtid="{D5CDD505-2E9C-101B-9397-08002B2CF9AE}" pid="10" name="ContentTypeId">
    <vt:lpwstr>0x010100FC5FABCE039FD94AB088FC586ECBB7A5</vt:lpwstr>
  </property>
</Properties>
</file>