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omments/modernComment_10A_14C6D557.xml" ContentType="application/vnd.ms-powerpoint.comments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DB62EF-463B-E29E-0D22-7210301C05B9}" name="Dulamsuren Khurelbaatar (Western Sydney LHD)" initials="DK" userId="S::Dulamsuren.Khurelbaatar@health.nsw.gov.au::3e2c1e4b-3599-49e2-a299-15586d4fbd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1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Enkhzaya Nergui" initials="EN" lastIdx="3" clrIdx="1">
    <p:extLst>
      <p:ext uri="{19B8F6BF-5375-455C-9EA6-DF929625EA0E}">
        <p15:presenceInfo xmlns:p15="http://schemas.microsoft.com/office/powerpoint/2012/main" userId="e04c136e9c983a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CCF2EA"/>
    <a:srgbClr val="73D3E1"/>
    <a:srgbClr val="00C296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02"/>
  </p:normalViewPr>
  <p:slideViewPr>
    <p:cSldViewPr snapToGrid="0">
      <p:cViewPr varScale="1">
        <p:scale>
          <a:sx n="106" d="100"/>
          <a:sy n="10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omments/modernComment_10A_14C6D5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548D3B-801A-4F9F-B09B-A1DB365FDE91}" authorId="{FADB62EF-463B-E29E-0D22-7210301C05B9}" created="2025-08-04T06:13:21.46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8575063" sldId="266"/>
      <ac:spMk id="6" creationId="{33720FF7-AC7F-1F01-304F-601041A2651A}"/>
      <ac:txMk cp="57" len="92">
        <ac:context len="150" hash="2916786209"/>
      </ac:txMk>
    </ac:txMkLst>
    <p188:pos x="5776213" y="1017452"/>
    <p188:txBody>
      <a:bodyPr/>
      <a:lstStyle/>
      <a:p>
        <a:r>
          <a:rPr lang="en-AU"/>
          <a:t>English or Mongolian?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3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5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9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1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A_14C6D55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B-ийн талаар мэдлэг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тэй </a:t>
            </a: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болох нь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епатит 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дараах замаар 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халдварлахгүй</a:t>
            </a:r>
            <a:r>
              <a:rPr lang="en-P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Ханиах, найтаах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Тэврэлдэх, үнсэлцэх, гар барих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ru-RU" dirty="0">
                <a:solidFill>
                  <a:srgbClr val="002664"/>
                </a:solidFill>
                <a:latin typeface="Public Sans ExtraLight" pitchFamily="2" charset="77"/>
              </a:rPr>
              <a:t>Шумуул болон бусад шавжид хатгуулах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Бусадтай хоол, хоолны хэрэгс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лээ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дамжуулан хэрэглэх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Ариун цэврийн өрөөг хуваан ашиглах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Усан сангаас</a:t>
            </a: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z-Cyrl-AZ" b="1" dirty="0">
                  <a:solidFill>
                    <a:srgbClr val="002664"/>
                  </a:solidFill>
                  <a:latin typeface="Public Sans Medium" pitchFamily="2" charset="77"/>
                </a:rPr>
                <a:t>Цочмог гепатит </a:t>
              </a: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z-Cyrl-AZ" b="1" dirty="0">
                  <a:solidFill>
                    <a:srgbClr val="002664"/>
                  </a:solidFill>
                  <a:latin typeface="Public Sans Medium" pitchFamily="2" charset="77"/>
                </a:rPr>
                <a:t>Архаг гепатит </a:t>
              </a: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B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шинж тэмдгүүд юу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Хэвлийгээр өвдөх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Шээсний өнгө бараан болох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Ядарч сульдах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Дотор муухайрах, бөөлжих эсвэл хоолны дуршил буурах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Өтгөн цайвар өнгөтэй болох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Арьс болон нүд шар өнгөтэй болох (шарлалт)</a:t>
            </a:r>
            <a:endParaRPr lang="en-US" sz="16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Биеийн баруун талд хэвлий хавиар хөндүүрлэж өвдөх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Хөндүүрлэх, өвдөх, халуурах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Сэтгэл түгших, гутрах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Чихрийн шижин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Дотор муухайрах, бөөлжих эсвэл хоолны дуршил буурах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Арьс загатнах эсвэл тууралт гаргах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1600" dirty="0">
                <a:solidFill>
                  <a:srgbClr val="002664"/>
                </a:solidFill>
                <a:latin typeface="Public Sans ExtraLight" pitchFamily="2" charset="77"/>
              </a:rPr>
              <a:t>Арьс болон нүд шар өнгөтэй болох (шарлалт)</a:t>
            </a:r>
            <a:endParaRPr lang="en-US" sz="16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Архаг 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тэй эсэхийг мэдэх цорын ганц арга нь 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цусны шинжилгээ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нд хамрагдах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юм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z-Cyrl-AZ" sz="1400" b="1" dirty="0">
                  <a:solidFill>
                    <a:schemeClr val="bg1"/>
                  </a:solidFill>
                  <a:latin typeface="Public Sans Medium"/>
                </a:rPr>
                <a:t>Энэ шинжилгээ</a:t>
              </a:r>
              <a:r>
                <a:rPr lang="mn-MN" sz="1400" b="1" dirty="0">
                  <a:solidFill>
                    <a:schemeClr val="bg1"/>
                  </a:solidFill>
                  <a:latin typeface="Public Sans Medium"/>
                </a:rPr>
                <a:t> нь</a:t>
              </a:r>
              <a:r>
                <a:rPr lang="az-Cyrl-AZ" sz="1400" b="1" dirty="0">
                  <a:solidFill>
                    <a:schemeClr val="bg1"/>
                  </a:solidFill>
                  <a:latin typeface="Public Sans Medium"/>
                </a:rPr>
                <a:t> хурдан бөгөөд хялбар</a:t>
              </a:r>
              <a:endParaRPr lang="en-US" sz="14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az-Cyrl-AZ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2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шинжилгээ хийлгэх гэж байна уу? </a:t>
            </a:r>
            <a:endParaRPr lang="en-US" sz="24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1600" b="1" dirty="0">
                <a:solidFill>
                  <a:srgbClr val="002664"/>
                </a:solidFill>
                <a:latin typeface="Public Sans Medium" pitchFamily="2" charset="77"/>
              </a:rPr>
              <a:t>Гепатит </a:t>
            </a:r>
            <a:r>
              <a:rPr lang="en-US" sz="1600" b="1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1600" b="1" dirty="0">
                <a:solidFill>
                  <a:srgbClr val="002664"/>
                </a:solidFill>
                <a:latin typeface="Public Sans Medium" pitchFamily="2" charset="77"/>
              </a:rPr>
              <a:t>ийн цусны шинжилгээ хэд хэдэн </a:t>
            </a:r>
            <a:r>
              <a:rPr lang="mn-MN" sz="1600" b="1" dirty="0">
                <a:solidFill>
                  <a:srgbClr val="002664"/>
                </a:solidFill>
                <a:latin typeface="Public Sans Medium" pitchFamily="2" charset="77"/>
              </a:rPr>
              <a:t>төрөл</a:t>
            </a:r>
            <a:r>
              <a:rPr lang="az-Cyrl-AZ" sz="1600" b="1" dirty="0">
                <a:solidFill>
                  <a:srgbClr val="002664"/>
                </a:solidFill>
                <a:latin typeface="Public Sans Medium" pitchFamily="2" charset="77"/>
              </a:rPr>
              <a:t> байдаг ба бүгд хийлгэхэд хялб</a:t>
            </a:r>
            <a:r>
              <a:rPr lang="mn-MN" sz="1600" b="1" dirty="0">
                <a:solidFill>
                  <a:srgbClr val="002664"/>
                </a:solidFill>
                <a:latin typeface="Public Sans Medium" pitchFamily="2" charset="77"/>
              </a:rPr>
              <a:t>а</a:t>
            </a:r>
            <a:r>
              <a:rPr lang="az-Cyrl-AZ" sz="1600" b="1" dirty="0">
                <a:solidFill>
                  <a:srgbClr val="002664"/>
                </a:solidFill>
                <a:latin typeface="Public Sans Medium" pitchFamily="2" charset="77"/>
              </a:rPr>
              <a:t>р, таны нууцлалыг ха</a:t>
            </a:r>
            <a:r>
              <a:rPr lang="mn-MN" sz="1600" b="1" dirty="0">
                <a:solidFill>
                  <a:srgbClr val="002664"/>
                </a:solidFill>
                <a:latin typeface="Public Sans Medium" pitchFamily="2" charset="77"/>
              </a:rPr>
              <a:t>дгална</a:t>
            </a:r>
            <a:r>
              <a:rPr lang="az-Cyrl-AZ" sz="16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16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Ш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инжилгээний хариу дараах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ы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г тодорхойлно: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А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халдвартай, эмчилгээ хийлгэх шаардлагатай </a:t>
            </a:r>
            <a:endParaRPr lang="en-PH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дархлаа тогтсон тул дахин халдварлахгүй </a:t>
            </a:r>
            <a:endParaRPr lang="en-PH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хамгаалалт тогтоогүй тул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вакцин хийлгэх шаардлагатай.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Гепатит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ийн шинжилгээг дараах газар хийлгэх боломжтой: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Эмч, өрхийн эмч 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GP)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мужийн Бэлгийн Эрүүл мэндийн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мнэлгүүд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Австралийн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 Гэр бүл Төлөвлөлт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шинжилгээнд хэн хамрагдах хэрэгтэй вэ?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z-Cyrl-AZ" sz="1950" b="1" dirty="0">
                <a:solidFill>
                  <a:srgbClr val="002664"/>
                </a:solidFill>
                <a:latin typeface="Public Sans Medium" pitchFamily="2" charset="77"/>
              </a:rPr>
              <a:t>Дараах тохиолдолд гепатит </a:t>
            </a:r>
            <a:r>
              <a:rPr lang="en-US" sz="1950" b="1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1950" b="1" dirty="0">
                <a:solidFill>
                  <a:srgbClr val="002664"/>
                </a:solidFill>
                <a:latin typeface="Public Sans Medium" pitchFamily="2" charset="77"/>
              </a:rPr>
              <a:t>ийн шинжилгээ хийлгэ</a:t>
            </a:r>
            <a:r>
              <a:rPr lang="mn-MN" sz="1950" b="1" dirty="0">
                <a:solidFill>
                  <a:srgbClr val="002664"/>
                </a:solidFill>
                <a:latin typeface="Public Sans Medium" pitchFamily="2" charset="77"/>
              </a:rPr>
              <a:t>х </a:t>
            </a:r>
            <a:r>
              <a:rPr lang="az-Cyrl-AZ" sz="1950" b="1" dirty="0">
                <a:solidFill>
                  <a:srgbClr val="002664"/>
                </a:solidFill>
                <a:latin typeface="Public Sans Medium" pitchFamily="2" charset="77"/>
              </a:rPr>
              <a:t>хэрэгтэй:</a:t>
            </a:r>
            <a:endParaRPr lang="en-US" sz="1950" b="1" dirty="0"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Гэр бүлийн гишүүн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нь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халдвартай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халдвартай хүнтэй амьдардаг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Бэлгийн харилцаанд бэлгэвчгүй орсон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Гадаад улсад ариун бус багажаар эрүүл мэндийн, шүдний, гоо сайхны ажилбар хийлгэсэн 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эсвэл ХДХВ-ийн халдвартай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Мансууруулах эм, сэтгэцэд нөлөөт бодис болон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 стеройд тар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ьж хэрэглэсэн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Гадаад улсад эсвэл 1990 оноос өмнө Австралид цус сэлбүүлсэн</a:t>
            </a:r>
            <a: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b="1" dirty="0">
                <a:solidFill>
                  <a:srgbClr val="002664"/>
                </a:solidFill>
                <a:latin typeface="Public Sans Medium"/>
              </a:rPr>
              <a:t>Хэрэв та Гепатит </a:t>
            </a:r>
            <a:r>
              <a:rPr lang="en-US" b="1" dirty="0">
                <a:solidFill>
                  <a:srgbClr val="002664"/>
                </a:solidFill>
                <a:latin typeface="Public Sans Medium"/>
              </a:rPr>
              <a:t>B-</a:t>
            </a:r>
            <a:r>
              <a:rPr lang="az-Cyrl-AZ" b="1" dirty="0">
                <a:solidFill>
                  <a:srgbClr val="002664"/>
                </a:solidFill>
                <a:latin typeface="Public Sans Medium"/>
              </a:rPr>
              <a:t>гийн халдвар ихтэй улсад төрсөн эсвэл амьдарч байсан бол гепатит </a:t>
            </a:r>
            <a:r>
              <a:rPr lang="en-US" b="1" dirty="0">
                <a:solidFill>
                  <a:srgbClr val="002664"/>
                </a:solidFill>
                <a:latin typeface="Public Sans Medium"/>
              </a:rPr>
              <a:t>B-</a:t>
            </a:r>
            <a:r>
              <a:rPr lang="az-Cyrl-AZ" b="1" dirty="0">
                <a:solidFill>
                  <a:srgbClr val="002664"/>
                </a:solidFill>
                <a:latin typeface="Public Sans Medium"/>
              </a:rPr>
              <a:t>ийн шинжилгээ хийлгэх хэрэгтэй</a:t>
            </a:r>
            <a:r>
              <a:rPr lang="mn-MN" b="1" dirty="0">
                <a:solidFill>
                  <a:srgbClr val="002664"/>
                </a:solidFill>
                <a:latin typeface="Public Sans Medium"/>
              </a:rPr>
              <a:t>.</a:t>
            </a:r>
            <a:endParaRPr lang="en-US" b="1" dirty="0"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z-Cyrl-AZ" sz="2000" b="1" dirty="0">
                  <a:solidFill>
                    <a:schemeClr val="bg1"/>
                  </a:solidFill>
                  <a:latin typeface="Public Sans Medium"/>
                </a:rPr>
                <a:t>Эмчилгээ хийлгэх шаардлагатай эсэхийг эмч танд зөвлөнө</a:t>
              </a:r>
              <a:r>
                <a:rPr lang="en-AU" sz="2000" b="1" dirty="0">
                  <a:solidFill>
                    <a:schemeClr val="bg1"/>
                  </a:solidFill>
                  <a:latin typeface="Public Sans Medium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Архаг гепатит B-г эмчлэх нь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Элэг хэзээ ч гэмтэж болох тул 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тэй бол эмчдээ тогтмол (6-12 сар тутам) үзүүлж, элэгний эрүүл мэндээ шалгуулах шаардлагатай.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/>
              </a:rPr>
              <a:t>Эмчилгээ хийлгэх нь элэгний гэмтэл болон элэгний хавдрын эрсд</a:t>
            </a:r>
            <a:r>
              <a:rPr lang="mn-MN" sz="2000" b="1" dirty="0">
                <a:solidFill>
                  <a:srgbClr val="002664"/>
                </a:solidFill>
                <a:latin typeface="Public Sans Medium"/>
              </a:rPr>
              <a:t>э</a:t>
            </a:r>
            <a:r>
              <a:rPr lang="az-Cyrl-AZ" sz="2000" b="1" dirty="0">
                <a:solidFill>
                  <a:srgbClr val="002664"/>
                </a:solidFill>
                <a:latin typeface="Public Sans Medium"/>
              </a:rPr>
              <a:t>лийг бууруулна.</a:t>
            </a:r>
            <a:endParaRPr lang="en-US" sz="2000" b="1" dirty="0">
              <a:latin typeface="Public Sans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91AE4BD-B20E-0B26-16A1-B2A67D003D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Өөрийгөө гепатит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халдвараас хэрхэн хамгаалах вэ? 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b="1" dirty="0">
                <a:solidFill>
                  <a:srgbClr val="002664"/>
                </a:solidFill>
                <a:latin typeface="Public Sans Medium" pitchFamily="2" charset="77"/>
              </a:rPr>
              <a:t>Вакцинжуулалт нь гепатит 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b="1" dirty="0">
                <a:solidFill>
                  <a:srgbClr val="002664"/>
                </a:solidFill>
                <a:latin typeface="Public Sans Medium" pitchFamily="2" charset="77"/>
              </a:rPr>
              <a:t>ийн халдвараас хамгаалах хамгийн шилдэг арга.</a:t>
            </a:r>
            <a:endParaRPr lang="en-US" b="1" dirty="0"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Австралид гепатит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ийн вакцин дараах хүмүүст үнэ төлбөргүй хийгддэг: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шинэ төрсөн нярай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 хүүхдүүд</a:t>
            </a:r>
            <a:endParaRPr lang="az-Cyrl-AZ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хүүхэд, өсвөр насныхан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г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епатит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тэй хүн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ий гэр бүл,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ойр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ын хавьтал болсон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хүмүүс.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z-Cyrl-AZ" sz="2000" b="1" dirty="0">
                  <a:solidFill>
                    <a:srgbClr val="002664"/>
                  </a:solidFill>
                  <a:latin typeface="Public Sans Medium"/>
                </a:rPr>
                <a:t>Эмчээсээ гепатит 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B-</a:t>
              </a:r>
              <a:r>
                <a:rPr lang="az-Cyrl-AZ" sz="2000" b="1" dirty="0">
                  <a:solidFill>
                    <a:srgbClr val="002664"/>
                  </a:solidFill>
                  <a:latin typeface="Public Sans Medium"/>
                </a:rPr>
                <a:t>гийн вакцины талаар лавлаарай</a:t>
              </a:r>
              <a:r>
                <a:rPr lang="mn-MN" sz="2000" b="1" dirty="0">
                  <a:solidFill>
                    <a:srgbClr val="002664"/>
                  </a:solidFill>
                  <a:latin typeface="Public Sans Medium"/>
                </a:rPr>
                <a:t>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ВАКЦИНЖУУЛАЛТАД ХАМРАГДААРАЙ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халдварын тархалтыг зогсоох бусад арга зам </a:t>
            </a:r>
            <a:endParaRPr lang="en-US" sz="28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Цуснаас цусанд хүрэлцэхээс сэргийлэх: сахлын татуурга, шүдний сойз болон бусад хувийн эд зүйлсээ бус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адтай хуваалцахгүй байх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Шивээс, арьсны цоолбор болон бусад уламжлалт зан үйлд хэрэглэсэн зүү, төхөөрөмжийг дамжуул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ан хэрэглэхгүй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байх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Бэлгийн харилцаанд орохдоо үргэлж бэлгэвч болон тосолгоо гель хэрэглэ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х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Мансууруулах эм, сэтгэцэд нөлөөт бодис тариха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д ашигласан зүү, төхөөрөмжийг 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дамжуулан хэрэглэхгүй байх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тэй холбоотой сөрөг хандлагын талаар ойлгох нь</a:t>
            </a:r>
            <a:endParaRPr lang="en-US" sz="18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Халдварт гепатиттай олон хүн дараах шалтгаанаар гепатит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тэй холбоотой сөрөг хандлагад өртдөг: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халдвар хэрхэн авсан талаарх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таамаг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 төсөөлөл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тэй холбоотой зан үйл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az-Cyrl-AZ" sz="2000" b="1" dirty="0">
                  <a:solidFill>
                    <a:srgbClr val="CCF2EA"/>
                  </a:solidFill>
                  <a:latin typeface="Public Sans Medium"/>
                </a:rPr>
                <a:t>Сөрөг хандлага нь эрүүл мэндийн тусламж, үйлчилгээ үзүүлэхэд саад болдог</a:t>
              </a:r>
              <a:r>
                <a:rPr lang="en-PH" sz="2000" b="1" dirty="0">
                  <a:solidFill>
                    <a:srgbClr val="CCF2EA"/>
                  </a:solidFill>
                  <a:latin typeface="Public Sans Medium"/>
                </a:rPr>
                <a:t>.</a:t>
              </a:r>
              <a:endParaRPr lang="en-US" sz="2000" b="1" dirty="0">
                <a:solidFill>
                  <a:srgbClr val="CCF2EA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az-Cyrl-AZ" sz="2000" b="1" dirty="0">
                  <a:solidFill>
                    <a:srgbClr val="002664"/>
                  </a:solidFill>
                  <a:latin typeface="Public Sans Medium"/>
                </a:rPr>
                <a:t>Эдгээр</a:t>
              </a:r>
              <a:r>
                <a:rPr lang="mn-MN" sz="2000" b="1" dirty="0">
                  <a:solidFill>
                    <a:srgbClr val="002664"/>
                  </a:solidFill>
                  <a:latin typeface="Public Sans Medium"/>
                </a:rPr>
                <a:t> таамаг</a:t>
              </a:r>
              <a:r>
                <a:rPr lang="az-Cyrl-AZ" sz="2000" b="1" dirty="0">
                  <a:solidFill>
                    <a:srgbClr val="002664"/>
                  </a:solidFill>
                  <a:latin typeface="Public Sans Medium"/>
                </a:rPr>
                <a:t> төсөөлөл нь хүмүүсийг гепатит 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B-</a:t>
              </a:r>
              <a:r>
                <a:rPr lang="az-Cyrl-AZ" sz="2000" b="1" dirty="0">
                  <a:solidFill>
                    <a:srgbClr val="002664"/>
                  </a:solidFill>
                  <a:latin typeface="Public Sans Medium"/>
                </a:rPr>
                <a:t>гийн халдварынхаа талаар нээлттэй байхад нөлөөлдөг.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FCDAA82-47A3-0667-187F-283CD176EF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Хэнд хэл</a:t>
            </a: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эх хэрэгтэй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, хэнд хэлэх</a:t>
            </a:r>
            <a:r>
              <a:rPr lang="mn-MN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шаардлагагүй </a:t>
            </a:r>
            <a:r>
              <a:rPr lang="az-Cyrl-AZ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вэ?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Хуул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ьд зааснаар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дараах тохиолдолд заавал хэлэх шаардлагатай: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Цусаа хандивлахдаа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Эрхтэн эсвэл эр бэлгийн эс хандивлахдаа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Эрүүл мэндийн даатгалын хүсэлт гаргахдаа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Австралийн Батлан Хамгаалах Хүчинд ажилд орохдоо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Австралид амьдрах визний хүсэлт гаргахдаа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Эрүүл мэндийн тусламж, үйлчилгээ үзүүлдэг эрүүл мэндийн ажилтан бол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Та дараах хүмүүст хэлэх 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алба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гүй: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Ажлын удирдлагууддаа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Хамт ажилладаг эсвэл сурдаг хүмүүст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Гэр бүлийн гишүүддээ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Эрүүл мэндийн мэргэжилтнүүдэд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ru-RU" sz="3600" b="1" dirty="0">
                <a:solidFill>
                  <a:srgbClr val="002664"/>
                </a:solidFill>
                <a:cs typeface="Poppins" pitchFamily="2" charset="77"/>
              </a:rPr>
              <a:t>Гепатит В-</a:t>
            </a:r>
            <a:r>
              <a:rPr lang="mn-MN" sz="3600" b="1" dirty="0">
                <a:solidFill>
                  <a:srgbClr val="002664"/>
                </a:solidFill>
                <a:cs typeface="Poppins" pitchFamily="2" charset="77"/>
              </a:rPr>
              <a:t>ий</a:t>
            </a:r>
            <a:r>
              <a:rPr lang="ru-RU" sz="3600" b="1" dirty="0">
                <a:solidFill>
                  <a:srgbClr val="002664"/>
                </a:solidFill>
                <a:cs typeface="Poppins" pitchFamily="2" charset="77"/>
              </a:rPr>
              <a:t>н талаар мэдэх нь яагаад чухал вэ?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эмчилгээ хийлгээгүйгээс элэг ноцтой гэмтэ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ж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элэгний хавдар үүс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эх эрсдэлтэй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тул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 анхаарах нь чухал.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г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бидний эргэн тойронд түгээмэл байдаг.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z-Cyrl-AZ" b="1" dirty="0">
                  <a:solidFill>
                    <a:schemeClr val="bg1"/>
                  </a:solidFill>
                  <a:latin typeface="Public Sans Medium"/>
                </a:rPr>
                <a:t>Архаг Гепатит </a:t>
              </a:r>
              <a:r>
                <a:rPr lang="en-US" b="1" dirty="0">
                  <a:solidFill>
                    <a:schemeClr val="bg1"/>
                  </a:solidFill>
                  <a:latin typeface="Public Sans Medium"/>
                </a:rPr>
                <a:t>B-</a:t>
              </a:r>
              <a:r>
                <a:rPr lang="az-Cyrl-AZ" b="1" dirty="0">
                  <a:solidFill>
                    <a:schemeClr val="bg1"/>
                  </a:solidFill>
                  <a:latin typeface="Public Sans Medium"/>
                </a:rPr>
                <a:t>ээр хэн ч өвч</a:t>
              </a:r>
              <a:r>
                <a:rPr lang="mn-MN" b="1" dirty="0">
                  <a:solidFill>
                    <a:schemeClr val="bg1"/>
                  </a:solidFill>
                  <a:latin typeface="Public Sans Medium"/>
                </a:rPr>
                <a:t>лөх боломжтой</a:t>
              </a:r>
              <a:r>
                <a:rPr lang="az-Cyrl-AZ" b="1" dirty="0">
                  <a:solidFill>
                    <a:schemeClr val="bg1"/>
                  </a:solidFill>
                  <a:latin typeface="Public Sans Medium"/>
                </a:rPr>
                <a:t>.</a:t>
              </a:r>
              <a:endParaRPr lang="en-US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Хаанаас тусламж авах талаар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</a:rPr>
                <a:t>Liver clinics and specialists - </a:t>
              </a:r>
              <a:r>
                <a:rPr lang="az-Cyrl-AZ" b="1" dirty="0">
                  <a:solidFill>
                    <a:srgbClr val="002664"/>
                  </a:solidFill>
                </a:rPr>
                <a:t>Элэгний нарийн мэргэжлийн эмнэлэг, мэргэжилтнүүд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- </a:t>
              </a:r>
              <a:r>
                <a:rPr lang="en-US" sz="1600" b="1" dirty="0">
                  <a:solidFill>
                    <a:srgbClr val="002664"/>
                  </a:solidFill>
                  <a:latin typeface="Public Sans Medium"/>
                </a:rPr>
                <a:t>1800 803 990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sz="1600" dirty="0">
                <a:latin typeface="Public Sans Extra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</a:rPr>
                <a:t>Sexual health clinics - </a:t>
              </a:r>
              <a:r>
                <a:rPr lang="az-Cyrl-AZ" b="1" dirty="0">
                  <a:solidFill>
                    <a:srgbClr val="002664"/>
                  </a:solidFill>
                </a:rPr>
                <a:t>Бэлгийн эрүүл мэндийн </a:t>
              </a:r>
              <a:endParaRPr lang="en-PH" b="1" dirty="0">
                <a:solidFill>
                  <a:srgbClr val="002664"/>
                </a:solidFill>
              </a:endParaRP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az-Cyrl-AZ" b="1" dirty="0">
                  <a:solidFill>
                    <a:srgbClr val="002664"/>
                  </a:solidFill>
                </a:rPr>
                <a:t>эмнэлэгүүд </a:t>
              </a:r>
              <a:r>
                <a:rPr lang="en-PH" b="1" dirty="0">
                  <a:solidFill>
                    <a:srgbClr val="002664"/>
                  </a:solidFill>
                  <a:latin typeface="Public Sans Medium"/>
                </a:rPr>
                <a:t> - </a:t>
              </a:r>
              <a:r>
                <a:rPr lang="en-US" sz="1600" b="1" dirty="0">
                  <a:solidFill>
                    <a:srgbClr val="002664"/>
                  </a:solidFill>
                  <a:latin typeface="Public Sans Medium"/>
                </a:rPr>
                <a:t>1800 451 624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sz="1600" dirty="0">
                <a:latin typeface="Public Sans ExtraLight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</a:rPr>
                <a:t>Multicultural HIV and Hepatitis Service - </a:t>
              </a:r>
              <a:r>
                <a:rPr lang="az-Cyrl-AZ" b="1" dirty="0">
                  <a:solidFill>
                    <a:srgbClr val="002664"/>
                  </a:solidFill>
                </a:rPr>
                <a:t>ХДХВ болон Гепатитын Олон соёлт Тусламж үйлчилгээ (</a:t>
              </a:r>
              <a:r>
                <a:rPr lang="en-AU" b="1" dirty="0">
                  <a:solidFill>
                    <a:srgbClr val="002664"/>
                  </a:solidFill>
                  <a:latin typeface="Public Sans Medium"/>
                </a:rPr>
                <a:t>MHAHS)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 sz="1600" dirty="0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  <a:latin typeface="Public Sans Medium" pitchFamily="2" charset="77"/>
                </a:rPr>
                <a:t>General Practitioner - </a:t>
              </a:r>
              <a:r>
                <a:rPr lang="mn-MN" b="1" dirty="0">
                  <a:solidFill>
                    <a:srgbClr val="002664"/>
                  </a:solidFill>
                  <a:latin typeface="Public Sans Medium" pitchFamily="2" charset="77"/>
                </a:rPr>
                <a:t>Өрхийн  эмч</a:t>
              </a:r>
              <a:r>
                <a:rPr lang="en-AU" b="1" dirty="0">
                  <a:solidFill>
                    <a:srgbClr val="002664"/>
                  </a:solidFill>
                  <a:latin typeface="Public Sans Medium" pitchFamily="2" charset="77"/>
                </a:rPr>
                <a:t> (GP)</a:t>
              </a:r>
              <a:r>
                <a:rPr lang="mn-MN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endParaRPr lang="en-US" sz="1600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  <a:latin typeface="Public Sans Medium" pitchFamily="2" charset="77"/>
                </a:rPr>
                <a:t>Hepatitis NSW - </a:t>
              </a:r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Гепатит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NSW - 1800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Медикэйр шаардлагагүй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Хаанаас э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х хэл дээрээ туслалцаа авах 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вэ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Та өөрийн эмч, эрүүл мэндийн үйлчилгээ үзүүлэгчтэй эх хэл дээрээ туслалцаа авах шаардлагатай бол</a:t>
            </a:r>
            <a:r>
              <a:rPr lang="en-PH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Орчуулга, Хэлмэрчийн Үйлчилгээ 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TIS)-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ний утас 13 14 50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руу залгаарай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Энэ үйлчилгээ нь үнэ төлбөргүй бөгөөд таны нууцлалыг хадгална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Үйлчилгээний ажилтанд хандаж хэлмэрч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ийн үнэ төлбөргүй үйлчилгээ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захиалаарай</a:t>
            </a:r>
            <a: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Бид ө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нөөдөр юу мэдэж авсан бэ?</a:t>
            </a:r>
            <a:b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Үнэн 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үү ,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Худал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 уу</a:t>
            </a:r>
            <a:r>
              <a:rPr lang="en-PH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Бэлгийн харилцаанд бэлгэвчгүй орсноор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халдвараар халдварлах боломжтой.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халдвар авснаа мэдэх цорын ганц шинж тэмдэг нь арьс шар өнгөтэй болох.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Амин дэм, эрүүл хоол хүнс хэрэглэх замаар өөрийгөө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ээс хамгаалах боломжтой.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Гадаад улсад хийлгэсэн шивээсийг ариутгасан төхөөрөмжөөр хийсэн гэдэгт итгэлгүй бол шинжилгээ хийлгэх шаардлагатай.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Гол санаа</a:t>
            </a:r>
            <a:endParaRPr lang="az-Cyrl-AZ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E4FA-49AF-643A-DE8D-5FC5D8E080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вирусээр үүсгэгддэг элэгний үрэвсэл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(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урт хугацааны) нь бидний эргэн тойронд түгээмэл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төрөх явцад эхээс хүүхдэд халдварладаг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тэй эсэхээ мэдэх ганц арга нь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гийн цусны шинжилгээ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нд хамрагдах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юм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Эмчилгээ хийлгэх боломжтой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бөгөөд э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нэ нь аюулгүй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үр дүнтэй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Эмчилгээ хийлгэхгүй бол 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элгийг гэмтээж, элэгний хавдар үүсэхэд хүргэдэг</a:t>
            </a:r>
            <a: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z-Cyrl-AZ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Асуу</a:t>
            </a:r>
            <a:r>
              <a:rPr lang="mn-MN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лт бий юу</a:t>
            </a:r>
            <a:r>
              <a:rPr lang="en-AU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az-Cyrl-AZ" sz="4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Бэлтгэсэн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and Hepatitis Service </a:t>
            </a:r>
          </a:p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(</a:t>
            </a:r>
            <a:r>
              <a:rPr lang="az-Cyrl-AZ" sz="4000" b="1" dirty="0">
                <a:solidFill>
                  <a:srgbClr val="002664"/>
                </a:solidFill>
              </a:rPr>
              <a:t>ХДХВ болон Гепатитын </a:t>
            </a:r>
            <a:endParaRPr lang="en-PH" sz="4000" b="1" dirty="0">
              <a:solidFill>
                <a:srgbClr val="002664"/>
              </a:solidFill>
            </a:endParaRPr>
          </a:p>
          <a:p>
            <a:pPr>
              <a:lnSpc>
                <a:spcPts val="4500"/>
              </a:lnSpc>
            </a:pPr>
            <a:r>
              <a:rPr lang="az-Cyrl-AZ" sz="4000" b="1" dirty="0">
                <a:solidFill>
                  <a:srgbClr val="002664"/>
                </a:solidFill>
              </a:rPr>
              <a:t>Олон соёлт Тусламж үйлчилгээ</a:t>
            </a:r>
            <a:r>
              <a:rPr lang="en-PH" sz="4000" b="1" dirty="0">
                <a:solidFill>
                  <a:srgbClr val="002664"/>
                </a:solidFill>
                <a:latin typeface="Public Sans Medium"/>
              </a:rPr>
              <a:t>)</a:t>
            </a:r>
            <a:endParaRPr lang="en-US" sz="4000" b="1" dirty="0">
              <a:solidFill>
                <a:srgbClr val="002664"/>
              </a:solidFill>
              <a:latin typeface="Public Sans Medium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3563C-5090-640E-ED1A-5299B9151C3B}"/>
              </a:ext>
            </a:extLst>
          </p:cNvPr>
          <p:cNvSpPr txBox="1"/>
          <p:nvPr/>
        </p:nvSpPr>
        <p:spPr>
          <a:xfrm>
            <a:off x="525101" y="543208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Ө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нөөдөр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бидний ярилцах сэдвүүд</a:t>
            </a:r>
            <a: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B,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тэр дундаа 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талаар таны мэдэх шаардлагатай зүйлс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ээр хэрхэн халдварладаг болон шинж тэмдгүүд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Хэн шинжилгээ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нд хамрагдах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шаардлагатай</a:t>
            </a:r>
            <a:endParaRPr lang="mn-MN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Хаана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, хэрхэн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шинжилгээнд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амрагдах 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урьдчилан сэргийлэлт, </a:t>
            </a:r>
            <a:r>
              <a:rPr lang="en-PH" sz="2000" dirty="0">
                <a:solidFill>
                  <a:srgbClr val="002664"/>
                </a:solidFill>
                <a:latin typeface="Public Sans ExtraLight" pitchFamily="2" charset="77"/>
              </a:rPr>
              <a:t>                           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эмчилгээ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Хэнд хэлэх, хэнд хэ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лэхгүй байх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Хаанаас дэлгэрэнгүй мэдээлэл авах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B гэж юу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нь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вирусээр үүсгэгддэг элэгний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халдвар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Энэ нь цочмог (богино хугацааны) эсвэл архаг (урт хугацааны) хэлбэртэй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 байж болно</a:t>
            </a:r>
            <a:endParaRPr lang="az-Cyrl-AZ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В нь элгийг гэмтээж, элэгний хавдар үүсэхэд хүргэдэг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В-тэй олон хүн өө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р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ийгөө өвдсөн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өө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мэддэггүй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Гепатит гэдэг нь элэгний үрэвсэл юм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az-Cyrl-AZ" sz="2000" b="1" dirty="0">
                  <a:solidFill>
                    <a:schemeClr val="bg1"/>
                  </a:solidFill>
                  <a:latin typeface="Public Sans Medium"/>
                </a:rPr>
                <a:t>Австралид амьдардаг гепатит </a:t>
              </a: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B-</a:t>
              </a:r>
              <a:r>
                <a:rPr lang="az-Cyrl-AZ" sz="2000" b="1" dirty="0">
                  <a:solidFill>
                    <a:schemeClr val="bg1"/>
                  </a:solidFill>
                  <a:latin typeface="Public Sans Medium"/>
                </a:rPr>
                <a:t>тэй ихэнх хүн тус халдварын тохиолдол ихтэй улсад төрсөн байдаг</a:t>
              </a:r>
              <a:r>
                <a:rPr lang="mn-MN" sz="2000" b="1" dirty="0">
                  <a:solidFill>
                    <a:schemeClr val="bg1"/>
                  </a:solidFill>
                  <a:latin typeface="Public Sans Medium"/>
                </a:rPr>
                <a:t>.</a:t>
              </a:r>
              <a:endParaRPr lang="az-Cyrl-AZ" sz="2000" b="1" dirty="0">
                <a:solidFill>
                  <a:schemeClr val="bg1"/>
                </a:solidFill>
                <a:latin typeface="Public San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АРХАГ (урт хугацааны)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z-Cyrl-AZ" sz="2000" b="1" dirty="0">
                  <a:solidFill>
                    <a:srgbClr val="002664"/>
                  </a:solidFill>
                  <a:latin typeface="Public Sans Medium" pitchFamily="2" charset="77"/>
                </a:rPr>
                <a:t>ЦОЧМОГ (богино хугацааны)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ийн халдвар авснаар </a:t>
            </a: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яах 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Цочмог гепатит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гэдэг нь хэн нэг хүн (ихэвчлэн насан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д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 хүрсэн)-ий биеэс тус вирус 6 сарын дотор устахыг хэлдэг.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latin typeface="Public Sans ExtraLight" pitchFamily="2" charset="77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Нэгэнт устсан тохиолдолд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ээр дахин халдварлахгүй бөгөөд бусдыг халдварлуулахгүй.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гэдэг нь халдвар 6 сараас дээш хугацаагаар үргэлжлэхийг хэлнэ.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0"/>
              </a:rPr>
              <a:t>B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0"/>
              </a:rPr>
              <a:t>элэгний гэмтэл </a:t>
            </a:r>
            <a:r>
              <a:rPr lang="en-AU" sz="2000" dirty="0">
                <a:solidFill>
                  <a:srgbClr val="002664"/>
                </a:solidFill>
                <a:latin typeface="Public Sans ExtraLight" pitchFamily="2" charset="0"/>
              </a:rPr>
              <a:t>(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0"/>
              </a:rPr>
              <a:t>хатуурал</a:t>
            </a:r>
            <a:r>
              <a:rPr lang="en-AU" sz="2000" dirty="0">
                <a:solidFill>
                  <a:srgbClr val="002664"/>
                </a:solidFill>
                <a:latin typeface="Public Sans ExtraLight" pitchFamily="2" charset="0"/>
              </a:rPr>
              <a:t>) 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0"/>
              </a:rPr>
              <a:t>болон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элэгний хавдар үүсэхэд хүргэдэг. </a:t>
            </a: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mn-MN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</a:t>
            </a:r>
            <a:r>
              <a:rPr lang="az-Cyrl-AZ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епатит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ээр </a:t>
            </a:r>
            <a:r>
              <a:rPr lang="mn-MN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бага насандаа</a:t>
            </a:r>
            <a:r>
              <a:rPr lang="az-Cyrl-AZ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халдварл</a:t>
            </a:r>
            <a:r>
              <a:rPr lang="mn-MN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ах тусам, </a:t>
            </a:r>
            <a:r>
              <a:rPr lang="az-Cyrl-AZ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насанд хүрсэн үедээ архаг гепатит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тэй болох эрсдэл нэмэгддэг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Халдвар авсан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бага насны хүүхдүүдийн 90%-д 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нь тус вирус устдаггүй тул архаг гепатит </a:t>
            </a:r>
            <a: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үүсдэг</a:t>
            </a:r>
            <a:r>
              <a:rPr lang="mn-MN" sz="2000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ийн халдвар авсан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насанд хүрэг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с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дийн 95%-д 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нь тус вирус устдаг</a:t>
            </a:r>
            <a:r>
              <a:rPr lang="mn-MN" sz="2000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mn-MN" sz="2000" dirty="0">
                <a:solidFill>
                  <a:srgbClr val="002060"/>
                </a:solidFill>
                <a:latin typeface="Public Sans ExtraLight" pitchFamily="2" charset="77"/>
              </a:rPr>
              <a:t>Насанд хүрсэн үедээ архаг гепатит В-тэй болох хүний ойролцоо тоон үзүүлэлт</a:t>
            </a:r>
            <a:endParaRPr lang="en-US" sz="2000" dirty="0">
              <a:solidFill>
                <a:srgbClr val="002060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Э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рүүл элэг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Цочмог гепатит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А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рхаг гепатит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Эл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эгний гэмтэл (</a:t>
            </a: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хатуурал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mn-MN" dirty="0">
                <a:solidFill>
                  <a:srgbClr val="002664"/>
                </a:solidFill>
                <a:latin typeface="Public Sans ExtraLight" pitchFamily="2" charset="77"/>
              </a:rPr>
              <a:t>Э</a:t>
            </a:r>
            <a:r>
              <a:rPr lang="az-Cyrl-AZ" dirty="0">
                <a:solidFill>
                  <a:srgbClr val="002664"/>
                </a:solidFill>
                <a:latin typeface="Public Sans ExtraLight" pitchFamily="2" charset="77"/>
              </a:rPr>
              <a:t>лэгний хавдар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mn-MN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 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элгэнд хэрхэн нөлөөлдөг вэ? 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z-Cyrl-AZ" b="1" dirty="0">
                  <a:solidFill>
                    <a:schemeClr val="bg1"/>
                  </a:solidFill>
                  <a:latin typeface="Public Sans Medium" pitchFamily="2" charset="77"/>
                </a:rPr>
                <a:t>Шинжилгээнд одоо хамрагд</a:t>
              </a:r>
              <a:r>
                <a:rPr lang="mn-MN" b="1" dirty="0">
                  <a:solidFill>
                    <a:schemeClr val="bg1"/>
                  </a:solidFill>
                  <a:latin typeface="Public Sans Medium" pitchFamily="2" charset="77"/>
                </a:rPr>
                <a:t>ах нь </a:t>
              </a:r>
              <a:r>
                <a:rPr lang="az-Cyrl-AZ" b="1" dirty="0">
                  <a:solidFill>
                    <a:schemeClr val="bg1"/>
                  </a:solidFill>
                  <a:latin typeface="Public Sans Medium" pitchFamily="2" charset="77"/>
                </a:rPr>
                <a:t>цаашид элэгний хүндрэлээс урьдчилан сэргийлэхэд тустай!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ээр хэрхэн халдварладаг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Гепатит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тэй хүний биеийн шингэн (цус, эр бэлгийн эс, шүлс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эсвэл 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үтрээний шингэн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) өөр хүний биед орох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 замаар халдварладаг. 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(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цочмог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архаг хоёул)-гийн халдвартай хүнтэй хамгаалалтгүй бэлгийн харилцаанд орох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Эмийн бодис тарьсан тариурыг дамжуулж хэрэглэх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Цустай байж болзошгүй сахлын татуурга, бусдын хувийн эд зүйлс, түүний дотор соёлын зан үйлд ашигладаг эд зүйлсийг дамжуулж хэрэглэх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b="1" dirty="0">
                <a:solidFill>
                  <a:schemeClr val="bg1"/>
                </a:solidFill>
                <a:latin typeface="Public Sans Medium"/>
              </a:rPr>
              <a:t>Үүнд нүдэнд харагдахааргүй жижиг хэмжээний цус ч хамаарна</a:t>
            </a:r>
            <a:r>
              <a:rPr lang="mn-MN" sz="2000" b="1" dirty="0">
                <a:solidFill>
                  <a:schemeClr val="bg1"/>
                </a:solidFill>
                <a:latin typeface="Public Sans Medium"/>
              </a:rPr>
              <a:t>.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Архаг гепатит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B-</a:t>
            </a:r>
            <a:r>
              <a:rPr lang="az-Cyrl-AZ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ээр хэрхэн халдварладаг вэ?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Халдвар авсан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бага насны хүүхдүүдийн 90%-д 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нь тус вирус устдаггүй тул архаг гепатит </a:t>
            </a:r>
            <a: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  <a:t>B 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үүсдэг</a:t>
            </a:r>
            <a:r>
              <a:rPr lang="mn-MN" sz="2000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гийн халдвар авсан 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насанд хүрэг</a:t>
            </a:r>
            <a:r>
              <a:rPr lang="mn-MN" sz="2000" b="1" dirty="0">
                <a:solidFill>
                  <a:srgbClr val="002664"/>
                </a:solidFill>
                <a:latin typeface="Public Sans Medium" pitchFamily="2" charset="77"/>
              </a:rPr>
              <a:t>с</a:t>
            </a:r>
            <a:r>
              <a:rPr lang="az-Cyrl-AZ" sz="2000" b="1" dirty="0">
                <a:solidFill>
                  <a:srgbClr val="002664"/>
                </a:solidFill>
                <a:latin typeface="Public Sans Medium" pitchFamily="2" charset="77"/>
              </a:rPr>
              <a:t>дийн 95%-д</a:t>
            </a:r>
            <a:r>
              <a:rPr lang="az-Cyrl-AZ" sz="2000" dirty="0">
                <a:solidFill>
                  <a:srgbClr val="002664"/>
                </a:solidFill>
                <a:latin typeface="Public Sans Medium" pitchFamily="2" charset="77"/>
              </a:rPr>
              <a:t> нь тус вирус 6 сарын дотор устдаг</a:t>
            </a:r>
            <a:r>
              <a:rPr lang="mn-MN" sz="2000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Нярайд вакцин хийгээгүй тохиолдолд х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алдвартай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цочмог болон архаг) э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хээс төрөх үед хүүхдэд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Гепатит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B-</a:t>
            </a:r>
            <a:r>
              <a:rPr lang="az-Cyrl-AZ" sz="2000" dirty="0">
                <a:solidFill>
                  <a:srgbClr val="002664"/>
                </a:solidFill>
                <a:latin typeface="Public Sans ExtraLight" pitchFamily="2" charset="77"/>
              </a:rPr>
              <a:t>ийн халдвартай хүүхдээс бусад хүүхдүүдэд арьсан дээрх ил шархаар дамжи</a:t>
            </a:r>
            <a:r>
              <a:rPr lang="mn-MN" sz="2000" dirty="0">
                <a:solidFill>
                  <a:srgbClr val="002664"/>
                </a:solidFill>
                <a:latin typeface="Public Sans ExtraLight" pitchFamily="2" charset="77"/>
              </a:rPr>
              <a:t>н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04F4F7-1E4B-4A51-B629-D469F23B46A6}"/>
</file>

<file path=customXml/itemProps2.xml><?xml version="1.0" encoding="utf-8"?>
<ds:datastoreItem xmlns:ds="http://schemas.openxmlformats.org/officeDocument/2006/customXml" ds:itemID="{83BB8ABD-0831-4BF7-8B59-25FE7B6BF0A1}"/>
</file>

<file path=customXml/itemProps3.xml><?xml version="1.0" encoding="utf-8"?>
<ds:datastoreItem xmlns:ds="http://schemas.openxmlformats.org/officeDocument/2006/customXml" ds:itemID="{8D71FB8B-46B4-4BAF-87D9-C766E2717B0F}"/>
</file>

<file path=docProps/app.xml><?xml version="1.0" encoding="utf-8"?>
<Properties xmlns="http://schemas.openxmlformats.org/officeDocument/2006/extended-properties" xmlns:vt="http://schemas.openxmlformats.org/officeDocument/2006/docPropsVTypes">
  <TotalTime>6485</TotalTime>
  <Words>1689</Words>
  <Application>Microsoft Office PowerPoint</Application>
  <PresentationFormat>Widescreen</PresentationFormat>
  <Paragraphs>223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Гепатит В-ийн талаар мэдэх нь яагаад чухал вэ?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Архаг гепатит B-г эмчлэх нь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130</cp:revision>
  <dcterms:created xsi:type="dcterms:W3CDTF">2025-06-03T07:12:24Z</dcterms:created>
  <dcterms:modified xsi:type="dcterms:W3CDTF">2025-11-06T01:16:05Z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2025-09-29T00:10:02Z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e29a9866-4af3-4563-90e2-4c23fa5b34b8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