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E8B7EE-B772-5F23-D714-81D66C3FB2F9}" name="Silipa Mitaina (Sydney LHD)" initials="SL" userId="S::silipa.mitaina@health.nsw.gov.au::1d832b2b-a57a-42d6-b991-4eaf8b2c52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4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2EA"/>
    <a:srgbClr val="73D3E1"/>
    <a:srgbClr val="00C296"/>
    <a:srgbClr val="002664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B6A2E-B5DE-3945-CD7F-800DBF53B66B}" v="323" dt="2025-07-17T09:46:24.5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02"/>
  </p:normalViewPr>
  <p:slideViewPr>
    <p:cSldViewPr snapToGrid="0">
      <p:cViewPr varScale="1">
        <p:scale>
          <a:sx n="106" d="100"/>
          <a:sy n="10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Mālamalama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le Hepatitis B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E le mafai ona 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maua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i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 mai le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 pitchFamily="2" charset="77"/>
              </a:rPr>
              <a:t>Tale po o le mafatua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 pitchFamily="2" charset="77"/>
              </a:rPr>
              <a:t>Fusi, sogi pe u'u lima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Namu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se u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nisi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iniseti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00C296"/>
              </a:buClr>
              <a:buSzPct val="120000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Fefa'asoaa'i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mea'ai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asu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mea'ai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ipu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inu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Fa'aaogaina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faletaele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faleui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Vaitaele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Hepatitis B </a:t>
              </a:r>
              <a:r>
                <a:rPr lang="en-US" b="1" dirty="0" err="1">
                  <a:solidFill>
                    <a:srgbClr val="002664"/>
                  </a:solidFill>
                  <a:latin typeface="Public Sans Medium" pitchFamily="2" charset="77"/>
                </a:rPr>
                <a:t>fa'apu'upu'u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Hepatitis B </a:t>
              </a:r>
              <a:r>
                <a:rPr lang="en-US" b="1" dirty="0" err="1">
                  <a:solidFill>
                    <a:srgbClr val="002664"/>
                  </a:solidFill>
                  <a:latin typeface="Public Sans Medium" pitchFamily="2" charset="77"/>
                </a:rPr>
                <a:t>fa'aumiumi</a:t>
              </a:r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Tigā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manava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Lanu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uliuli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feau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vai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Lelavavā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Ta'avilivili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ulu,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fa'asuaki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le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fia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ai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Vaivai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lanu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feau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mamao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Sasama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ole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mata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(jaundice)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Tigā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o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manava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itu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taumatau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o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Gāoi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tigā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fiva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Popole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atuatuvale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Ma'i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suka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Ta'avilivili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ulu,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fa'asuaki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le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fia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ai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Sosolo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gigi'i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mageso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Sasama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ole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1800" dirty="0" err="1">
                <a:solidFill>
                  <a:srgbClr val="002664"/>
                </a:solidFill>
                <a:latin typeface="Public Sans ExtraLight" pitchFamily="2" charset="77"/>
              </a:rPr>
              <a:t>mata</a:t>
            </a: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 (jaundice)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109AEE4E-3994-5301-E30D-456E46715A26}"/>
              </a:ext>
            </a:extLst>
          </p:cNvPr>
          <p:cNvSpPr txBox="1"/>
          <p:nvPr/>
        </p:nvSpPr>
        <p:spPr>
          <a:xfrm>
            <a:off x="343330" y="7350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O a auga o </a:t>
            </a:r>
            <a:r>
              <a:rPr lang="pt-BR" sz="4000" b="1" dirty="0" err="1">
                <a:solidFill>
                  <a:srgbClr val="002664"/>
                </a:solidFill>
                <a:latin typeface="Poppins"/>
                <a:cs typeface="Poppins"/>
              </a:rPr>
              <a:t>le</a:t>
            </a: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pt-BR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 B?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Pau lava le auala e iloa ai ua e maua i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fa'aumiumi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o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faia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lea o se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su'ega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o le toto o le hepatitis B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E </a:t>
              </a:r>
              <a:r>
                <a:rPr lang="en-US" sz="2000" b="1" dirty="0" err="1">
                  <a:solidFill>
                    <a:schemeClr val="bg1"/>
                  </a:solidFill>
                  <a:latin typeface="Public Sans Medium"/>
                </a:rPr>
                <a:t>vave</a:t>
              </a: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 ma </a:t>
              </a:r>
              <a:r>
                <a:rPr lang="en-US" sz="2000" b="1" dirty="0" err="1">
                  <a:solidFill>
                    <a:schemeClr val="bg1"/>
                  </a:solidFill>
                  <a:latin typeface="Public Sans Medium"/>
                </a:rPr>
                <a:t>faigofie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E i ai ituaiga eseese o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su'ega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toto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mo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le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Hepatitis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B, e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faigofie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ma e le fa'alaua'iteleina.</a:t>
            </a:r>
            <a:endParaRPr lang="en-US" sz="2000" dirty="0">
              <a:latin typeface="Public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O i'uga o su'esu'ega o le a ta'u atu ai ia te oe pe afai o oe: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Ua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a'afia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i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, ma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mana'omia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tausiga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ma togafitiga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 pitchFamily="2" charset="77"/>
              </a:rPr>
              <a:t>Ua atia'e se puipuiga mai le hepatitis B, ma e le toe maua ai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leai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se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puipuiga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mai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B, ma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mana'omia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se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tui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puipui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B.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</a:rPr>
              <a:t>E mafai ona faia le siaki o le hepatitis B ile: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Foma'i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lautele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(GP)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Sexual Health clinics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Aiga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Fuafuaina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(Family Planning) Australia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71D6E81-42A1-C114-F638-3248499126A9}"/>
              </a:ext>
            </a:extLst>
          </p:cNvPr>
          <p:cNvSpPr txBox="1"/>
          <p:nvPr/>
        </p:nvSpPr>
        <p:spPr>
          <a:xfrm>
            <a:off x="431455" y="531851"/>
            <a:ext cx="3882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Siakiina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mo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le Hepatitis B?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E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tāua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fo'i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le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faia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o se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su'ega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mo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le hepatitis B pe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afai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le aiga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Nonofo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se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tasi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Sa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feusua'iga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aunoa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ma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puipuia</a:t>
            </a:r>
            <a:endParaRPr lang="en-US" sz="2000" dirty="0" err="1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nifo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po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teuteu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atunu'u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fafo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le'o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mamā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masini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fa'aaogaina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oe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C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po'o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HIV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fa'aaogaina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tui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fualaau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fa'asaina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fa'asaina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tuigā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toto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atunu'u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fafo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po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luma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le 1990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Ausetalia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Afai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na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fanau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pe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na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nofo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se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atunu'u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ta'atele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ai le hepatitis B, 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tāua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lou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faia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o se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su'ega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o le hepatitis B</a:t>
            </a:r>
            <a:endParaRPr lang="en-US" sz="2000" b="1" dirty="0">
              <a:latin typeface="Public Sans Medium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1A4B775-1046-917C-BFEA-46D5DED213E7}"/>
              </a:ext>
            </a:extLst>
          </p:cNvPr>
          <p:cNvSpPr txBox="1"/>
          <p:nvPr/>
        </p:nvSpPr>
        <p:spPr>
          <a:xfrm>
            <a:off x="397764" y="684026"/>
            <a:ext cx="625703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O ai e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tatau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ona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faia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se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su'ega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o le Hepatitis B?</a:t>
            </a: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pt-BR" sz="2000" b="1" dirty="0">
                  <a:solidFill>
                    <a:schemeClr val="bg1"/>
                  </a:solidFill>
                  <a:latin typeface="Public Sans Medium"/>
                </a:rPr>
                <a:t>E fa'ailoa e lau foma'i ia te oe pe afai e mana'omia ona fai togafitiga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Togafitiga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o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fa'aumiumi</a:t>
            </a:r>
            <a:endParaRPr lang="en-US" sz="4000" b="1" dirty="0" err="1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Afai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,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tatau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va'ai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lau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foma'i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aunoa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(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6-12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masina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)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siaki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ai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maloloina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lou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ate, aua o le ate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fa'aletonu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tula'i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so'o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O togafitiga e mafai ona fa'aititia ai le fa'aletonu o le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Ate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ma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fa'aititia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ai le lamatiaga o le kanesa o le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Ate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.</a:t>
            </a:r>
            <a:endParaRPr lang="en-US" sz="2000" b="1" dirty="0">
              <a:latin typeface="Public Sans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</a:rPr>
              <a:t>O tui puipui o le auala sili lea e puipuia ai mai le hepatitis B.</a:t>
            </a:r>
            <a:endParaRPr lang="en-US" sz="2000" b="1" dirty="0"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I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Ausetalia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, o tui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puipui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Hepatitis B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pepe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fa'atoa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fananau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tamaiti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tupulaga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talavou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aiga tagata e feso'ota'i vavalalata ma se tasi e maua </a:t>
            </a:r>
          </a:p>
          <a:p>
            <a:pPr marL="355600" defTabSz="355600"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i le hepatitis B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Fesili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lau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foma'i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e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uiga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</a:p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tui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puipui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o le hepatitis B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Poppins"/>
                  <a:cs typeface="Poppins"/>
                </a:rPr>
                <a:t>Fai tui </a:t>
              </a:r>
              <a:r>
                <a:rPr lang="en-US" sz="3000" b="1" dirty="0" err="1">
                  <a:solidFill>
                    <a:schemeClr val="bg1"/>
                  </a:solidFill>
                  <a:latin typeface="Poppins"/>
                  <a:cs typeface="Poppins"/>
                </a:rPr>
                <a:t>puipui</a:t>
              </a:r>
              <a:endParaRPr lang="en-US" sz="30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0BE75EAB-0809-7674-5279-49A8C5C60106}"/>
              </a:ext>
            </a:extLst>
          </p:cNvPr>
          <p:cNvSpPr txBox="1"/>
          <p:nvPr/>
        </p:nvSpPr>
        <p:spPr>
          <a:xfrm>
            <a:off x="397764" y="811026"/>
            <a:ext cx="724763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E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fa'apefea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ona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ou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puipuia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mai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le Hepatitis B?</a:t>
            </a: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Isi auala e taofi ai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pepesi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o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/>
              </a:rPr>
              <a:t>Alo ese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feso'ota'iga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o le toto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le toto: aua le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fa'asoaina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tafi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,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pulumu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fufulu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nifo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po'o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isi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mea</a:t>
            </a:r>
            <a:r>
              <a:rPr lang="en-US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/>
              </a:rPr>
              <a:t>patino</a:t>
            </a:r>
            <a:endParaRPr lang="en-US">
              <a:latin typeface="Public Sans Extra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dirty="0">
                <a:solidFill>
                  <a:srgbClr val="002664"/>
                </a:solidFill>
                <a:latin typeface="Public Sans ExtraLight" pitchFamily="2" charset="77"/>
              </a:rPr>
              <a:t>Aua nei fa'asoa atu ni nila po o ni masini mo le pe'a, tuiina, po o isi faiga masani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Fa'aaoga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uma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puipui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kulimi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feusuaiga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pe a 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faia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feusuaiga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Aua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ne'i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fa'asoa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nila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so'o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faigaluega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fa'aaogaina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tuiina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fualaau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fa'asaina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Uiga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fa'ailoga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tagata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na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te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fausia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ai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pa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pupuni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i le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soifua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</a:t>
              </a:r>
              <a:r>
                <a:rPr lang="it-IT" sz="2000" b="1" dirty="0" err="1">
                  <a:solidFill>
                    <a:srgbClr val="CCF2EA"/>
                  </a:solidFill>
                  <a:latin typeface="Public Sans Medium"/>
                </a:rPr>
                <a:t>maloloina</a:t>
              </a:r>
              <a:r>
                <a:rPr lang="it-IT" sz="2000" b="1" dirty="0">
                  <a:solidFill>
                    <a:srgbClr val="CCF2EA"/>
                  </a:solidFill>
                  <a:latin typeface="Public Sans Medium"/>
                </a:rPr>
                <a:t> ma le lagolago</a:t>
              </a:r>
              <a:r>
                <a:rPr lang="en-US" sz="2000" b="1" dirty="0">
                  <a:solidFill>
                    <a:srgbClr val="CCF2EA"/>
                  </a:solidFill>
                  <a:latin typeface="Public Sans Medium"/>
                </a:rPr>
                <a:t>.</a:t>
              </a:r>
              <a:endParaRPr lang="en-US" sz="2000" b="1" dirty="0">
                <a:solidFill>
                  <a:srgbClr val="CCF2EA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O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nei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masalosaloga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e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mafai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ona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a'afia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ai le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naunauta'iga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o se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tagata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e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fa'ailoa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atu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</a:p>
            <a:p>
              <a:pPr algn="ctr"/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lona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tulaga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o le hepatitis B.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09242B0F-A35D-E53B-2767-28A75110AAAF}"/>
              </a:ext>
            </a:extLst>
          </p:cNvPr>
          <p:cNvSpPr txBox="1"/>
          <p:nvPr/>
        </p:nvSpPr>
        <p:spPr>
          <a:xfrm>
            <a:off x="256766" y="9306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Malamalama </a:t>
            </a:r>
            <a:r>
              <a:rPr lang="en-US" sz="3200" b="1" dirty="0" err="1">
                <a:solidFill>
                  <a:srgbClr val="002664"/>
                </a:solidFill>
                <a:latin typeface="Poppins"/>
                <a:cs typeface="Poppins"/>
              </a:rPr>
              <a:t>i</a:t>
            </a: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200" b="1" dirty="0" err="1">
                <a:solidFill>
                  <a:srgbClr val="002664"/>
                </a:solidFill>
                <a:latin typeface="Poppins"/>
                <a:cs typeface="Poppins"/>
              </a:rPr>
              <a:t>uiga</a:t>
            </a: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200" b="1" dirty="0" err="1">
                <a:solidFill>
                  <a:srgbClr val="002664"/>
                </a:solidFill>
                <a:latin typeface="Poppins"/>
                <a:cs typeface="Poppins"/>
              </a:rPr>
              <a:t>fa'ailoga</a:t>
            </a: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200" b="1" dirty="0" err="1">
                <a:solidFill>
                  <a:srgbClr val="002664"/>
                </a:solidFill>
                <a:latin typeface="Poppins"/>
                <a:cs typeface="Poppins"/>
              </a:rPr>
              <a:t>tagata</a:t>
            </a: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 e </a:t>
            </a:r>
            <a:r>
              <a:rPr lang="en-US" sz="3200" b="1" dirty="0" err="1">
                <a:solidFill>
                  <a:srgbClr val="002664"/>
                </a:solidFill>
                <a:latin typeface="Poppins"/>
                <a:cs typeface="Poppins"/>
              </a:rPr>
              <a:t>fa'asaga</a:t>
            </a: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200" b="1" dirty="0" err="1">
                <a:solidFill>
                  <a:srgbClr val="002664"/>
                </a:solidFill>
                <a:latin typeface="Poppins"/>
                <a:cs typeface="Poppins"/>
              </a:rPr>
              <a:t>i</a:t>
            </a:r>
            <a:r>
              <a:rPr lang="en-US" sz="3200" b="1" dirty="0">
                <a:solidFill>
                  <a:srgbClr val="002664"/>
                </a:solidFill>
                <a:latin typeface="Poppins"/>
                <a:cs typeface="Poppins"/>
              </a:rPr>
              <a:t> le Hepatitis B</a:t>
            </a:r>
            <a:endParaRPr lang="en-US" sz="16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B2493-0875-9EDD-8BED-79DD6A52D31B}"/>
              </a:ext>
            </a:extLst>
          </p:cNvPr>
          <p:cNvSpPr txBox="1"/>
          <p:nvPr/>
        </p:nvSpPr>
        <p:spPr>
          <a:xfrm>
            <a:off x="5484552" y="1090105"/>
            <a:ext cx="6450681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To'atele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o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tagata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o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lo'o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maua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le Hepatitis B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salalau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o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lo'o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a'afia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i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uiga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fa'ailoga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tagata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e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feso'ota'i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ma le hepatitis B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ona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Masalosaloga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fa'apefea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latou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Amioga e feso'ota'i ma le hepatitis B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</a:rPr>
              <a:t>E tusa ai ma le tulafono, e tatau ona e ta'u atu i tagata: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 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tu'uina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toto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 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foa'i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totoga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 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talosaga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inisiua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 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auai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Australian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Defence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Force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 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talosaga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se visa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nofo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Ausetalia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Afai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se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faigaluega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fa'asoifua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E </a:t>
            </a:r>
            <a:r>
              <a:rPr lang="it-IT" sz="2000" b="1" err="1">
                <a:solidFill>
                  <a:srgbClr val="002664"/>
                </a:solidFill>
                <a:latin typeface="Public Sans Medium"/>
              </a:rPr>
              <a:t>l</a:t>
            </a:r>
            <a:r>
              <a:rPr lang="it-IT" sz="2000" b="1" err="1">
                <a:solidFill>
                  <a:srgbClr val="002664"/>
                </a:solidFill>
                <a:latin typeface="Public Sans Medium"/>
                <a:ea typeface="+mn-lt"/>
                <a:cs typeface="+mn-lt"/>
              </a:rPr>
              <a:t>ē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 </a:t>
            </a:r>
            <a:r>
              <a:rPr lang="it-IT" sz="2000" b="1" err="1">
                <a:solidFill>
                  <a:srgbClr val="002664"/>
                </a:solidFill>
                <a:latin typeface="Public Sans Medium"/>
              </a:rPr>
              <a:t>tatau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ona e </a:t>
            </a:r>
            <a:r>
              <a:rPr lang="it-IT" sz="2000" b="1" err="1">
                <a:solidFill>
                  <a:srgbClr val="002664"/>
                </a:solidFill>
                <a:latin typeface="Public Sans Medium"/>
              </a:rPr>
              <a:t>ta'u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it-IT" sz="2000" b="1" err="1">
                <a:solidFill>
                  <a:srgbClr val="002664"/>
                </a:solidFill>
                <a:latin typeface="Public Sans Medium"/>
              </a:rPr>
              <a:t>atu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pule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falefaigaluega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galulue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fa'atasi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a'oga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fa'atasi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Tagata o le aiga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Tagata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fa'apitoa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soifua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F8E54E1-DB31-8512-B993-730D6682D664}"/>
              </a:ext>
            </a:extLst>
          </p:cNvPr>
          <p:cNvSpPr txBox="1"/>
          <p:nvPr/>
        </p:nvSpPr>
        <p:spPr>
          <a:xfrm>
            <a:off x="413540" y="4179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ai e tatau ona ta'u iai ma aua le ta'ua iai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Aisea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tāua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ai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tāua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aua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ona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mafua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ai le fa'aleagaina o le ate ma le kanesa o le ate pe a le togafitia.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 le Hepatitis B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ta'atele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totonu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tatou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nu'u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E281DD-075F-06F8-615E-44C8E3E701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64608" y="4673250"/>
            <a:ext cx="5714248" cy="815580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24634-71F8-4CFA-FD5E-4181F05968AB}"/>
              </a:ext>
            </a:extLst>
          </p:cNvPr>
          <p:cNvSpPr txBox="1"/>
          <p:nvPr/>
        </p:nvSpPr>
        <p:spPr>
          <a:xfrm>
            <a:off x="6197600" y="4876407"/>
            <a:ext cx="5291667" cy="4575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chemeClr val="bg1"/>
                </a:solidFill>
                <a:latin typeface="Public Sans Medium"/>
              </a:rPr>
              <a:t>O le </a:t>
            </a:r>
            <a:r>
              <a:rPr lang="it-IT" sz="2000" b="1" dirty="0" err="1">
                <a:solidFill>
                  <a:schemeClr val="bg1"/>
                </a:solidFill>
                <a:latin typeface="Public Sans Medium"/>
              </a:rPr>
              <a:t>Hepatitis</a:t>
            </a:r>
            <a:r>
              <a:rPr lang="it-IT" sz="2000" b="1" dirty="0">
                <a:solidFill>
                  <a:schemeClr val="bg1"/>
                </a:solidFill>
                <a:latin typeface="Public Sans Medium"/>
              </a:rPr>
              <a:t> B e </a:t>
            </a:r>
            <a:r>
              <a:rPr lang="it-IT" sz="2000" b="1" dirty="0" err="1">
                <a:solidFill>
                  <a:schemeClr val="bg1"/>
                </a:solidFill>
                <a:latin typeface="Public Sans Medium"/>
              </a:rPr>
              <a:t>mafai</a:t>
            </a:r>
            <a:r>
              <a:rPr lang="it-IT" sz="2000" b="1" dirty="0">
                <a:solidFill>
                  <a:schemeClr val="bg1"/>
                </a:solidFill>
                <a:latin typeface="Public Sans Medium"/>
              </a:rPr>
              <a:t> ona </a:t>
            </a:r>
            <a:r>
              <a:rPr lang="it-IT" sz="2000" b="1" dirty="0" err="1">
                <a:solidFill>
                  <a:schemeClr val="bg1"/>
                </a:solidFill>
                <a:latin typeface="Public Sans Medium"/>
              </a:rPr>
              <a:t>a'afia</a:t>
            </a:r>
            <a:r>
              <a:rPr lang="it-IT" sz="2000" b="1" dirty="0">
                <a:solidFill>
                  <a:schemeClr val="bg1"/>
                </a:solidFill>
                <a:latin typeface="Public Sans Medium"/>
              </a:rPr>
              <a:t> ai </a:t>
            </a:r>
            <a:r>
              <a:rPr lang="it-IT" sz="2000" b="1" dirty="0" err="1">
                <a:solidFill>
                  <a:schemeClr val="bg1"/>
                </a:solidFill>
                <a:latin typeface="Public Sans Medium"/>
              </a:rPr>
              <a:t>so'o</a:t>
            </a:r>
            <a:r>
              <a:rPr lang="it-IT" sz="2000" b="1" dirty="0">
                <a:solidFill>
                  <a:schemeClr val="bg1"/>
                </a:solidFill>
                <a:latin typeface="Public Sans Medium"/>
              </a:rPr>
              <a:t> se tasi</a:t>
            </a:r>
            <a:r>
              <a:rPr lang="en-US" sz="2000" b="1" dirty="0">
                <a:solidFill>
                  <a:schemeClr val="bg1"/>
                </a:solidFill>
                <a:latin typeface="Public Sans Medium"/>
              </a:rPr>
              <a:t>.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fea e maua ai le fesoasoani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Liver clinics and specialists -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Falema'i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ma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foma'i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fa'apitoa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mo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le Ate  - 1800 803 990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dirty="0">
                <a:latin typeface="Public Sans ExtraLight"/>
              </a:endParaRP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0942C3-BA14-674F-B789-86D3E4B200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23398" y="2780123"/>
            <a:ext cx="6850343" cy="95895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Multicultural HIV and Hepatitis Service -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/>
                </a:rPr>
                <a:t>Auaunaga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Multicultural HIV ma le Hepatitis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General Practitioner - Foma'i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lautele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(GP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 le mana'omia le Medicare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B4392F-5E3F-FC9D-B89F-17254E90220C}"/>
              </a:ext>
            </a:extLst>
          </p:cNvPr>
          <p:cNvSpPr txBox="1"/>
          <p:nvPr/>
        </p:nvSpPr>
        <p:spPr>
          <a:xfrm>
            <a:off x="4643884" y="2840621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Sexual health clinics -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Falema'i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mo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mataupu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tau 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feusuaiga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maloloina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- 1800 451 624 </a:t>
            </a: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</a:rPr>
              <a:t>www.health.nsw.gov.au/sexualhealth**</a:t>
            </a:r>
            <a:endParaRPr lang="en-US" sz="16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Fesoasoani i lau lava gagana?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Afai e te mana'omia se fesoasoani e talanoa ai </a:t>
            </a:r>
          </a:p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 lau foma'i po'o le foma'i i lau gagana: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 pitchFamily="2" charset="77"/>
              </a:rPr>
              <a:t>Valaau i le Auaunaga mo Fa'aliliuga ma Fa'amatala'upu (TIS) i le 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 dirty="0">
                <a:solidFill>
                  <a:srgbClr val="002664"/>
                </a:solidFill>
                <a:latin typeface="Public Sans ExtraLight" pitchFamily="2" charset="77"/>
              </a:rPr>
              <a:t>O nei auaunaga e faifua ma e le fa'alaua'iteleina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Fa'afeso'ota'i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ofisa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fa'aavanoa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fa'amatala'upu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faifua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oe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Moni pe Sese?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feusuaiga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aunoa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puipui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feusuaiga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Pau lava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auala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iloa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 o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lanu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samasama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puipuia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lava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 e ala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inuina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vaitamini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taumafa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mea'ai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Sa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</a:t>
            </a:r>
            <a:r>
              <a:rPr lang="en-US" sz="2000" err="1">
                <a:solidFill>
                  <a:srgbClr val="002664"/>
                </a:solidFill>
                <a:latin typeface="Public Sans Medium"/>
                <a:ea typeface="+mn-lt"/>
                <a:cs typeface="+mn-lt"/>
              </a:rPr>
              <a:t>ā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 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sau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pe'a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atunu'u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fafo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ma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te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o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mautinoa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pe o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masini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sa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fa'aaogaina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mamā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,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tatau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fa'ata'ita'ia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21D9E1E-6BAB-EC41-D4F3-973676B71058}"/>
              </a:ext>
            </a:extLst>
          </p:cNvPr>
          <p:cNvSpPr txBox="1"/>
          <p:nvPr/>
        </p:nvSpPr>
        <p:spPr>
          <a:xfrm>
            <a:off x="397763" y="540093"/>
            <a:ext cx="761265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le a se mea ua tatou a'otaulimaina i le aso lenei?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22ABB3F-8A4C-8806-6B90-56FF36CD3B16}"/>
              </a:ext>
            </a:extLst>
          </p:cNvPr>
          <p:cNvSpPr txBox="1"/>
          <p:nvPr/>
        </p:nvSpPr>
        <p:spPr>
          <a:xfrm>
            <a:off x="309049" y="901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Feau tāua e alu ma oe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AB4B-46E2-8B69-440E-94293BA97D89}"/>
              </a:ext>
            </a:extLst>
          </p:cNvPr>
          <p:cNvSpPr txBox="1"/>
          <p:nvPr/>
        </p:nvSpPr>
        <p:spPr>
          <a:xfrm>
            <a:off x="334449" y="19729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 le Hepatitis B o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fa'ama'i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ate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mafua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siama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Hepatitis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B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fa'aumiumi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umi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)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ta'atele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totonu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tatou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alalafaga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 le Hepatitis B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pasi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tina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pepe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fanau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ai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Pau lava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auala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iloa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ai pe o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o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lea o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su'ega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toto o le Hepatitis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avanoa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.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saogalemu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aogā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aunoa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togafitiga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, o 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le Hepatitis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B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mafua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ai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fa'aleagaina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ate ma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kanesa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ate.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Fesili</a:t>
            </a: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 err="1">
                <a:solidFill>
                  <a:srgbClr val="002664"/>
                </a:solidFill>
                <a:latin typeface="Public Sans Medium"/>
                <a:cs typeface="Poppins"/>
              </a:rPr>
              <a:t>Atina'e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/>
              </a:rPr>
              <a:t> e le: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br>
              <a:rPr lang="en-US" sz="4000" b="1" dirty="0">
                <a:latin typeface="Poppins" pitchFamily="2" charset="77"/>
                <a:cs typeface="Poppins" pitchFamily="2" charset="77"/>
              </a:rPr>
            </a:br>
            <a:r>
              <a:rPr lang="en-US" sz="4000" b="1" dirty="0" err="1">
                <a:solidFill>
                  <a:srgbClr val="002664"/>
                </a:solidFill>
                <a:latin typeface="Poppins"/>
                <a:cs typeface="Poppins"/>
              </a:rPr>
              <a:t>Auaunaga</a:t>
            </a: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 Multicultural </a:t>
            </a:r>
          </a:p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 ma le Hepatitis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NSW 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CB892-1EC3-C6A9-212B-465F7379421A}"/>
              </a:ext>
            </a:extLst>
          </p:cNvPr>
          <p:cNvSpPr txBox="1"/>
          <p:nvPr/>
        </p:nvSpPr>
        <p:spPr>
          <a:xfrm>
            <a:off x="525101" y="597529"/>
            <a:ext cx="39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 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mea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tatau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iloa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uiga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ma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taula'i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atu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Fa'afefea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ma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fa'ailoga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ono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tula'i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mai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ai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siakiina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fa'apefea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siaki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Puipuia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ma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togafitiina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Hepatitis B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ai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ma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ta'ua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iai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fa'amatalaga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58A4518-B891-8A39-4438-293EA61EEDB1}"/>
              </a:ext>
            </a:extLst>
          </p:cNvPr>
          <p:cNvSpPr txBox="1"/>
          <p:nvPr/>
        </p:nvSpPr>
        <p:spPr>
          <a:xfrm>
            <a:off x="354441" y="1350964"/>
            <a:ext cx="395973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le asō o le a tatou talanoa ai e uiga i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O le </a:t>
            </a:r>
            <a:r>
              <a:rPr lang="it-IT" sz="4000" b="1" dirty="0">
                <a:solidFill>
                  <a:srgbClr val="002664"/>
                </a:solidFill>
                <a:latin typeface="Poppins"/>
                <a:ea typeface="+mj-lt"/>
                <a:cs typeface="+mj-lt"/>
              </a:rPr>
              <a:t>ā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 le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Hepatitis B?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o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lona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uiga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ua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fulafula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le 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I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Ausetalia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, o le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to'atele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o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tagata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e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maua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i le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Hepatitis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B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na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fananau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mai i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atunu'u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e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ta'atele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ai le </a:t>
              </a:r>
              <a:r>
                <a:rPr lang="it-IT" sz="2000" b="1" dirty="0" err="1">
                  <a:solidFill>
                    <a:schemeClr val="bg1"/>
                  </a:solidFill>
                  <a:latin typeface="Public Sans Medium"/>
                </a:rPr>
                <a:t>Hepatitis</a:t>
              </a:r>
              <a:r>
                <a:rPr lang="it-IT" sz="2000" b="1" dirty="0">
                  <a:solidFill>
                    <a:schemeClr val="bg1"/>
                  </a:solidFill>
                  <a:latin typeface="Public Sans Medium"/>
                </a:rPr>
                <a:t> B</a:t>
              </a:r>
            </a:p>
            <a:p>
              <a:pPr algn="ctr"/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FF4C899-45CC-6C3C-AC58-A8AA940FB987}"/>
              </a:ext>
            </a:extLst>
          </p:cNvPr>
          <p:cNvSpPr txBox="1"/>
          <p:nvPr/>
        </p:nvSpPr>
        <p:spPr>
          <a:xfrm>
            <a:off x="376442" y="2303339"/>
            <a:ext cx="8377501" cy="28908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 le Hepatitis B o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fa'ama'i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ate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mafua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siama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Hepatitis B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fa'apu'upu'u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pu'upu'u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) pe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fa'aumiumi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umi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 le Hepatitis B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mafua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ai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fa'aleagaina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ate, ma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kanesa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ate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to'atele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hepatitis B e le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iloa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lo'o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FA'AUMIUMI (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taimi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umi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  <a:endParaRPr lang="en-US" sz="20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FA'APU'UPU'U (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taimi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pu'upu'u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O le ā le mea 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tupu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pe a 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maua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i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fa'apu'upu'u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mafua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pe a te'a ese ma se tagata (e masani lava o se tagata matua) le siama i totonu o le 6 masina.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tupu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pe a sili atu ma le 6 masina le umi o le fa'ama'i. </a:t>
            </a:r>
            <a:endParaRPr lang="en-US" sz="2000" dirty="0">
              <a:latin typeface="Public Sans Extra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F884D-B85E-2FF6-F21D-AD5CDA57793D}"/>
              </a:ext>
            </a:extLst>
          </p:cNvPr>
          <p:cNvSpPr txBox="1"/>
          <p:nvPr/>
        </p:nvSpPr>
        <p:spPr>
          <a:xfrm>
            <a:off x="3218047" y="4497158"/>
            <a:ext cx="4057180" cy="10860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O le taimi e te'a ai, e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ona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latou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toe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a'afia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i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siama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ma e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ona pasi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atu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i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isi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12308-13D9-CC56-6928-761354370DAD}"/>
              </a:ext>
            </a:extLst>
          </p:cNvPr>
          <p:cNvSpPr txBox="1"/>
          <p:nvPr/>
        </p:nvSpPr>
        <p:spPr>
          <a:xfrm>
            <a:off x="7604852" y="4497158"/>
            <a:ext cx="3761487" cy="10860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ona mafua ai le fa'aleagaina o le ate (cirrhosis) ma le kanesa o le ate. </a:t>
            </a:r>
            <a:endParaRPr lang="en-US" sz="2000" dirty="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O le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la'ititi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o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tausaga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o se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tagata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pe a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maua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i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le Hepatitis B, o le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maualuga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foi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lea o le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lamatiaga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o le Hepatitis B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fa'aumiumi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pe a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o'o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ina</a:t>
            </a:r>
            <a:r>
              <a:rPr lang="en-US" sz="3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en-US" sz="3000" b="1" dirty="0" err="1">
                <a:solidFill>
                  <a:srgbClr val="002664"/>
                </a:solidFill>
                <a:latin typeface="Poppins"/>
                <a:cs typeface="Poppins"/>
              </a:rPr>
              <a:t>matua</a:t>
            </a:r>
            <a:endParaRPr lang="en-US" sz="3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90% o pepe 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ua a'afia o le a le te'a ese le siama ma o le a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atina'eina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le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B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fa'aumiumi</a:t>
            </a:r>
            <a:endParaRPr lang="en-US" sz="2000" dirty="0" err="1">
              <a:latin typeface="Public Sans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95% o tagata matutua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o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lo'o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a'afia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i le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siama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o le </a:t>
            </a:r>
            <a:r>
              <a:rPr lang="it-IT" sz="2000" dirty="0" err="1">
                <a:solidFill>
                  <a:srgbClr val="002664"/>
                </a:solidFill>
                <a:latin typeface="Public Sans Medium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Medium"/>
              </a:rPr>
              <a:t> B o le a te'a ese le siama i totonu o le 6 masina</a:t>
            </a:r>
            <a:endParaRPr lang="en-US" sz="2000" dirty="0">
              <a:latin typeface="Public Sans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Pe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tusa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aofa'i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le 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atia'e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fa'ama'i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pe 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matutua</a:t>
            </a:r>
            <a:endParaRPr lang="en-US" sz="2000" dirty="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Ate </a:t>
            </a:r>
          </a:p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Hepatitis B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fa'apu'upu'u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Hepatitis B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fa'aumiumi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Ate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fa'aletonu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(cirrhosis)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Kanesa o </a:t>
            </a:r>
          </a:p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/>
              </a:rPr>
              <a:t>le Ate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E fa'apefea ona a'afia lou Ate i le Hepatitis B?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93F33E-8350-6470-6286-3EDE10B0B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5230731"/>
            <a:ext cx="10812416" cy="815580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11546-7A85-671E-D344-A9BB56E100BC}"/>
              </a:ext>
            </a:extLst>
          </p:cNvPr>
          <p:cNvSpPr txBox="1"/>
          <p:nvPr/>
        </p:nvSpPr>
        <p:spPr>
          <a:xfrm>
            <a:off x="845236" y="5323291"/>
            <a:ext cx="10463230" cy="4967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chemeClr val="bg1"/>
                </a:solidFill>
                <a:latin typeface="Public Sans Medium" pitchFamily="2" charset="77"/>
              </a:rPr>
              <a:t>O le faia o su'esu'ega i le taimi nei e mafai ona fesoasoani e puipuia ai </a:t>
            </a: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chemeClr val="bg1"/>
                </a:solidFill>
                <a:latin typeface="Public Sans Medium" pitchFamily="2" charset="77"/>
              </a:rPr>
              <a:t>mai fa'afitauli o le ate i le lumana'i!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E </a:t>
            </a:r>
            <a:r>
              <a:rPr lang="pt-BR" sz="4000" b="1" dirty="0" err="1">
                <a:solidFill>
                  <a:srgbClr val="002664"/>
                </a:solidFill>
                <a:latin typeface="Poppins"/>
                <a:cs typeface="Poppins"/>
              </a:rPr>
              <a:t>fa'apefea</a:t>
            </a: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pt-BR" sz="4000" b="1" dirty="0" err="1">
                <a:solidFill>
                  <a:srgbClr val="002664"/>
                </a:solidFill>
                <a:latin typeface="Poppins"/>
                <a:cs typeface="Poppins"/>
              </a:rPr>
              <a:t>ona</a:t>
            </a: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 e </a:t>
            </a:r>
            <a:r>
              <a:rPr lang="pt-BR" sz="4000" b="1" dirty="0" err="1">
                <a:solidFill>
                  <a:srgbClr val="002664"/>
                </a:solidFill>
                <a:latin typeface="Poppins"/>
                <a:cs typeface="Poppins"/>
              </a:rPr>
              <a:t>maua</a:t>
            </a: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 ile </a:t>
            </a:r>
            <a:r>
              <a:rPr lang="pt-BR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pt-BR" sz="4000" b="1" dirty="0">
                <a:solidFill>
                  <a:srgbClr val="002664"/>
                </a:solidFill>
                <a:latin typeface="Poppins"/>
                <a:cs typeface="Poppins"/>
              </a:rPr>
              <a:t> B?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37F1F-3541-F247-155B-C9C2E6117641}"/>
              </a:ext>
            </a:extLst>
          </p:cNvPr>
          <p:cNvSpPr txBox="1"/>
          <p:nvPr/>
        </p:nvSpPr>
        <p:spPr>
          <a:xfrm>
            <a:off x="5168530" y="472538"/>
            <a:ext cx="6794587" cy="45136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Pe a ulufale atu sua o tino (toto,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  <a:ea typeface="+mn-lt"/>
                <a:cs typeface="+mn-lt"/>
              </a:rPr>
              <a:t>Suavai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  <a:ea typeface="+mn-lt"/>
                <a:cs typeface="+mn-lt"/>
              </a:rPr>
              <a:t> o le tane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,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fāua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po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o le sua mai le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itu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sa o le tama'ita'i) mai se tasi e maua i le </a:t>
            </a:r>
            <a:r>
              <a:rPr lang="it-IT" sz="2000" b="1" dirty="0" err="1">
                <a:solidFill>
                  <a:srgbClr val="002664"/>
                </a:solidFill>
                <a:latin typeface="Public Sans Medium"/>
              </a:rPr>
              <a:t>Hepatitis</a:t>
            </a:r>
            <a:r>
              <a:rPr lang="it-IT" sz="2000" b="1" dirty="0">
                <a:solidFill>
                  <a:srgbClr val="002664"/>
                </a:solidFill>
                <a:latin typeface="Public Sans Medium"/>
              </a:rPr>
              <a:t> B i le tino o se isi tagata.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E ala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feusuaiga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aunoa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ma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puipuiga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ma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tagata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lo'o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(pe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fa'apu'upu'u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po'o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 ala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fefa'asoaa'i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masini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tui ai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fualaau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fa'asaina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 ala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fa'asoaina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tafi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po 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isi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patino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ono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 le toto,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aofia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ai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fa'aaoga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sauniga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fa'aleaganu'u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C9A15-7F01-EA63-9930-CDE83F759940}"/>
              </a:ext>
            </a:extLst>
          </p:cNvPr>
          <p:cNvSpPr txBox="1"/>
          <p:nvPr/>
        </p:nvSpPr>
        <p:spPr>
          <a:xfrm>
            <a:off x="9105498" y="4907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chemeClr val="bg1"/>
                </a:solidFill>
                <a:latin typeface="Public Sans Medium"/>
              </a:rPr>
              <a:t>E aofia ai le aofa'i o le toto e la'ititi tele e le mafai ona va'aia.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</a:rPr>
              <a:t>90% o pepe </a:t>
            </a:r>
            <a:r>
              <a:rPr lang="it-IT" sz="2000" dirty="0">
                <a:solidFill>
                  <a:srgbClr val="002664"/>
                </a:solidFill>
                <a:latin typeface="Public Sans Medium" pitchFamily="2" charset="77"/>
              </a:rPr>
              <a:t>e maua i le fa'ama'i o le a le te'a ese le siama ma o le a maua i le hepatitis B fa'aumiumi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b="1" dirty="0">
                <a:solidFill>
                  <a:srgbClr val="002664"/>
                </a:solidFill>
                <a:latin typeface="Public Sans Medium" pitchFamily="2" charset="77"/>
              </a:rPr>
              <a:t>95% o tagata matutua</a:t>
            </a:r>
            <a:r>
              <a:rPr lang="it-IT" sz="2000" dirty="0">
                <a:solidFill>
                  <a:srgbClr val="002664"/>
                </a:solidFill>
                <a:latin typeface="Public Sans Medium" pitchFamily="2" charset="77"/>
              </a:rPr>
              <a:t> o lo'o a'afia i le siama o le hepatitis B o le a te'a ese le siama mai i totonu o le 6 masina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Mai se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tinā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Hepatitis B (pe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fa'apu'upu'u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po'o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fa'aumiumi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)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lana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pepe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taimi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na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fanau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ai pe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afai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le'i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tui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puipui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 le pepe 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Mai se tamaititi 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i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Hepatitis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B i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isi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tamaiti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e ala i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manu'a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tipi i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luga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o le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pa'u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pe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afai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it-IT" sz="2000" dirty="0" err="1">
                <a:solidFill>
                  <a:srgbClr val="002664"/>
                </a:solidFill>
                <a:latin typeface="Public Sans ExtraLight"/>
              </a:rPr>
              <a:t>latou</a:t>
            </a:r>
            <a:r>
              <a:rPr lang="it-IT" sz="2000" dirty="0">
                <a:solidFill>
                  <a:srgbClr val="002664"/>
                </a:solidFill>
                <a:latin typeface="Public Sans ExtraLight"/>
              </a:rPr>
              <a:t> te le ufiufia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.</a:t>
            </a:r>
            <a:endParaRPr lang="en-US" sz="2000" dirty="0">
              <a:latin typeface="Public Sans ExtraLight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3F02BBF-338A-50D4-704F-3837B4469CB4}"/>
              </a:ext>
            </a:extLst>
          </p:cNvPr>
          <p:cNvSpPr txBox="1"/>
          <p:nvPr/>
        </p:nvSpPr>
        <p:spPr>
          <a:xfrm>
            <a:off x="357293" y="532454"/>
            <a:ext cx="7059507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E fa'apefea ona maua i le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Hepatitis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 B </a:t>
            </a:r>
            <a:r>
              <a:rPr lang="it-IT" sz="4000" b="1" dirty="0" err="1">
                <a:solidFill>
                  <a:srgbClr val="002664"/>
                </a:solidFill>
                <a:latin typeface="Poppins"/>
                <a:cs typeface="Poppins"/>
              </a:rPr>
              <a:t>fa'aumiumi</a:t>
            </a:r>
            <a:r>
              <a:rPr lang="it-IT" sz="4000" b="1" dirty="0">
                <a:solidFill>
                  <a:srgbClr val="002664"/>
                </a:solidFill>
                <a:latin typeface="Poppins"/>
                <a:cs typeface="Poppins"/>
              </a:rPr>
              <a:t>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5897D5-2340-4057-93F8-86AC0009F932}"/>
</file>

<file path=customXml/itemProps2.xml><?xml version="1.0" encoding="utf-8"?>
<ds:datastoreItem xmlns:ds="http://schemas.openxmlformats.org/officeDocument/2006/customXml" ds:itemID="{0AF9B8C9-EF58-403B-8041-8F9801686B14}"/>
</file>

<file path=customXml/itemProps3.xml><?xml version="1.0" encoding="utf-8"?>
<ds:datastoreItem xmlns:ds="http://schemas.openxmlformats.org/officeDocument/2006/customXml" ds:itemID="{8BE2C37F-F835-48BF-AA5E-00BDD5E01123}"/>
</file>

<file path=docProps/app.xml><?xml version="1.0" encoding="utf-8"?>
<Properties xmlns="http://schemas.openxmlformats.org/officeDocument/2006/extended-properties" xmlns:vt="http://schemas.openxmlformats.org/officeDocument/2006/docPropsVTypes">
  <TotalTime>2285</TotalTime>
  <Words>2329</Words>
  <Application>Microsoft Office PowerPoint</Application>
  <PresentationFormat>Widescreen</PresentationFormat>
  <Paragraphs>226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Aisea e tāua ai le Hepatitis 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Togafitiga o le Hepatitis B fa'aumiumi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310</cp:revision>
  <dcterms:created xsi:type="dcterms:W3CDTF">2025-06-03T07:12:24Z</dcterms:created>
  <dcterms:modified xsi:type="dcterms:W3CDTF">2025-09-29T00:13:07Z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2025-09-29T00:12:14Z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39fc36ff-0e31-4681-bd13-c855b40ec46f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