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7" r:id="rId4"/>
    <p:sldId id="259" r:id="rId5"/>
    <p:sldId id="260" r:id="rId6"/>
    <p:sldId id="280" r:id="rId7"/>
    <p:sldId id="279" r:id="rId8"/>
    <p:sldId id="262" r:id="rId9"/>
    <p:sldId id="263" r:id="rId10"/>
    <p:sldId id="264" r:id="rId11"/>
    <p:sldId id="265" r:id="rId12"/>
    <p:sldId id="281" r:id="rId13"/>
    <p:sldId id="266" r:id="rId14"/>
    <p:sldId id="267" r:id="rId15"/>
    <p:sldId id="268" r:id="rId16"/>
    <p:sldId id="269" r:id="rId17"/>
    <p:sldId id="270" r:id="rId18"/>
    <p:sldId id="282" r:id="rId19"/>
    <p:sldId id="271" r:id="rId20"/>
    <p:sldId id="278" r:id="rId21"/>
    <p:sldId id="272" r:id="rId22"/>
    <p:sldId id="273" r:id="rId23"/>
    <p:sldId id="283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CCF2EA"/>
    <a:srgbClr val="73D3E1"/>
    <a:srgbClr val="00C296"/>
    <a:srgbClr val="BBDFFF"/>
    <a:srgbClr val="7DB1FF"/>
    <a:srgbClr val="FEE7C8"/>
    <a:srgbClr val="FFA969"/>
    <a:srgbClr val="B9A7FA"/>
    <a:srgbClr val="E7E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02"/>
  </p:normalViewPr>
  <p:slideViewPr>
    <p:cSldViewPr snapToGrid="0">
      <p:cViewPr varScale="1">
        <p:scale>
          <a:sx n="106" d="100"/>
          <a:sy n="106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EDB7E-DBF3-E533-5260-6ACB609B4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09C76-DE2C-7A39-F5E0-18511BFFF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AAFE53-33C2-9BF3-D22D-8CC921ECE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56D9E-1B38-9AAA-F35B-6F362E3CE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8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42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D5E62-B160-106B-A19C-1BB8E28F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02AE0A-A1FF-4EB2-DD5B-235A6FD93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32DB9-4F2A-F61D-808D-E38733EEB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774BF-34E7-1219-F37C-372B559A3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9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75C12-6C0A-FFDB-A837-692263696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8C96D-A896-5A30-E7B4-67A9E76E0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9917C-7626-B39E-9C5F-825125E8A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06E63-4FDE-5031-9E76-A0A37DE25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738EB07-C608-2FBD-E752-CF4C081A6A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382" y="-674683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7DA4E2EF-DA5C-CD3B-BFEF-1888A2C6E2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5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9AE18-3FBB-FCB0-426B-94BCBEC8BA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29905" y="3243332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hoặc hắt hơi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80F63-B521-1D83-5D37-CA7433FB0F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77761" y="3243332"/>
            <a:ext cx="2295311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5F00E-94A9-801B-DDAA-434DBC69D7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50985" y="3243332"/>
            <a:ext cx="2425028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Muỗi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4C9141-014B-09DC-4AE7-A7A731F9AD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07940" y="5784497"/>
            <a:ext cx="367722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</a:rPr>
              <a:t>Ăn chung thức ăn, sử dụng chung vật dụng ăn uống và ly uống nước</a:t>
            </a:r>
            <a:endParaRPr lang="en-US" sz="2000" dirty="0">
              <a:solidFill>
                <a:srgbClr val="00266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2B6838-FA17-8AE6-52D7-7E58D23FF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85164" y="5784497"/>
            <a:ext cx="2480506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CFF609-0556-E487-2F00-62ACA96D39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62577" y="57844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bơi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24AF460-EBEB-8BFD-E67A-E2EDE174B0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605249"/>
            <a:ext cx="6877999" cy="2631865"/>
            <a:chOff x="4881879" y="605249"/>
            <a:chExt cx="6877999" cy="263186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EB27959-063E-A5DF-68AF-DE4C4B8811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605249"/>
              <a:ext cx="6877999" cy="2631865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Same-side Corner of Rectangle 10">
              <a:extLst>
                <a:ext uri="{FF2B5EF4-FFF2-40B4-BE49-F238E27FC236}">
                  <a16:creationId xmlns:a16="http://schemas.microsoft.com/office/drawing/2014/main" id="{0D6C4139-AEAB-B607-47AD-C2437AA8C4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926082" y="1561046"/>
              <a:ext cx="2631865" cy="720271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Viêm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cấp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7A3C1F-2C75-45BF-CFEA-FCA1FF82FF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3406323"/>
            <a:ext cx="6877999" cy="3012657"/>
            <a:chOff x="4881879" y="3406323"/>
            <a:chExt cx="6877999" cy="301265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85495BB-F727-BA2D-B86C-2C58586C04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3406323"/>
              <a:ext cx="6877999" cy="3012657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Same-side Corner of Rectangle 13">
              <a:extLst>
                <a:ext uri="{FF2B5EF4-FFF2-40B4-BE49-F238E27FC236}">
                  <a16:creationId xmlns:a16="http://schemas.microsoft.com/office/drawing/2014/main" id="{7E81545C-0CD4-0030-9A41-DDEE473DE6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735685" y="4552517"/>
              <a:ext cx="3012657" cy="720270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Viêm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mạn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397084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68F29-9413-00F6-7CEC-65BDE24B4F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897925"/>
            <a:ext cx="5509548" cy="16811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Nước tiểu sẫm màu</a:t>
            </a:r>
            <a:endParaRPr lang="en-PH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Mệt mỏi</a:t>
            </a:r>
            <a:endParaRPr lang="en-PH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Buồn nôn, nôn ói hoặc chán ăn</a:t>
            </a:r>
            <a:endParaRPr lang="en-PH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Phân nhạt màu</a:t>
            </a:r>
            <a:endParaRPr lang="en-PH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Vàng da và vàng mắt (vàng da)</a:t>
            </a:r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4E8168-AB7C-B684-5E51-87D504CD1A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3748880"/>
            <a:ext cx="5509548" cy="25854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 bụng ở bên phải cơ thể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Đau nhức, nhức mỏi và sốt</a:t>
            </a:r>
            <a:endParaRPr lang="en-PH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Lo lắng hoặc trầm cảm</a:t>
            </a:r>
            <a:endParaRPr lang="en-PH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Bệnh tiểu đường </a:t>
            </a:r>
            <a:endParaRPr lang="en-PH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Buồn nôn, nôn ói hoặc chán ăn</a:t>
            </a:r>
            <a:endParaRPr lang="en-PH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Phát ban da hoặc ngứa da</a:t>
            </a:r>
            <a:endParaRPr lang="en-PH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Vàng da và vàng mắt (vàng da)</a:t>
            </a:r>
            <a:endParaRPr lang="en-US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3C70C7-0A2D-EF23-B139-B2A8CAA32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62BC02-6358-F857-32CF-973AA3AB46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848" y="2233914"/>
            <a:ext cx="5511800" cy="5486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1CDE1-2FFE-9CAC-50A6-7E0C47184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D00AE-3995-87DA-E555-017D7B1111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B035949-A3B8-ACDC-E9F9-C70165E45E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544325"/>
            <a:ext cx="1152072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8B2906-0C1F-8385-8D2C-70E2591E57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590415" y="2755900"/>
            <a:ext cx="1670050" cy="1346200"/>
            <a:chOff x="6590415" y="2755900"/>
            <a:chExt cx="1670050" cy="1346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63B505-6269-E485-1FC0-FBC95B48499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0415" y="2755900"/>
              <a:ext cx="1670050" cy="1346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9FDAA7-4531-F762-C78F-E76FAFE9C1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01259" y="2961297"/>
              <a:ext cx="1448362" cy="6181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en-A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A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A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A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nhanh</a:t>
              </a:r>
              <a:r>
                <a:rPr lang="en-A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chóng</a:t>
              </a:r>
              <a:r>
                <a:rPr lang="en-A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A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A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dàng</a:t>
              </a:r>
              <a:endPara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50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8BBDF3-4D2F-13D1-E85D-D4FE5B5512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264" y="318375"/>
            <a:ext cx="2406650" cy="5892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3330316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03500-66D2-EDA0-75B9-CF74A6DB4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1105845"/>
            <a:ext cx="6428420" cy="2655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Bị viêm gan B mạn tính và cần được chăm sóc và điều trị</a:t>
            </a:r>
            <a:endParaRPr lang="en-US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vắc-xin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20FF7-AC7F-1F01-304F-601041A265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4409954"/>
            <a:ext cx="6428420" cy="22570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(GP)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NSW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Australia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C4CE46-F254-3F82-DD5C-5A4A81906C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86" y="-734295"/>
            <a:ext cx="558165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F80F0-7C35-FEAC-404C-A6CC0A2934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837" y="2842342"/>
            <a:ext cx="3200400" cy="7518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513493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Có người thân trong gia đình bị viêm gan B</a:t>
            </a:r>
            <a:endParaRPr lang="en-US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Sống chung với người bị viêm gan B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Đã quan hệ tình dục mà không dùng bao cao su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Đã từng thực hiện các thủ thuật y khoa, nha khoa hoặc thẩm mỹ ở nước ngoài mà thiết bị đã sử dụng không sạch sẽ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Quý vị bị viêm gan C hoặc HIV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Quý vị đã tiêm chích ma túy hoặc steroid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Đã truyền máu ở nước ngoài hoặc trước năm 1990 tại Úc</a:t>
            </a:r>
            <a:r>
              <a:rPr lang="en-PH" sz="2000" dirty="0">
                <a:solidFill>
                  <a:srgbClr val="002664"/>
                </a:solidFill>
              </a:rPr>
              <a:t>.</a:t>
            </a:r>
            <a:endParaRPr lang="en-US" sz="2000" dirty="0">
              <a:solidFill>
                <a:srgbClr val="00266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E540D2-565C-EDF1-11A1-8C410A2049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534" y="1083795"/>
            <a:ext cx="4292600" cy="2152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4C5CA7-6B5D-E7A7-01A2-C1DB9056C5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31171" y="1374804"/>
            <a:ext cx="3797625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253D7-81F8-E97C-19FF-A889086707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3" y="0"/>
            <a:ext cx="4438650" cy="80391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AA0EF0-3B6D-1073-1595-A8A38268BED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34901" y="5359078"/>
            <a:ext cx="6130496" cy="918159"/>
            <a:chOff x="4934901" y="5359078"/>
            <a:chExt cx="6130496" cy="91815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0AF06D0-968B-7A60-9B39-EEEE906044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5538" y="5359078"/>
              <a:ext cx="6099859" cy="91815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557633-57AD-BC29-0EEE-F2A2ABBFED7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34901" y="5437426"/>
              <a:ext cx="4625787" cy="74345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361521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1230956"/>
            <a:ext cx="5968451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  <a:cs typeface="Calibri" panose="020F0502020204030204" pitchFamily="34" charset="0"/>
              </a:rPr>
              <a:t>Nếu bị viêm gan B mạn tính, quý vị cần đi khám bác sĩ thường xuyên (mỗi 6-12 tháng) để xét nghiệm sức khỏe gan, vì tổn thương gan có thể xảy ra bất cứ lúc nào.</a:t>
            </a:r>
            <a:endParaRPr lang="en-US" sz="2000" dirty="0">
              <a:solidFill>
                <a:srgbClr val="00266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323C0-81B7-15F9-9062-652D7C5516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3295017"/>
            <a:ext cx="2878010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trị có thể làm giảm tổn thương gan và giảm nguy cơ bị ung thư gan.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389CD-1342-04C0-0581-2CC6EB0E4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071" y="2531345"/>
            <a:ext cx="27432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591AE4BD-B20E-0B26-16A1-B2A67D003D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696373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B?</a:t>
            </a:r>
            <a:endParaRPr lang="en-US" sz="36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45C95-4EFD-27AA-6BEB-9908C2B1BB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vắc-xin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vắc-xin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miễn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trẻ sơ sinh</a:t>
            </a:r>
            <a:endParaRPr lang="en-US" sz="2000" dirty="0">
              <a:solidFill>
                <a:srgbClr val="0026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 em và thanh thiếu niên</a:t>
            </a:r>
            <a:endParaRPr lang="en-PH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đình</a:t>
            </a:r>
            <a:r>
              <a:rPr lang="en-PH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tiếp xúc gần gũi với người bị viêm </a:t>
            </a:r>
            <a:r>
              <a:rPr lang="en-PH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 B.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F07DAF-DB87-13FB-EF4F-659A3A51D7B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0861" y="5260902"/>
            <a:ext cx="5914663" cy="933972"/>
            <a:chOff x="520861" y="5260902"/>
            <a:chExt cx="5914663" cy="93397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E6AB0EE-70A0-28DB-2724-4E7CDA451E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260902"/>
              <a:ext cx="5914663" cy="933972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1BF5D8-A755-227A-94E4-C821AD7F5BB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353161"/>
              <a:ext cx="5914663" cy="79541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AU" sz="2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AU" sz="2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AU" sz="2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AU" sz="2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AU" sz="2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AU" sz="2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AU" sz="2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vắc-xin</a:t>
              </a:r>
              <a:r>
                <a:rPr lang="en-AU" sz="2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ngừa</a:t>
              </a:r>
              <a:r>
                <a:rPr lang="en-AU" sz="2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viêm</a:t>
              </a:r>
              <a:r>
                <a:rPr lang="en-AU" sz="2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AU" sz="2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  <a:endParaRPr lang="en-US" sz="24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65EAE8-C2AF-C11C-AC92-E1D1B2F958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71442" y="1210795"/>
            <a:ext cx="2755900" cy="1898650"/>
            <a:chOff x="8571442" y="1210795"/>
            <a:chExt cx="2755900" cy="18986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D05CC7-394A-A6A9-A35B-58DA3DEDC06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1442" y="1210795"/>
              <a:ext cx="2755900" cy="18986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BDEB97-D20B-F680-6927-D39C9D4DE9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79070" y="1490407"/>
              <a:ext cx="249434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 VẮC XIN</a:t>
              </a:r>
              <a:endPara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9A84440-8151-93CF-BE35-F1D3FFD0A2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488" y="-1002494"/>
            <a:ext cx="5372100" cy="251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540594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lây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6206A-7B15-0936-3F8C-6056FEAB9C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2516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cạo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18E42F-F0C7-566A-68E5-967B30CDB7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4769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xỏ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90212C-BAFE-E241-3E86-4EAC007C4D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19777" y="4425569"/>
            <a:ext cx="2411393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dirty="0">
                <a:solidFill>
                  <a:srgbClr val="002664"/>
                </a:solidFill>
              </a:rPr>
              <a:t>Luôn sử dụng bao cao su và chất bôi trơn khi quan hệ tình dục</a:t>
            </a:r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667A1-30A9-242A-BAA7-1CB0CDF38C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4425569"/>
            <a:ext cx="2361235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chích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túy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2891AB-E3EB-57CD-18EC-13BF18D4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A7BFEE-9D03-46DD-1C05-7EC3400D9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CBED7-D438-365F-0C62-0A1F812FE5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9E241E69-28DF-5B79-224F-0F30677160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1006891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xoay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ECDB82-057B-6782-995E-BCDDD9DB41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013905"/>
            <a:ext cx="6233314" cy="20886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sz="2000" b="1" dirty="0">
                <a:solidFill>
                  <a:srgbClr val="002664"/>
                </a:solidFill>
              </a:rPr>
              <a:t>Nhiều người bị viêm gan siêu vi lâu dài bị ảnh hưởng bởi vấn đề kỳ thị liên quan đến viêm gan B vì:</a:t>
            </a:r>
            <a:endParaRPr lang="en-US" sz="2000" b="1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F0421A-5430-D29D-99FE-018D4D53C9E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5001707"/>
            <a:ext cx="5905936" cy="1062579"/>
            <a:chOff x="5484554" y="5001707"/>
            <a:chExt cx="5905936" cy="10625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DB434CF-6387-06F5-205C-B45748E3842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001707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B2A4EF-3F74-45BF-FE8C-2B52B353729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179054"/>
              <a:ext cx="5905936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Vấn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kỳ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rào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cản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sức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khỏe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hỗ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trợ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2FEFCE-2ADD-5C19-E7F8-61964E19D7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428999"/>
            <a:ext cx="5905936" cy="1395361"/>
            <a:chOff x="5484554" y="3428999"/>
            <a:chExt cx="5905936" cy="139536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69D1915-09C0-4A8F-35C0-999553285F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28999"/>
              <a:ext cx="5905936" cy="1395361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E6C01B-EB05-C2AA-6944-2A810B6B72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593480"/>
              <a:ext cx="5905936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vi-VN" sz="2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giả định này có thể ảnh hưởng đến ý muốn tiết lộ tình trạng họ bị viêm gan B.</a:t>
              </a:r>
              <a:endParaRPr lang="en-US" sz="24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015E9B8-ED6C-4C48-DA89-5659BF0A36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965" y="225841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86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29940E-628B-79A3-3047-F4E6BC31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817" y="11575"/>
            <a:ext cx="6800850" cy="7988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CFCDAA82-47A3-0667-187F-283CD176EF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70314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</a:t>
            </a:r>
          </a:p>
          <a:p>
            <a:pPr>
              <a:lnSpc>
                <a:spcPts val="4200"/>
              </a:lnSpc>
            </a:pPr>
            <a:endParaRPr lang="en-US" sz="32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F83EA-D37E-622F-3FCA-4307FB3091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504150"/>
            <a:ext cx="6233314" cy="1914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luật, quý vị phải thông báo trong những trường hợp dưới đây: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Khi hiến tặng nội tạng và tinh trùng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Khi quý vị nộp đơn mua bảo hiểm sức khỏe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Nếu quý vị gia nhập Lực lượng Quốc phòng Úc 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Khi quý vị nộp đơn xin thị thực để sống ở Úc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Nếu quý vị là nhân viên chăm sóc sức khỏe </a:t>
            </a:r>
            <a:r>
              <a:rPr lang="en-PH" sz="2000" dirty="0">
                <a:solidFill>
                  <a:srgbClr val="002664"/>
                </a:solidFill>
              </a:rPr>
              <a:t>    </a:t>
            </a:r>
            <a:r>
              <a:rPr lang="vi-VN" sz="2000" dirty="0">
                <a:solidFill>
                  <a:srgbClr val="002664"/>
                </a:solidFill>
              </a:rPr>
              <a:t>thực hiện các thủ thuật y khoa</a:t>
            </a:r>
            <a:endParaRPr lang="en-US" sz="2000" dirty="0">
              <a:solidFill>
                <a:srgbClr val="002664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360B5-BFF5-BC56-3714-9561C50765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504150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chủ nơi quý vị đang làm việc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B944D-E828-2C48-B6F8-D38A08956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51" y="266700"/>
            <a:ext cx="4013200" cy="632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 gan C quan trọng vì bệnh này có thể khiến gan bị tổn thương trầm trọng và bị ung thư gan nếu không điều trị.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8DBBCA-F11E-3880-51D7-CCADDC874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964608" y="4673250"/>
            <a:ext cx="5714248" cy="815580"/>
            <a:chOff x="5964608" y="4117665"/>
            <a:chExt cx="5714248" cy="8155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AE281DD-075F-06F8-615E-44C8E3E701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964608" y="4117665"/>
              <a:ext cx="571424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9AFE89-137F-4C43-9D50-1D8ED8CE438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vi-VN" sz="1600" b="1" dirty="0">
                  <a:solidFill>
                    <a:schemeClr val="bg1"/>
                  </a:solidFill>
                </a:rPr>
                <a:t>Viêm gan B mạn tính có thể ảnh hưởng đến bất kỳ ai</a:t>
              </a:r>
              <a:r>
                <a:rPr lang="en-US" sz="1600" b="1" dirty="0">
                  <a:solidFill>
                    <a:schemeClr val="bg1"/>
                  </a:solidFill>
                  <a:latin typeface="Public Sans Medium"/>
                </a:rPr>
                <a:t>.</a:t>
              </a:r>
              <a:endParaRPr lang="en-US" sz="16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59ACE-D55B-D8B6-8579-661372AA6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66B6B4-431F-8A36-4D62-4F24F49B3B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8DAD6-4A02-1AB4-14E0-CDE2D51DE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8B74DD4-2311-EEC3-8470-5BE4A264C2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E2CD0F-3365-FA69-6520-D54FF79C166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326EACC-DB4E-D43C-ADFF-3CBD0FA5E0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C019CC-DAB9-D10E-EC32-2553438971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Liver clinics and specialists -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chuyên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1800 803 990 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www.hep.org.au</a:t>
              </a:r>
              <a:endParaRPr lang="en-US" dirty="0">
                <a:latin typeface="Public Sans ExtraLigh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1D3A13-A7E1-CD92-E4EC-CDC606F2887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10942C3-BA14-674F-B789-86D3E4B200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5F10B8-ECFE-D676-7B86-9D54A5373CA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Sexual health clinics -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sức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khỏe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1800 451 624 </a:t>
              </a:r>
              <a:r>
                <a:rPr lang="en-US" sz="1600" dirty="0">
                  <a:solidFill>
                    <a:srgbClr val="002664"/>
                  </a:solidFill>
                  <a:latin typeface="Public Sans ExtraLight" pitchFamily="2" charset="77"/>
                </a:rPr>
                <a:t>www.health.nsw.gov.au/sexualhealth</a:t>
              </a:r>
              <a:endParaRPr lang="en-US" sz="1600" dirty="0">
                <a:latin typeface="Public Sans ExtraLight" pitchFamily="2" charset="77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7D2A05-55C6-09BE-81D8-E4C2101B382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EE56CA5-68E0-C682-2BB7-98A4BF27C12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DB00FC-0239-9D61-01A7-E70BDD148FB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Multicultural HIV and Hepatitis Service -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HIV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Viêm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www.mhahs.org.au</a:t>
              </a:r>
              <a:endParaRPr lang="en-US" dirty="0">
                <a:latin typeface="Public Sans ExtraLigh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28F44E-79E8-A49D-2844-4AF5241D43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D058B2E-7AD3-1649-C62E-5CF3640833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70FA83-D722-A0E2-2AD3-0514EF10014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GP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E3C861-77DF-90BC-C4A5-53A732647A1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E80B3D0-3A02-40F9-1A10-78B843157C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132F92-394E-A5CC-27E9-02CE57CE8D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Hepatitis NSW -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Viêm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Úc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1800 803 990</a:t>
              </a:r>
              <a:b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4FEC8B-4415-7A9E-43F4-CDD9E14CE1D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D9A06CE-DE70-D922-6F78-53798B4CD4A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4B9927-1B51-6BAB-55D9-F2FD86035D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Medicare</a:t>
              </a:r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013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C492AE-F1D0-DD58-128F-2AF7900A4B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Phiên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(TIS)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13 14 50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miễn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miễn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2FF6C-11D6-363E-C975-4953838135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C6A899-CDAE-EED4-DF6F-E528F4AF5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423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vi-VN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 nay chúng ta đã học được gì?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71196" y="2168436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Sai?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vi-VN" sz="2000" dirty="0">
                <a:solidFill>
                  <a:srgbClr val="002664"/>
                </a:solidFill>
              </a:rPr>
              <a:t>Cách duy nhất để biết tôi bị viêm gan B là khi da chuyển sang màu vàng. </a:t>
            </a:r>
            <a:endParaRPr lang="en-PH" sz="2000" kern="100" dirty="0">
              <a:solidFill>
                <a:srgbClr val="002664"/>
              </a:solidFill>
              <a:cs typeface="Times New Roman" panose="02020603050405020304" pitchFamily="18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vi-VN" sz="2000" dirty="0">
                <a:solidFill>
                  <a:srgbClr val="002664"/>
                </a:solidFill>
              </a:rPr>
              <a:t>Quý vị có thể bảo vệ mình khỏi bị viêm gan B bằng cách uống vitamin và ăn thực phẩm bổ dưỡng.</a:t>
            </a:r>
            <a:endParaRPr lang="en-PH" sz="2000" kern="100" dirty="0">
              <a:solidFill>
                <a:srgbClr val="002664"/>
              </a:solidFill>
              <a:cs typeface="Times New Roman" panose="02020603050405020304" pitchFamily="18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vi-VN" sz="2000" dirty="0">
                <a:solidFill>
                  <a:srgbClr val="002664"/>
                </a:solidFill>
              </a:rPr>
              <a:t>Nếu quý vị đã xăm hình ở nước ngoài và không chắc rằng thiết bị đã sử dụng có sạch không, quý vị nên đi xét nghiệm.</a:t>
            </a:r>
            <a:endParaRPr lang="en-US" sz="2000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AAF00C-50E3-98E4-E370-7B19DC528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6E314-5D04-7BAE-FE10-27AF2AFB16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94E2A-D98E-A6CD-BAF3-ABB9ADF8B8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B14D6591-6FA0-B526-8038-DF1B0BA3919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74665"/>
            <a:ext cx="6691384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AE4FA-49AF-643A-DE8D-5FC5D8E0807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379309"/>
            <a:ext cx="8008040" cy="3562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vi-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Viêm gan B mạn tính (dài hạn) phổ biến trong cộng đồng chúng ta</a:t>
            </a:r>
            <a:endParaRPr lang="en-PH" sz="2000" kern="100" dirty="0">
              <a:solidFill>
                <a:srgbClr val="002664"/>
              </a:solidFill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Viêm gan B mạn tính lây truyền từ mẹ sang con khi sinh nở</a:t>
            </a:r>
            <a:endParaRPr lang="en-PH" sz="2000" kern="100" dirty="0">
              <a:solidFill>
                <a:srgbClr val="002664"/>
              </a:solidFill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Cách duy nhất để biết quý vị có bị viêm gan B hay không là xét nghiệm máu viêm gan B</a:t>
            </a:r>
            <a:endParaRPr lang="en-PH" sz="2000" kern="100" dirty="0">
              <a:solidFill>
                <a:srgbClr val="002664"/>
              </a:solidFill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Có cách điều trị. Cách điều trị này an toàn và hiệu quả</a:t>
            </a:r>
            <a:endParaRPr lang="en-PH" sz="2000" kern="100" dirty="0">
              <a:solidFill>
                <a:srgbClr val="002664"/>
              </a:solidFill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Nếu không điều trị, viêm gan B mạn tính có thể khiến gan bị tổn thương và bị ung thư gan</a:t>
            </a:r>
            <a:r>
              <a:rPr lang="en-PH" sz="2000" dirty="0">
                <a:solidFill>
                  <a:srgbClr val="002664"/>
                </a:solidFill>
              </a:rPr>
              <a:t>.</a:t>
            </a:r>
            <a:endParaRPr lang="en-US" sz="2000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9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AU" sz="7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AU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7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AU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7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vi-VN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dịch vụ dưới đây soạn thảo:</a:t>
            </a: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45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NSW (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and Hepatitis Service)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A0797D-EFBB-FE88-5006-12BBC251A141}"/>
              </a:ext>
            </a:extLst>
          </p:cNvPr>
          <p:cNvSpPr txBox="1"/>
          <p:nvPr/>
        </p:nvSpPr>
        <p:spPr>
          <a:xfrm>
            <a:off x="561315" y="679010"/>
            <a:ext cx="35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4FAA27-9F52-3B78-AAEB-AEBCF425BF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20" y="3920041"/>
            <a:ext cx="2559050" cy="2622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041" y="1503364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Quý vị bị viêm gan B như thế nào và có thể bị các triệu chứng nào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Ai nên đi xét nghiệm 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Nơi và cách thức để được xét nghiệm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Phòng ngừa và điều trị viêm gan B 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Quý vị nói với ai và không nói với ai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Nơi để có thêm thông tin</a:t>
            </a:r>
            <a:endParaRPr lang="en-US" sz="2000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5CA285-C769-F1D6-9CD1-32872BF074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653" y="-665838"/>
            <a:ext cx="5949950" cy="2768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558257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r-FR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fr-FR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gan B là </a:t>
            </a:r>
            <a:r>
              <a:rPr lang="fr-FR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6442" y="2556219"/>
            <a:ext cx="8123754" cy="19868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vi-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Bệnh này có thể là cấp tính (ngắn hạn) hoặc mạn tính (dài hạn)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Viêm gan B mạn tính có thể gây tổn thương gan và ung thư gan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Nhiều người bị viêm gan B mạn tính mà không biết mình bị bệnh</a:t>
            </a:r>
            <a:endParaRPr lang="en-US" sz="2000" dirty="0">
              <a:solidFill>
                <a:srgbClr val="00266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342E1-64C0-E15D-B27E-F40A670ADE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1899327"/>
            <a:ext cx="6263516" cy="5621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89FB6-A76F-B74E-8EC8-C25EE38874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18" y="641214"/>
            <a:ext cx="3213100" cy="32067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6E4087-6BD9-9B39-EE59-2B9F3910CA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3463" y="5155299"/>
            <a:ext cx="8290480" cy="941116"/>
            <a:chOff x="463463" y="5155299"/>
            <a:chExt cx="8290480" cy="941116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8B54AC2-C534-19C5-15D0-1E420A7D44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3463" y="5155299"/>
              <a:ext cx="8290480" cy="941116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67080A-821B-2B31-3F3E-DEA8DEBDE64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2065" y="5294718"/>
              <a:ext cx="7365408" cy="5621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 Úc, hầu hết những người bị viêm gan B mạn tính đều sinh ra ở những quốc gia nơi viêm gan B phổ biến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CA2BC-22C5-0D6E-F89A-B6D9182796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17" y="-677256"/>
            <a:ext cx="4730750" cy="24765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59BA8EA-E586-0B6B-ECF7-BF3043192A0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11970" y="2289098"/>
            <a:ext cx="4161637" cy="3475094"/>
            <a:chOff x="7511970" y="2289098"/>
            <a:chExt cx="4161637" cy="347509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037DFC9-D5C1-91B8-6DBE-1E646EC37C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Same-side Corner of Rectangle 14">
              <a:extLst>
                <a:ext uri="{FF2B5EF4-FFF2-40B4-BE49-F238E27FC236}">
                  <a16:creationId xmlns:a16="http://schemas.microsoft.com/office/drawing/2014/main" id="{A9677C46-5996-E35B-11F6-2C4AF539A5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>
                  <a:latin typeface="Calibri" panose="020F0502020204030204" pitchFamily="34" charset="0"/>
                  <a:cs typeface="Calibri" panose="020F0502020204030204" pitchFamily="34" charset="0"/>
                </a:defRPr>
              </a:pP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MẠN TÍNH (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689157-4E6E-F3EF-19C6-1DA10A6B02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113590" y="2289098"/>
            <a:ext cx="4161637" cy="3475094"/>
            <a:chOff x="3113590" y="2289098"/>
            <a:chExt cx="4161637" cy="347509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203F39E-95EC-1CA2-DB25-993B139BD5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 Same-side Corner of Rectangle 21">
              <a:extLst>
                <a:ext uri="{FF2B5EF4-FFF2-40B4-BE49-F238E27FC236}">
                  <a16:creationId xmlns:a16="http://schemas.microsoft.com/office/drawing/2014/main" id="{EB678294-2FA7-CD9A-7A13-9AE8480102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>
                  <a:latin typeface="Calibri" panose="020F0502020204030204" pitchFamily="34" charset="0"/>
                  <a:cs typeface="Calibri" panose="020F0502020204030204" pitchFamily="34" charset="0"/>
                </a:defRPr>
              </a:pP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CẤP TÍNH (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A046AA-4FDE-076F-C33A-E750B6124A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3080867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 gan B cấp tính xảy ra khi một người (thường là người lớn) bị nhiễm vi-rút trong vòng 6 tháng.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98FE20-0794-4A47-94DF-D96F10F258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4319358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khi đã khỏi bệnh, họ sẽ không thể bị nhiễm vi-rút viêm gan B nữa và không thể lây bệnh người khác.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47C8C5-705B-2916-883B-CA80FE1B842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3080867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</a:rPr>
              <a:t>Viêm gan B mạn tính là khi tình trạng nhiễm trùng kéo dài hơn 6 tháng.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45A6BC-4F25-265D-2775-87B4AC2FA3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4319358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vi-VN" sz="2000" dirty="0">
                <a:solidFill>
                  <a:srgbClr val="002664"/>
                </a:solidFill>
              </a:rPr>
              <a:t>Viêm gan B mạn tính có thể khiến gan bị tổn thương (xơ gan) và ung thư gan. </a:t>
            </a:r>
            <a:endParaRPr lang="vi-VN" sz="2000" dirty="0">
              <a:solidFill>
                <a:srgbClr val="002664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9D6CE5-CB42-A73A-E5DC-E689CFF25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7" y="115800"/>
            <a:ext cx="1168400" cy="116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1F1572-4E5A-7E27-E7F7-C1D8D5F418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02" y="1066885"/>
            <a:ext cx="7747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B8EA7-2E16-433F-E188-4A2B3B715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2C355-88A3-C113-61B1-2B75CA6271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50" y="2720975"/>
            <a:ext cx="11036300" cy="14160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3DD33-C705-8164-1398-263EBB769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3EEA5-2B29-5392-F1DA-90D27461C7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6F98D39-51FA-92FD-1D2F-7D89762966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1158944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000" b="1" dirty="0">
                <a:solidFill>
                  <a:srgbClr val="002664"/>
                </a:solidFill>
                <a:latin typeface="+mn-lt"/>
              </a:rPr>
              <a:t>Người bị viêm gan B càng trẻ thì </a:t>
            </a:r>
            <a:br>
              <a:rPr lang="vi-VN" sz="3000" b="1" dirty="0">
                <a:solidFill>
                  <a:srgbClr val="002664"/>
                </a:solidFill>
                <a:latin typeface="+mn-lt"/>
                <a:cs typeface="Calibri" panose="020F0502020204030204" pitchFamily="34" charset="0"/>
              </a:rPr>
            </a:br>
            <a:r>
              <a:rPr lang="vi-VN" sz="3000" b="1" dirty="0">
                <a:solidFill>
                  <a:srgbClr val="002664"/>
                </a:solidFill>
                <a:latin typeface="+mn-lt"/>
              </a:rPr>
              <a:t>nguy cơ bị viêm gan B mạn tính khi trưởng thành càng cao</a:t>
            </a:r>
            <a:endParaRPr lang="en-US" sz="3000" b="1" dirty="0">
              <a:solidFill>
                <a:srgbClr val="002664"/>
              </a:solidFill>
              <a:latin typeface="+mn-lt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B9FB1-ADBC-6CF1-B3A5-6372605EB45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b="1" dirty="0">
                <a:solidFill>
                  <a:srgbClr val="002664"/>
                </a:solidFill>
              </a:rPr>
              <a:t>90% trẻ sơ </a:t>
            </a:r>
            <a:r>
              <a:rPr lang="vi-VN" sz="2000" dirty="0">
                <a:solidFill>
                  <a:srgbClr val="002664"/>
                </a:solidFill>
              </a:rPr>
              <a:t>sinh bị nhiễm bệnh này sẽ không loại bỏ được vi-rút và sẽ bị viêm gan B mạn tính</a:t>
            </a:r>
            <a:endParaRPr lang="en-US" sz="2000" dirty="0">
              <a:solidFill>
                <a:srgbClr val="00266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21D46-05E4-570B-BA63-281C9F27FC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người lớn </a:t>
            </a: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nhiễm vi-rút viêm gan B sẽ khỏi bệnh trong vòng 6 tháng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8725A-76BD-865F-04E7-5DBA625D20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7850" y="2096779"/>
            <a:ext cx="11061749" cy="477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</a:rPr>
              <a:t>Số lượng người mắc bệnh viêm gan B mãn tính khi trưởng thành ước tính</a:t>
            </a:r>
            <a:endParaRPr lang="en-US" sz="2000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8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132B10-9AF6-88A3-53E1-90C42E448F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8E340C-F6D1-58F2-41B6-AA0D470594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71" y="1947187"/>
            <a:ext cx="11182350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4A5A1-4650-3D6F-1037-5C88A23B5A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281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EC27E-8FFF-77DC-9DF8-36619B2C43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2200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26E61-A387-CD54-DB90-D02608A2AA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5119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E6E55-AA08-9EBB-14E5-A4BCED351C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28871" y="4017361"/>
            <a:ext cx="17529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vi-VN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 thương gan (xơ gan)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5151C-3755-AACA-EDFF-ED443E929A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57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vi-VN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thư gan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BF5CD9E5-C47B-AB05-3105-D9E00E1032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vi-VN" sz="28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 gan B mạn tính ảnh hưởng đến gan của quý vị như thế nào?</a:t>
            </a:r>
            <a:endParaRPr lang="en-US" sz="28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68D87AA9-50E7-3AC7-5662-A70D44FCA0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9C1555A-2DD5-6E11-FC4D-319209A0A4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35391-FB66-3F4C-CA1A-B1AC6BBE87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92819" y="5230731"/>
            <a:ext cx="10812416" cy="815580"/>
            <a:chOff x="692819" y="5230731"/>
            <a:chExt cx="10812416" cy="81558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693F33E-8350-6470-6286-3EDE10B0B7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2819" y="5230731"/>
              <a:ext cx="10812416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4213B1-7074-D239-8B81-31590C92097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236" y="5424891"/>
              <a:ext cx="10463230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vi-VN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 xét nghiệm ngay bây giờ có thể giúp ngăn ngừa các biến chứng về gan trong tương lai!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408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8883" y="727189"/>
            <a:ext cx="4214827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vi-VN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vị bị viêm gan B như thế nào?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81039" y="1172193"/>
            <a:ext cx="6794587" cy="4513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dịch cơ thể (máu, tinh dịch, nước bọt hoặc dịch âm đạo) của người bị viêm gan B xâm nhập vào cơ thể người khác.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quan hệ tình dục không có biện pháp ngăn ngừa với người bị viêm gan B (cấp tính hoặc mạn tính)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túy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34313-A4BF-E08B-7D4B-EA8AC085C8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477" y="4493342"/>
            <a:ext cx="2178050" cy="210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E9B53-EE66-D904-21D0-5BE063BB6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898" y="4531442"/>
            <a:ext cx="2520950" cy="203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B52F4E-33DC-DBE1-BB1A-06CC5F2385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30898" y="4780345"/>
            <a:ext cx="2520950" cy="6181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b="1" dirty="0">
                <a:solidFill>
                  <a:schemeClr val="bg1"/>
                </a:solidFill>
              </a:rPr>
              <a:t>Kể cả lượng máu quá ít không thể nhìn thấy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B5E76A-B547-4335-6A74-7519BC73DDD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43A6C1-9756-77D7-7012-996063835D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4"/>
            <a:ext cx="6619093" cy="1130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vi-VN" sz="4000" b="1" dirty="0">
                <a:solidFill>
                  <a:srgbClr val="002664"/>
                </a:solidFill>
                <a:latin typeface="+mn-lt"/>
              </a:rPr>
              <a:t>Quý vị bị viêm gan B mạn tính như thế nào?</a:t>
            </a:r>
            <a:endParaRPr lang="en-US" sz="4000" b="1" dirty="0">
              <a:solidFill>
                <a:srgbClr val="002664"/>
              </a:solidFill>
              <a:latin typeface="+mn-lt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2DFFE-E1E3-46B4-DC45-C1D695F9BE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trẻ sơ </a:t>
            </a: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bị nhiễm bệnh sẽ không loại bỏ được vi-rút và sẽ bị viêm gan B mạn tính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50C08-24E1-879A-CEBE-7E4DB46246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b="1" dirty="0">
                <a:solidFill>
                  <a:srgbClr val="002664"/>
                </a:solidFill>
              </a:rPr>
              <a:t>95% người lớn </a:t>
            </a:r>
            <a:r>
              <a:rPr lang="vi-VN" sz="2000" dirty="0">
                <a:solidFill>
                  <a:srgbClr val="002664"/>
                </a:solidFill>
              </a:rPr>
              <a:t>bị nhiễm vi-rút viêm gan B sẽ khỏi bệnh trong vòng 6 tháng</a:t>
            </a:r>
            <a:endParaRPr lang="en-US" sz="2000" dirty="0">
              <a:solidFill>
                <a:srgbClr val="002664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DAE4C9-43AA-2DEC-8251-0AFFEB837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93" y="2280391"/>
            <a:ext cx="7772400" cy="19351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DE9D2A-BCC4-F90B-8455-3633FA3DE0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2" y="2338636"/>
            <a:ext cx="3350983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người mẹ bị viêm gan B (cấp tính hoặc mạn tính) lây truyền cho đứa con khi sinh ra nếu đứa con không được tiêm vắc-xin</a:t>
            </a:r>
            <a:r>
              <a:rPr lang="en-PH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30F05-F905-BE57-3B03-3592D9A8DA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2338636"/>
            <a:ext cx="2917110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lây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6804A66-18F1-42C7-A3B5-7A5F656567CD}"/>
</file>

<file path=customXml/itemProps2.xml><?xml version="1.0" encoding="utf-8"?>
<ds:datastoreItem xmlns:ds="http://schemas.openxmlformats.org/officeDocument/2006/customXml" ds:itemID="{99ECD75E-E5B5-45B7-A089-E90A3C2D4F5E}"/>
</file>

<file path=customXml/itemProps3.xml><?xml version="1.0" encoding="utf-8"?>
<ds:datastoreItem xmlns:ds="http://schemas.openxmlformats.org/officeDocument/2006/customXml" ds:itemID="{434F163D-315F-4CFB-9222-AA11993EF396}"/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2199</Words>
  <Application>Microsoft Office PowerPoint</Application>
  <PresentationFormat>Widescreen</PresentationFormat>
  <Paragraphs>218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Poppins</vt:lpstr>
      <vt:lpstr>Public Sans ExtraLight</vt:lpstr>
      <vt:lpstr>Public Sans Medium</vt:lpstr>
      <vt:lpstr>Times New Roman</vt:lpstr>
      <vt:lpstr>Wingdings</vt:lpstr>
      <vt:lpstr>Office Theme</vt:lpstr>
      <vt:lpstr>PowerPoint Presentation</vt:lpstr>
      <vt:lpstr>Tại sao viêm gan B lại quan trọng?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Điều trị viêm gan B mạn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105</cp:revision>
  <dcterms:created xsi:type="dcterms:W3CDTF">2025-06-03T07:12:24Z</dcterms:created>
  <dcterms:modified xsi:type="dcterms:W3CDTF">2025-09-29T00:20:11Z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2025-09-29T00:19:27Z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9a04b6c0-1595-4bba-bfb3-bb843011be58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