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2B0CA5-8FC2-29B9-0BDC-AA1228C5366A}" name="Guest User" initials="GU" userId="S::urn:spo:tenantanon#a687a7bf-02db-43df-bcbb-e7a8bda611a2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64"/>
    <a:srgbClr val="BBDFFF"/>
    <a:srgbClr val="7DB1FF"/>
    <a:srgbClr val="FEE7C8"/>
    <a:srgbClr val="FFA969"/>
    <a:srgbClr val="00C296"/>
    <a:srgbClr val="B9A7FA"/>
    <a:srgbClr val="E7E1FC"/>
    <a:srgbClr val="CC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ADB0C0-4CED-10CF-7D61-873BE7220212}" v="124" dt="2025-07-13T08:56:51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4626"/>
  </p:normalViewPr>
  <p:slideViewPr>
    <p:cSldViewPr snapToGrid="0">
      <p:cViewPr varScale="1">
        <p:scale>
          <a:sx n="106" d="100"/>
          <a:sy n="106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tenantanon#a687a7bf-02db-43df-bcbb-e7a8bda611a2::" providerId="AD" clId="Web-{84ADB0C0-4CED-10CF-7D61-873BE7220212}"/>
    <pc:docChg chg="mod addSld delSld modSld">
      <pc:chgData name="Guest User" userId="S::urn:spo:tenantanon#a687a7bf-02db-43df-bcbb-e7a8bda611a2::" providerId="AD" clId="Web-{84ADB0C0-4CED-10CF-7D61-873BE7220212}" dt="2025-07-13T08:56:51.427" v="114" actId="20577"/>
      <pc:docMkLst>
        <pc:docMk/>
      </pc:docMkLst>
      <pc:sldChg chg="modSp">
        <pc:chgData name="Guest User" userId="S::urn:spo:tenantanon#a687a7bf-02db-43df-bcbb-e7a8bda611a2::" providerId="AD" clId="Web-{84ADB0C0-4CED-10CF-7D61-873BE7220212}" dt="2025-07-13T08:56:51.427" v="114" actId="20577"/>
        <pc:sldMkLst>
          <pc:docMk/>
          <pc:sldMk cId="523445048" sldId="265"/>
        </pc:sldMkLst>
        <pc:spChg chg="mod">
          <ac:chgData name="Guest User" userId="S::urn:spo:tenantanon#a687a7bf-02db-43df-bcbb-e7a8bda611a2::" providerId="AD" clId="Web-{84ADB0C0-4CED-10CF-7D61-873BE7220212}" dt="2025-07-13T08:56:51.427" v="114" actId="20577"/>
          <ac:spMkLst>
            <pc:docMk/>
            <pc:sldMk cId="523445048" sldId="265"/>
            <ac:spMk id="16" creationId="{9E768F29-9413-00F6-7CEC-65BDE24B4FBF}"/>
          </ac:spMkLst>
        </pc:spChg>
      </pc:sldChg>
      <pc:sldChg chg="modSp">
        <pc:chgData name="Guest User" userId="S::urn:spo:tenantanon#a687a7bf-02db-43df-bcbb-e7a8bda611a2::" providerId="AD" clId="Web-{84ADB0C0-4CED-10CF-7D61-873BE7220212}" dt="2025-07-13T08:47:16.611" v="96" actId="20577"/>
        <pc:sldMkLst>
          <pc:docMk/>
          <pc:sldMk cId="3650882404" sldId="271"/>
        </pc:sldMkLst>
        <pc:spChg chg="mod">
          <ac:chgData name="Guest User" userId="S::urn:spo:tenantanon#a687a7bf-02db-43df-bcbb-e7a8bda611a2::" providerId="AD" clId="Web-{84ADB0C0-4CED-10CF-7D61-873BE7220212}" dt="2025-07-13T08:44:12.948" v="36" actId="20577"/>
          <ac:spMkLst>
            <pc:docMk/>
            <pc:sldMk cId="3650882404" sldId="271"/>
            <ac:spMk id="6" creationId="{EC46C4A5-8A39-805C-03D1-A06AAFE01FD3}"/>
          </ac:spMkLst>
        </pc:spChg>
        <pc:spChg chg="mod">
          <ac:chgData name="Guest User" userId="S::urn:spo:tenantanon#a687a7bf-02db-43df-bcbb-e7a8bda611a2::" providerId="AD" clId="Web-{84ADB0C0-4CED-10CF-7D61-873BE7220212}" dt="2025-07-13T08:47:16.611" v="96" actId="20577"/>
          <ac:spMkLst>
            <pc:docMk/>
            <pc:sldMk cId="3650882404" sldId="271"/>
            <ac:spMk id="7" creationId="{CC5A96EF-4128-F9B6-3933-E6972CFBD6EB}"/>
          </ac:spMkLst>
        </pc:spChg>
        <pc:spChg chg="mod">
          <ac:chgData name="Guest User" userId="S::urn:spo:tenantanon#a687a7bf-02db-43df-bcbb-e7a8bda611a2::" providerId="AD" clId="Web-{84ADB0C0-4CED-10CF-7D61-873BE7220212}" dt="2025-07-13T08:46:52.125" v="81" actId="20577"/>
          <ac:spMkLst>
            <pc:docMk/>
            <pc:sldMk cId="3650882404" sldId="271"/>
            <ac:spMk id="9" creationId="{9033A9CD-1607-3C29-FBE0-5E6833158DC8}"/>
          </ac:spMkLst>
        </pc:spChg>
      </pc:sldChg>
      <pc:sldChg chg="addSp delSp modSp">
        <pc:chgData name="Guest User" userId="S::urn:spo:tenantanon#a687a7bf-02db-43df-bcbb-e7a8bda611a2::" providerId="AD" clId="Web-{84ADB0C0-4CED-10CF-7D61-873BE7220212}" dt="2025-07-13T08:50:56.174" v="110" actId="1076"/>
        <pc:sldMkLst>
          <pc:docMk/>
          <pc:sldMk cId="2163912107" sldId="272"/>
        </pc:sldMkLst>
        <pc:spChg chg="mod">
          <ac:chgData name="Guest User" userId="S::urn:spo:tenantanon#a687a7bf-02db-43df-bcbb-e7a8bda611a2::" providerId="AD" clId="Web-{84ADB0C0-4CED-10CF-7D61-873BE7220212}" dt="2025-07-13T08:49:43.851" v="106" actId="20577"/>
          <ac:spMkLst>
            <pc:docMk/>
            <pc:sldMk cId="2163912107" sldId="272"/>
            <ac:spMk id="24" creationId="{BCE10E8D-978F-3CF4-40FF-5520937E6208}"/>
          </ac:spMkLst>
        </pc:spChg>
        <pc:picChg chg="add del mod">
          <ac:chgData name="Guest User" userId="S::urn:spo:tenantanon#a687a7bf-02db-43df-bcbb-e7a8bda611a2::" providerId="AD" clId="Web-{84ADB0C0-4CED-10CF-7D61-873BE7220212}" dt="2025-07-13T08:50:56.174" v="110" actId="1076"/>
          <ac:picMkLst>
            <pc:docMk/>
            <pc:sldMk cId="2163912107" sldId="272"/>
            <ac:picMk id="6" creationId="{D21F28C1-D659-9DEF-F868-4B5AF9922A6D}"/>
          </ac:picMkLst>
        </pc:picChg>
      </pc:sldChg>
      <pc:sldChg chg="add del">
        <pc:chgData name="Guest User" userId="S::urn:spo:tenantanon#a687a7bf-02db-43df-bcbb-e7a8bda611a2::" providerId="AD" clId="Web-{84ADB0C0-4CED-10CF-7D61-873BE7220212}" dt="2025-07-13T08:51:26.055" v="111"/>
        <pc:sldMkLst>
          <pc:docMk/>
          <pc:sldMk cId="3049013822" sldId="278"/>
        </pc:sldMkLst>
      </pc:sldChg>
      <pc:sldChg chg="add del">
        <pc:chgData name="Guest User" userId="S::urn:spo:tenantanon#a687a7bf-02db-43df-bcbb-e7a8bda611a2::" providerId="AD" clId="Web-{84ADB0C0-4CED-10CF-7D61-873BE7220212}" dt="2025-07-13T08:51:28.274" v="112"/>
        <pc:sldMkLst>
          <pc:docMk/>
          <pc:sldMk cId="3008929935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ADA6E-3091-CA42-92F6-F9FE90BE6B5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EB90-4346-384C-90A7-402DE92B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3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5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1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69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6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4894-F36B-CF96-F0CE-8BECE9C9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0D58E-37D3-56B8-5C75-4C4F4FE1F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6D64C-F31C-9B1D-FBC2-56602BA5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81F69-D948-0ECA-3112-A590837B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5BF7C-1279-EF08-3CD7-1F83AFD5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413F-B0B1-8771-715F-2B061862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D9999-643C-51A6-BE9A-5AAB7F6F9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263F1-61A9-1DC1-478F-1AAF3F2E7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D34B8-103D-443A-7A2E-AD2229A1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D5DA6-AA4C-7112-12FC-25C6C080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14F014-A57B-3168-2D84-6EF5D8F5A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2D29E-5436-7A17-E572-B97A39499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D1368-F841-FD01-7FCD-2156623C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ADD84-4596-5137-2BFD-5EE40921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49CBA-2D5C-B1FC-6253-F1D99DFE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9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C7216-E85F-BD11-6647-5E085B0F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B1C87-9FEB-CEDE-F1EC-1A34BF53B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A7E5F-B5BC-0680-DE8F-E4CF5C0B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63EFA-D00C-DF22-9010-8B7CC557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FEA91-EBEA-BDE0-9076-8A7686CA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9290-CEA9-08F8-3737-D3C04A26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884FD-CE7C-F937-FC06-93717CEDE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EC521-522B-FB23-8EE5-DF4DCEA3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FF07E-3801-9426-C340-6EC89212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700CE-1C85-16D5-8745-E126F3FF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1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D2C3-B5E4-99A9-F347-4091414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0058-A46D-8483-986C-03F0959DF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9EC91-219F-021D-4D69-8FA3BD987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E38D4-609C-77A3-414B-63BD31C9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A238C-B9CB-72DC-A2A6-8039B260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31314-248E-0443-95D4-CC490228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3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A4DC-05D3-7D8C-B3C2-B4D47666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40912-161A-D85B-5D81-852072120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CEB8D-925D-B04D-519C-28834F687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12FCE-4BF4-8ED2-62A2-4D3934FFA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F27E4-B00A-75C4-CEF6-DDAF1D9F6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B84FA-289B-3E3D-9633-F7A425B0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61926-9184-1ABB-03A6-245C79E5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03426-C5F3-DCF8-A71C-953F7242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6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D2CA-FF95-D398-9EFE-09499BBB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FD25E-AD4C-2D60-C15E-0A600A26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318EF-F654-5F20-4B02-D3A3A0B9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AC471-7CCB-A973-D76B-23BF36CF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7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19EED-6A96-A81F-8DFB-69F27FA4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7487C-17BC-2763-B104-63749577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D6169-9D24-326A-CC48-E83C8C06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7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9D49A-C340-E61C-7F04-B68E8845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EC10B-1CE2-21FD-EB0D-741992BC4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EA11F-0575-E867-64BD-9EC344C2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7FE73-C346-E3CD-5791-4CE26FA8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04375-8C19-C47C-1413-F7FD1478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ECED6-6F84-F9AD-BC22-A721F742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8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761A9-43C3-A436-6721-3FEAF02C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DDF1F-BF89-2B34-6E15-4B28DE66D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6B654-0B84-4F04-FF30-2E061AB5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6A7FF-6006-CDD1-460A-3EACC8CD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D7174-13EC-293F-DF99-2C99E61F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C9CB4-FF9E-F29E-CD17-21BE6924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B694D4-FA4C-7341-E5E8-351B4B1B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EE27D-37D8-6D85-1547-BF01CD370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66AB8-057A-7913-815C-573180277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ACF943-0B87-AD45-81F6-A7A9F0A44F3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664F5-0DD8-1F5B-F9BC-5B3B84E75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404F9-C7A0-AA4D-48F9-9B663F11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363B0D-B99A-97B2-7AE7-6EDBCE0C4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321" y="5436401"/>
            <a:ext cx="1327150" cy="1289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B37190-1D85-C943-3663-599332B33E25}"/>
              </a:ext>
            </a:extLst>
          </p:cNvPr>
          <p:cNvSpPr txBox="1">
            <a:spLocks/>
          </p:cNvSpPr>
          <p:nvPr/>
        </p:nvSpPr>
        <p:spPr>
          <a:xfrm flipH="1">
            <a:off x="7158626" y="2404997"/>
            <a:ext cx="4595466" cy="1833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ts val="45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فهم التهاب الكبد الوبائي سي </a:t>
            </a:r>
            <a:r>
              <a:rPr lang="en-A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E2FAEC-ECF0-B596-D527-6B3916FD3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20" y="249183"/>
            <a:ext cx="1177980" cy="11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90B73A-45B7-C0B0-9A72-3AABFED8D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FD1D7-55DE-C599-4D6B-572A34A6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09547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D2925-C0D9-BC88-EA3B-71C0A027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29886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10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14142524-A5BE-BAB2-FF12-8771A76EABDC}"/>
              </a:ext>
            </a:extLst>
          </p:cNvPr>
          <p:cNvSpPr txBox="1">
            <a:spLocks/>
          </p:cNvSpPr>
          <p:nvPr/>
        </p:nvSpPr>
        <p:spPr>
          <a:xfrm flipH="1">
            <a:off x="6183694" y="455651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فحص</a:t>
            </a:r>
            <a:r>
              <a:rPr lang="en-AU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 </a:t>
            </a:r>
            <a:endParaRPr lang="en-US" sz="4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4F3BF3-26C3-A568-10F6-6EFDBE85D836}"/>
              </a:ext>
            </a:extLst>
          </p:cNvPr>
          <p:cNvGrpSpPr>
            <a:grpSpLocks/>
          </p:cNvGrpSpPr>
          <p:nvPr/>
        </p:nvGrpSpPr>
        <p:grpSpPr>
          <a:xfrm flipH="1">
            <a:off x="268677" y="1572932"/>
            <a:ext cx="3441700" cy="2209800"/>
            <a:chOff x="8383820" y="575817"/>
            <a:chExt cx="3441700" cy="22098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BB2C25-E302-9445-DCA3-39B1F59BA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3820" y="575817"/>
              <a:ext cx="3441700" cy="22098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0CCD8E-8911-1248-6CDB-8BB81B777E2E}"/>
                </a:ext>
              </a:extLst>
            </p:cNvPr>
            <p:cNvSpPr txBox="1">
              <a:spLocks/>
            </p:cNvSpPr>
            <p:nvPr/>
          </p:nvSpPr>
          <p:spPr>
            <a:xfrm>
              <a:off x="8457153" y="871457"/>
              <a:ext cx="3341334" cy="6771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/>
              <a:r>
                <a:rPr lang="ar-A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اطلب من طبيبك إجراء فحص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.hepatitis C</a:t>
              </a:r>
            </a:p>
            <a:p>
              <a:pPr algn="ctr" rtl="1"/>
              <a:r>
                <a:rPr lang="ar-A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الاختبار مجاني إذا كان لديك بطاقة </a:t>
              </a:r>
              <a:r>
                <a:rPr lang="en-A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Medicare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564A7F-7389-2364-0969-DDA2D88CA5F5}"/>
              </a:ext>
            </a:extLst>
          </p:cNvPr>
          <p:cNvGrpSpPr>
            <a:grpSpLocks/>
          </p:cNvGrpSpPr>
          <p:nvPr/>
        </p:nvGrpSpPr>
        <p:grpSpPr>
          <a:xfrm flipH="1">
            <a:off x="3791613" y="1205114"/>
            <a:ext cx="7893161" cy="2809347"/>
            <a:chOff x="428978" y="1205114"/>
            <a:chExt cx="7893161" cy="28093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54A227D-FD54-CF22-4154-78F194FC11C8}"/>
                </a:ext>
              </a:extLst>
            </p:cNvPr>
            <p:cNvGrpSpPr>
              <a:grpSpLocks/>
            </p:cNvGrpSpPr>
            <p:nvPr/>
          </p:nvGrpSpPr>
          <p:grpSpPr>
            <a:xfrm>
              <a:off x="428978" y="1868572"/>
              <a:ext cx="7879644" cy="2145889"/>
              <a:chOff x="428978" y="1868572"/>
              <a:chExt cx="7879644" cy="2145889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EB27959-063E-A5DF-68AF-DE4C4B88114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8978" y="1868572"/>
                <a:ext cx="7879644" cy="2145889"/>
              </a:xfrm>
              <a:prstGeom prst="roundRect">
                <a:avLst>
                  <a:gd name="adj" fmla="val 827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768F29-9413-00F6-7CEC-65BDE24B4F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435" y="2101564"/>
                <a:ext cx="7431832" cy="168116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noAutofit/>
              </a:bodyPr>
              <a:lstStyle/>
              <a:p>
                <a:pPr algn="r" rtl="1">
                  <a:spcAft>
                    <a:spcPts val="500"/>
                  </a:spcAft>
                  <a:buSzPct val="80000"/>
                </a:pPr>
                <a:r>
                  <a:rPr lang="ar-AE" b="1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أنواع الفحوص</a:t>
                </a:r>
                <a:endParaRPr lang="en-US" b="1" dirty="0">
                  <a:solidFill>
                    <a:srgbClr val="00266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r" rtl="1">
                  <a:lnSpc>
                    <a:spcPct val="125000"/>
                  </a:lnSpc>
                  <a:spcAft>
                    <a:spcPts val="500"/>
                  </a:spcAft>
                  <a:buClr>
                    <a:srgbClr val="00C296"/>
                  </a:buClr>
                  <a:buSzPct val="120000"/>
                  <a:buFont typeface="Wingdings" pitchFamily="2" charset="2"/>
                  <a:buChar char="ü"/>
                </a:pPr>
                <a:r>
                  <a:rPr lang="ar-AE" b="1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اختبار الأجسام المضادة:</a:t>
                </a:r>
                <a:r>
                  <a:rPr lang="ar-AE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يظهر ما إذا كنت قد أصبت ب</a:t>
                </a:r>
                <a:r>
                  <a:rPr lang="en-US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hepatitis C </a:t>
                </a:r>
                <a:r>
                  <a:rPr lang="ar-AE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من قبل</a:t>
                </a:r>
                <a:endParaRPr lang="en-US" sz="1800" dirty="0">
                  <a:solidFill>
                    <a:srgbClr val="00266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r" rtl="1">
                  <a:lnSpc>
                    <a:spcPct val="125000"/>
                  </a:lnSpc>
                  <a:spcAft>
                    <a:spcPts val="500"/>
                  </a:spcAft>
                  <a:buClr>
                    <a:srgbClr val="00C296"/>
                  </a:buClr>
                  <a:buSzPct val="120000"/>
                  <a:buFont typeface="Wingdings" pitchFamily="2" charset="2"/>
                  <a:buChar char="ü"/>
                </a:pPr>
                <a:r>
                  <a:rPr lang="ar-AE" b="1" dirty="0">
                    <a:solidFill>
                      <a:srgbClr val="002664"/>
                    </a:solidFill>
                    <a:latin typeface="Arial"/>
                    <a:cs typeface="Arial"/>
                  </a:rPr>
                  <a:t>فحص</a:t>
                </a:r>
                <a:r>
                  <a:rPr lang="en-US" b="1" dirty="0">
                    <a:solidFill>
                      <a:srgbClr val="002664"/>
                    </a:solidFill>
                    <a:latin typeface="Arial"/>
                    <a:cs typeface="Arial"/>
                  </a:rPr>
                  <a:t> :PCR </a:t>
                </a:r>
                <a:r>
                  <a:rPr lang="ar-AE" dirty="0">
                    <a:solidFill>
                      <a:srgbClr val="002664"/>
                    </a:solidFill>
                    <a:latin typeface="Arial"/>
                    <a:cs typeface="Arial"/>
                  </a:rPr>
                  <a:t>يُظهر إذا كنت مصابا ب </a:t>
                </a:r>
                <a:r>
                  <a:rPr lang="en-PH" dirty="0">
                    <a:solidFill>
                      <a:srgbClr val="002664"/>
                    </a:solidFill>
                    <a:latin typeface="Arial"/>
                    <a:cs typeface="Arial"/>
                  </a:rPr>
                  <a:t> </a:t>
                </a:r>
                <a:r>
                  <a:rPr lang="en-US" dirty="0">
                    <a:solidFill>
                      <a:srgbClr val="002664"/>
                    </a:solidFill>
                    <a:latin typeface="Arial"/>
                    <a:cs typeface="Arial"/>
                  </a:rPr>
                  <a:t>hepatitis C</a:t>
                </a:r>
                <a:r>
                  <a:rPr lang="ar-AE" dirty="0">
                    <a:solidFill>
                      <a:srgbClr val="002664"/>
                    </a:solidFill>
                    <a:latin typeface="Arial"/>
                    <a:cs typeface="Arial"/>
                  </a:rPr>
                  <a:t> الآن.</a:t>
                </a:r>
                <a:endParaRPr lang="en-US" sz="1800" dirty="0">
                  <a:solidFill>
                    <a:srgbClr val="002664"/>
                  </a:solidFill>
                  <a:latin typeface="Arial"/>
                  <a:cs typeface="Arial"/>
                </a:endParaRPr>
              </a:p>
              <a:p>
                <a:pPr marL="342900" indent="-342900" algn="r" rtl="1">
                  <a:lnSpc>
                    <a:spcPct val="125000"/>
                  </a:lnSpc>
                  <a:spcAft>
                    <a:spcPts val="500"/>
                  </a:spcAft>
                  <a:buClr>
                    <a:srgbClr val="00C296"/>
                  </a:buClr>
                  <a:buSzPct val="120000"/>
                  <a:buFont typeface="Wingdings" pitchFamily="2" charset="2"/>
                  <a:buChar char="ü"/>
                </a:pPr>
                <a:r>
                  <a:rPr lang="ar-AE" b="1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فحص بقعة الدم المجففة </a:t>
                </a:r>
                <a:r>
                  <a:rPr lang="en-PH" b="1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:(DBS)</a:t>
                </a:r>
                <a:r>
                  <a:rPr lang="ar-AE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يظهر تواجد</a:t>
                </a:r>
                <a:r>
                  <a:rPr lang="en-US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hepatitis C </a:t>
                </a:r>
                <a:r>
                  <a:rPr lang="ar-AE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في دمك.</a:t>
                </a:r>
                <a:endParaRPr lang="en-US" sz="1800" dirty="0">
                  <a:solidFill>
                    <a:srgbClr val="00266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0F3ED7-746D-202E-D1E6-5DD469590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5789" y="1205114"/>
              <a:ext cx="1276350" cy="2032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C58BC8-A8B1-40B8-F30F-85E0660FE563}"/>
              </a:ext>
            </a:extLst>
          </p:cNvPr>
          <p:cNvGrpSpPr>
            <a:grpSpLocks/>
          </p:cNvGrpSpPr>
          <p:nvPr/>
        </p:nvGrpSpPr>
        <p:grpSpPr>
          <a:xfrm flipH="1">
            <a:off x="3260670" y="4310101"/>
            <a:ext cx="8392723" cy="2413000"/>
            <a:chOff x="428978" y="4310101"/>
            <a:chExt cx="8392723" cy="2413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11A4D5-5C41-49E8-619E-463DCC9D85AC}"/>
                </a:ext>
              </a:extLst>
            </p:cNvPr>
            <p:cNvGrpSpPr>
              <a:grpSpLocks/>
            </p:cNvGrpSpPr>
            <p:nvPr/>
          </p:nvGrpSpPr>
          <p:grpSpPr>
            <a:xfrm>
              <a:off x="428978" y="4382597"/>
              <a:ext cx="7879644" cy="1668247"/>
              <a:chOff x="428978" y="4382597"/>
              <a:chExt cx="7879644" cy="1668247"/>
            </a:xfrm>
          </p:grpSpPr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F049304D-3EDD-A47E-92B4-C6012C6773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8978" y="4382597"/>
                <a:ext cx="7879644" cy="1668247"/>
              </a:xfrm>
              <a:prstGeom prst="roundRect">
                <a:avLst>
                  <a:gd name="adj" fmla="val 827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DE0C059-C577-D28C-5121-00A0C94997A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28435" y="4527260"/>
                <a:ext cx="7318943" cy="1358834"/>
                <a:chOff x="628435" y="4527260"/>
                <a:chExt cx="7318943" cy="1358834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B9035A7-050E-BDCE-4381-7483DC82B23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8435" y="4555836"/>
                  <a:ext cx="3838698" cy="1330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r" rtl="1">
                    <a:spcAft>
                      <a:spcPts val="500"/>
                    </a:spcAft>
                    <a:buSzPct val="80000"/>
                  </a:pPr>
                  <a:r>
                    <a:rPr lang="ar-AE" b="1" dirty="0">
                      <a:solidFill>
                        <a:srgbClr val="00266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أين يمكنك إجراء الفحص</a:t>
                  </a:r>
                  <a:r>
                    <a:rPr lang="en-US" b="1" dirty="0">
                      <a:solidFill>
                        <a:srgbClr val="00266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1800" b="1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 algn="r" rtl="1">
                    <a:lnSpc>
                      <a:spcPct val="125000"/>
                    </a:lnSpc>
                    <a:spcAft>
                      <a:spcPts val="500"/>
                    </a:spcAft>
                    <a:buClr>
                      <a:srgbClr val="00C296"/>
                    </a:buClr>
                    <a:buSzPct val="120000"/>
                    <a:buFont typeface="Wingdings" pitchFamily="2" charset="2"/>
                    <a:buChar char="ü"/>
                  </a:pPr>
                  <a:r>
                    <a:rPr lang="ar-AE" dirty="0">
                      <a:solidFill>
                        <a:srgbClr val="00266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طبيب عام </a:t>
                  </a:r>
                  <a:r>
                    <a:rPr lang="en-PH" dirty="0">
                      <a:solidFill>
                        <a:srgbClr val="00266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AU" dirty="0">
                      <a:solidFill>
                        <a:srgbClr val="00266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GP)</a:t>
                  </a:r>
                </a:p>
                <a:p>
                  <a:pPr marL="342900" indent="-342900" algn="r" rtl="1">
                    <a:lnSpc>
                      <a:spcPct val="125000"/>
                    </a:lnSpc>
                    <a:spcAft>
                      <a:spcPts val="500"/>
                    </a:spcAft>
                    <a:buClr>
                      <a:srgbClr val="00C296"/>
                    </a:buClr>
                    <a:buSzPct val="120000"/>
                    <a:buFont typeface="Wingdings" pitchFamily="2" charset="2"/>
                    <a:buChar char="ü"/>
                  </a:pPr>
                  <a:r>
                    <a:rPr lang="ar-AE" dirty="0">
                      <a:solidFill>
                        <a:srgbClr val="00266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عيادات الصحة الجنسية في نيو ساوث ويلز </a:t>
                  </a:r>
                  <a:r>
                    <a:rPr lang="en-AU" dirty="0">
                      <a:solidFill>
                        <a:srgbClr val="00266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NSW</a:t>
                  </a:r>
                  <a:endParaRPr lang="en-US" sz="1800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75A5C37-1BCE-24E5-2639-19C75DCA1FE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65057" y="4527260"/>
                  <a:ext cx="3582321" cy="1330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r" rtl="1">
                    <a:spcAft>
                      <a:spcPts val="500"/>
                    </a:spcAft>
                    <a:buSzPct val="80000"/>
                  </a:pPr>
                  <a:r>
                    <a:rPr lang="en-US" b="1" dirty="0">
                      <a:solidFill>
                        <a:srgbClr val="002664"/>
                      </a:solidFill>
                      <a:latin typeface="Public Sans Medium" pitchFamily="2" charset="77"/>
                    </a:rPr>
                    <a:t> </a:t>
                  </a:r>
                  <a:endParaRPr lang="en-US" sz="1800" dirty="0">
                    <a:solidFill>
                      <a:srgbClr val="002664"/>
                    </a:solidFill>
                    <a:latin typeface="Public Sans ExtraLight" pitchFamily="2" charset="77"/>
                  </a:endParaRPr>
                </a:p>
                <a:p>
                  <a:pPr marL="342900" indent="-342900" algn="r" rtl="1">
                    <a:lnSpc>
                      <a:spcPct val="125000"/>
                    </a:lnSpc>
                    <a:spcAft>
                      <a:spcPts val="500"/>
                    </a:spcAft>
                    <a:buClr>
                      <a:srgbClr val="00C296"/>
                    </a:buClr>
                    <a:buSzPct val="120000"/>
                    <a:buFont typeface="Wingdings" pitchFamily="2" charset="2"/>
                    <a:buChar char="ü"/>
                  </a:pPr>
                  <a:r>
                    <a:rPr lang="ar-AE" dirty="0">
                      <a:solidFill>
                        <a:srgbClr val="00266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تنظيم الأسرة في نيو ساوث ويلز </a:t>
                  </a:r>
                  <a:r>
                    <a:rPr lang="en-AU" dirty="0">
                      <a:solidFill>
                        <a:srgbClr val="00266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Australia</a:t>
                  </a:r>
                  <a:endParaRPr lang="en-US" sz="1800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 algn="r" rtl="1">
                    <a:lnSpc>
                      <a:spcPct val="125000"/>
                    </a:lnSpc>
                    <a:spcAft>
                      <a:spcPts val="500"/>
                    </a:spcAft>
                    <a:buClr>
                      <a:srgbClr val="00C296"/>
                    </a:buClr>
                    <a:buSzPct val="120000"/>
                    <a:buFont typeface="Wingdings" pitchFamily="2" charset="2"/>
                    <a:buChar char="ü"/>
                  </a:pPr>
                  <a:r>
                    <a:rPr lang="ar-AE" dirty="0">
                      <a:solidFill>
                        <a:srgbClr val="00266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على الإنترنت لفحص </a:t>
                  </a:r>
                  <a:r>
                    <a:rPr lang="en-AU" dirty="0">
                      <a:solidFill>
                        <a:srgbClr val="00266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DBS</a:t>
                  </a:r>
                  <a:endParaRPr lang="en-US" sz="1800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64013E-1C20-60CE-E94F-31A986AFD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58051" y="4310101"/>
              <a:ext cx="1263650" cy="241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344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395F09-ABC7-ADF1-BF17-23A874FB1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FB7BCD-287D-4287-9DF4-E9B114E31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2870" y="-686505"/>
            <a:ext cx="3467100" cy="20383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FDF2C-B103-9044-2011-F87C836A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80046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E1897-A223-281D-124C-2A9E32F1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23409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11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7527E5AC-E5E9-F396-105A-476126EB7847}"/>
              </a:ext>
            </a:extLst>
          </p:cNvPr>
          <p:cNvSpPr txBox="1">
            <a:spLocks/>
          </p:cNvSpPr>
          <p:nvPr/>
        </p:nvSpPr>
        <p:spPr>
          <a:xfrm flipH="1">
            <a:off x="5180437" y="455651"/>
            <a:ext cx="6482772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يجب عليه إجراء فحص </a:t>
            </a:r>
            <a:r>
              <a:rPr lang="en-AU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C؟</a:t>
            </a:r>
            <a:endParaRPr lang="en-US" sz="4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98AB04-856D-8742-AD74-CEC6AFD5531F}"/>
              </a:ext>
            </a:extLst>
          </p:cNvPr>
          <p:cNvSpPr txBox="1">
            <a:spLocks/>
          </p:cNvSpPr>
          <p:nvPr/>
        </p:nvSpPr>
        <p:spPr>
          <a:xfrm flipH="1">
            <a:off x="8307104" y="1688781"/>
            <a:ext cx="3192276" cy="14833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إذا كنت قد ولدت أو عشت في بلد حيث كان </a:t>
            </a:r>
            <a:r>
              <a:rPr lang="en-US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hepatitis C</a:t>
            </a:r>
            <a:r>
              <a:rPr lang="ar-AE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شائعاً، فمن المهم أن تقوم بإجراء فحص </a:t>
            </a:r>
            <a:r>
              <a:rPr lang="en-US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.hepatitis 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F03500-66D2-EDA0-75B9-CF74A6DB4A5F}"/>
              </a:ext>
            </a:extLst>
          </p:cNvPr>
          <p:cNvSpPr txBox="1">
            <a:spLocks/>
          </p:cNvSpPr>
          <p:nvPr/>
        </p:nvSpPr>
        <p:spPr>
          <a:xfrm flipH="1">
            <a:off x="538588" y="1688781"/>
            <a:ext cx="7573027" cy="35520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10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المهم أيضاً إجراء فحص</a:t>
            </a:r>
            <a:r>
              <a:rPr lang="en-PH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 </a:t>
            </a:r>
            <a:r>
              <a:rPr lang="ar-AE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إذا كنت:</a:t>
            </a:r>
            <a:endParaRPr lang="en-US" sz="2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قد أجريت عملية نقل دم أو تطعيم أو عملية جراحية أو إجراء طبي أو أسنان آخر في بلد آخر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أجريت ممارسة طبية تقليدية مثل القطع أو الحجامة أوالعلاج بالعملة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تم تشخيصك بالإصابة ب </a:t>
            </a:r>
            <a:r>
              <a:rPr lang="en-PH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AU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Hepatitis B</a:t>
            </a:r>
            <a:r>
              <a:rPr lang="ar-SA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 </a:t>
            </a:r>
            <a:r>
              <a:rPr lang="en-AU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HIV</a:t>
            </a: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لست متأكداً ما إذا كان الوشم أو ثقب الجسم قد تم باستخدام معدات معقمة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حقنت المخدرات أو المنشطات أو شاركت في استخدام معدات الحقن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لقد كنت في السجن من قبل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نقل دم لك في أستراليا قبل فبراير 1990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0E1F1-0265-C382-8734-98EFA03C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0C41EB-AA13-F4DF-5F65-FEC2B3D0E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055404" y="1677985"/>
            <a:ext cx="2165350" cy="21653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4E8F2-F912-0A28-8C78-A6730413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5055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2BE0A-2C68-FCAD-2BCE-EB4A0A26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00389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12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BD10864-AE59-B38A-60CD-ABCE88A49BCC}"/>
              </a:ext>
            </a:extLst>
          </p:cNvPr>
          <p:cNvSpPr txBox="1">
            <a:spLocks/>
          </p:cNvSpPr>
          <p:nvPr/>
        </p:nvSpPr>
        <p:spPr>
          <a:xfrm flipH="1">
            <a:off x="8479886" y="709426"/>
            <a:ext cx="3372725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يتم علاج </a:t>
            </a:r>
            <a:r>
              <a:rPr lang="en-AU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C؟</a:t>
            </a:r>
            <a:endParaRPr lang="en-US" sz="4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2C4BE-7638-1D25-1D70-CE07436495D7}"/>
              </a:ext>
            </a:extLst>
          </p:cNvPr>
          <p:cNvSpPr txBox="1">
            <a:spLocks/>
          </p:cNvSpPr>
          <p:nvPr/>
        </p:nvSpPr>
        <p:spPr>
          <a:xfrm flipH="1">
            <a:off x="129017" y="2482971"/>
            <a:ext cx="7262114" cy="2812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وهي عبارة عن حبوب أو أقراص تعمل على:</a:t>
            </a:r>
            <a:endParaRPr lang="en-US" sz="2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تطهر الجسم من الفيروس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يتم تناولها لمدة تتراوح من 8 إلى 12 أسبوعاً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ذات آثار جانبية قليلة أو معدومة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تُقلل خطر تلف الكبد والإصابة بسرطان الكبد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منخفضة التكلفة إذا كان لديك بطاقة </a:t>
            </a:r>
            <a:r>
              <a:rPr lang="en-AU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علاج 95% من المصابين ب </a:t>
            </a:r>
            <a:r>
              <a:rPr lang="en-AU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CE1E75-3F4A-A4DA-73A4-B1CF04D29744}"/>
              </a:ext>
            </a:extLst>
          </p:cNvPr>
          <p:cNvSpPr txBox="1">
            <a:spLocks/>
          </p:cNvSpPr>
          <p:nvPr/>
        </p:nvSpPr>
        <p:spPr>
          <a:xfrm flipH="1">
            <a:off x="1220396" y="1341098"/>
            <a:ext cx="6182805" cy="8417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يتم علاج </a:t>
            </a:r>
            <a:r>
              <a:rPr lang="en-PH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</a:t>
            </a:r>
            <a:r>
              <a:rPr lang="ar-AE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باستخدام أدوية تسمى مضادات الفيروسات ذات التأثير المباشر</a:t>
            </a:r>
            <a:r>
              <a:rPr lang="en-PH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.(DAAs)</a:t>
            </a:r>
            <a:endParaRPr lang="en-US" sz="2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6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E11D2-5FBA-BE3B-D8EE-8069A069C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20C29B-351A-A627-DF74-C56DF13CF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2526" y="-666045"/>
            <a:ext cx="4196593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466DD-0601-B84E-33E7-7670B1B0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66206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4071D-298C-8A13-3178-379F8A74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23409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13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2260AC0C-1B3B-D917-F069-EBF253B4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037426" y="580763"/>
            <a:ext cx="6766385" cy="1300388"/>
          </a:xfrm>
        </p:spPr>
        <p:txBody>
          <a:bodyPr anchor="t">
            <a:noAutofit/>
          </a:bodyPr>
          <a:lstStyle/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كيف أحمي نفسي من الإصابة ب </a:t>
            </a:r>
            <a:r>
              <a:rPr lang="en-AU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C؟ </a:t>
            </a:r>
            <a:endParaRPr lang="en-US" sz="4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B13E29-9129-7085-3081-3BC620825D95}"/>
              </a:ext>
            </a:extLst>
          </p:cNvPr>
          <p:cNvSpPr txBox="1">
            <a:spLocks/>
          </p:cNvSpPr>
          <p:nvPr/>
        </p:nvSpPr>
        <p:spPr>
          <a:xfrm flipH="1">
            <a:off x="3031644" y="2022895"/>
            <a:ext cx="8629052" cy="2812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تشارك </a:t>
            </a:r>
            <a:r>
              <a:rPr lang="ar-AE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الأشياء الشخصية مثل فرشاة الأسنان وشفرات الحلاقة</a:t>
            </a:r>
            <a:endParaRPr lang="en-US" sz="2000" dirty="0">
              <a:solidFill>
                <a:srgbClr val="00266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احصل على الوشم أو ثقب الجسم فقط من متخصصين مرخصين بمعدات معقمة (نظيفة)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احصل فقط على الإجراءات الطبية وطب الأسنان من قبل متخصصين مرخصين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استخدم الواقي الذكري والمزلّق أثناء ممارسة الجنس</a:t>
            </a:r>
            <a:endParaRPr lang="en-PH" sz="2000" dirty="0">
              <a:solidFill>
                <a:srgbClr val="002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كن حذراً بشأن الحصول على الإجراءات الطبية وطب الأسنان عند السفر إلى الخارج 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ارتدِ القفازات عند تنظيف الدم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لا تشارك أبداً معدات حقن المخدرات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6AF22-B854-4F5C-C8E1-227B73132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7311" y="1538817"/>
            <a:ext cx="1574800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5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D06A7-A1F1-1489-7C11-D72BEC453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5A0BF-95F8-FD6B-FCD1-28689C8E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3904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CEFE8-6137-6FC7-C32C-1E964A31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23409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14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333ED726-2DB3-C9CB-6465-0A1D97C5D504}"/>
              </a:ext>
            </a:extLst>
          </p:cNvPr>
          <p:cNvSpPr txBox="1">
            <a:spLocks/>
          </p:cNvSpPr>
          <p:nvPr/>
        </p:nvSpPr>
        <p:spPr>
          <a:xfrm flipH="1">
            <a:off x="7546570" y="620889"/>
            <a:ext cx="4250104" cy="2026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فهم الوصمة المتعلقة ب </a:t>
            </a:r>
            <a:r>
              <a:rPr lang="en-AU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</a:t>
            </a:r>
            <a:endParaRPr lang="en-US" sz="2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C0742-1FC2-279F-830C-348B7C2F86E1}"/>
              </a:ext>
            </a:extLst>
          </p:cNvPr>
          <p:cNvSpPr txBox="1">
            <a:spLocks/>
          </p:cNvSpPr>
          <p:nvPr/>
        </p:nvSpPr>
        <p:spPr>
          <a:xfrm flipH="1">
            <a:off x="322615" y="1145094"/>
            <a:ext cx="6233314" cy="1914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يواجه العديد من الأشخاص المصابين بالتهاب الكبد الفيروسي أحكاماً سلبية بسبب: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كيف يفكر الآخرون كيف أصيبوا ب Hepatitis C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الأفعال المرتبطة ب </a:t>
            </a:r>
            <a:r>
              <a:rPr lang="en-AU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CB1B55-6796-0F51-5FC9-9F67DB622BCE}"/>
              </a:ext>
            </a:extLst>
          </p:cNvPr>
          <p:cNvGrpSpPr>
            <a:grpSpLocks/>
          </p:cNvGrpSpPr>
          <p:nvPr/>
        </p:nvGrpSpPr>
        <p:grpSpPr>
          <a:xfrm flipH="1">
            <a:off x="706074" y="4804215"/>
            <a:ext cx="5905936" cy="1062579"/>
            <a:chOff x="5484554" y="4804215"/>
            <a:chExt cx="5905936" cy="106257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384726D-DC1A-4D61-8882-627734092BFB}"/>
                </a:ext>
              </a:extLst>
            </p:cNvPr>
            <p:cNvSpPr>
              <a:spLocks/>
            </p:cNvSpPr>
            <p:nvPr/>
          </p:nvSpPr>
          <p:spPr>
            <a:xfrm>
              <a:off x="5484554" y="4804215"/>
              <a:ext cx="5905936" cy="1062579"/>
            </a:xfrm>
            <a:prstGeom prst="roundRect">
              <a:avLst>
                <a:gd name="adj" fmla="val 8275"/>
              </a:avLst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9AD9A5-22AC-203D-002E-A2D3CB569981}"/>
                </a:ext>
              </a:extLst>
            </p:cNvPr>
            <p:cNvSpPr txBox="1">
              <a:spLocks/>
            </p:cNvSpPr>
            <p:nvPr/>
          </p:nvSpPr>
          <p:spPr>
            <a:xfrm>
              <a:off x="5484554" y="4981562"/>
              <a:ext cx="590593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AE" sz="2000" b="1" dirty="0">
                  <a:solidFill>
                    <a:srgbClr val="BBDFFF"/>
                  </a:solidFill>
                </a:rPr>
                <a:t>كما أن الوصمة تجعل من الصعب الحصول على الرعاية الصحية والدعم</a:t>
              </a:r>
              <a:endParaRPr lang="en-US" sz="2000" b="1" dirty="0">
                <a:solidFill>
                  <a:srgbClr val="BBDFFF"/>
                </a:solidFill>
                <a:latin typeface="Public Sans Medium" pitchFamily="2" charset="77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C19AD4B-0B85-030B-24C4-98773F31CFAB}"/>
              </a:ext>
            </a:extLst>
          </p:cNvPr>
          <p:cNvGrpSpPr>
            <a:grpSpLocks/>
          </p:cNvGrpSpPr>
          <p:nvPr/>
        </p:nvGrpSpPr>
        <p:grpSpPr>
          <a:xfrm flipH="1">
            <a:off x="706074" y="3237090"/>
            <a:ext cx="5905936" cy="1062580"/>
            <a:chOff x="5484554" y="3237090"/>
            <a:chExt cx="5905936" cy="106258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8791226-7D7D-22B9-68B8-62E20324C02E}"/>
                </a:ext>
              </a:extLst>
            </p:cNvPr>
            <p:cNvSpPr>
              <a:spLocks/>
            </p:cNvSpPr>
            <p:nvPr/>
          </p:nvSpPr>
          <p:spPr>
            <a:xfrm>
              <a:off x="5484554" y="3237090"/>
              <a:ext cx="5905936" cy="1062580"/>
            </a:xfrm>
            <a:prstGeom prst="roundRect">
              <a:avLst>
                <a:gd name="adj" fmla="val 8275"/>
              </a:avLst>
            </a:prstGeom>
            <a:solidFill>
              <a:srgbClr val="7DB1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6C7D11-B4F1-EA86-0270-3F4DE1F20C3F}"/>
                </a:ext>
              </a:extLst>
            </p:cNvPr>
            <p:cNvSpPr txBox="1">
              <a:spLocks/>
            </p:cNvSpPr>
            <p:nvPr/>
          </p:nvSpPr>
          <p:spPr>
            <a:xfrm>
              <a:off x="5484554" y="3401570"/>
              <a:ext cx="590593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AE" sz="2000" b="1" dirty="0">
                  <a:solidFill>
                    <a:srgbClr val="002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هذا يمكن أن يجعل الناس يخافون من الحديث عن إصابتهم ب </a:t>
              </a:r>
              <a:r>
                <a:rPr lang="en-PH" sz="2000" b="1" dirty="0">
                  <a:solidFill>
                    <a:srgbClr val="002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>
                  <a:solidFill>
                    <a:srgbClr val="002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hepatitis C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8D38677-D4DC-5E8E-E4F7-536AB5A21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60423" y="478476"/>
            <a:ext cx="7810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33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348B4F-256A-D041-A554-C5D2081B7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E5BBEDF-C03F-77F9-40D2-4ED65EFCA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0316" y="-1010673"/>
            <a:ext cx="4959350" cy="26225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FF9EF-9E2E-6483-77F3-3EC945FA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3904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F9BDE-FF0D-3770-27C1-587B0912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23409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15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19C4450-DEEB-39F7-10F6-4F9D138AC702}"/>
              </a:ext>
            </a:extLst>
          </p:cNvPr>
          <p:cNvSpPr txBox="1">
            <a:spLocks/>
          </p:cNvSpPr>
          <p:nvPr/>
        </p:nvSpPr>
        <p:spPr>
          <a:xfrm flipH="1">
            <a:off x="5659871" y="442993"/>
            <a:ext cx="6184792" cy="618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الذي يجب أن تخبره ومن لا يجب أن تخبر</a:t>
            </a:r>
            <a:endParaRPr lang="en-US" sz="4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E706E-EC05-5160-7E1D-2222C1CAB11D}"/>
              </a:ext>
            </a:extLst>
          </p:cNvPr>
          <p:cNvSpPr txBox="1">
            <a:spLocks/>
          </p:cNvSpPr>
          <p:nvPr/>
        </p:nvSpPr>
        <p:spPr>
          <a:xfrm flipH="1">
            <a:off x="5394399" y="1825418"/>
            <a:ext cx="6233314" cy="1914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بموجب القانون، يجب عليك إخبار الناس</a:t>
            </a:r>
            <a:r>
              <a:rPr lang="en-PH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عندما تتبرع بالدم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عند التبرع بالأعضاء والحيوانات المنوية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عند التقدم بطلب للحصول على تأمين صحي 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إذا كنت ستنضم إلى قوات الدفاع الأسترالية 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عند التقدم بطلب للحصول على تأشيرة للعيش في أستراليا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إذا كنت عاملاً في مجال الرعاية الصحية يقوم بإجراءات طبية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B6CB8-D5A8-8EDE-BFD0-A1B443A88F16}"/>
              </a:ext>
            </a:extLst>
          </p:cNvPr>
          <p:cNvSpPr txBox="1">
            <a:spLocks/>
          </p:cNvSpPr>
          <p:nvPr/>
        </p:nvSpPr>
        <p:spPr>
          <a:xfrm flipH="1">
            <a:off x="213521" y="1825418"/>
            <a:ext cx="3986304" cy="1914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يتوجب عليك أن تقول:</a:t>
            </a:r>
            <a:endParaRPr lang="en-US" sz="2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لرئيسك في العمل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للأشخاص الذين تعمل معهم أو تذهب معهم إلى المدرسة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لأفراد العائلة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1D5593-B9F7-73B5-134F-0B836B63AC36}"/>
              </a:ext>
            </a:extLst>
          </p:cNvPr>
          <p:cNvGrpSpPr>
            <a:grpSpLocks/>
          </p:cNvGrpSpPr>
          <p:nvPr/>
        </p:nvGrpSpPr>
        <p:grpSpPr>
          <a:xfrm flipH="1">
            <a:off x="263032" y="4145452"/>
            <a:ext cx="2520950" cy="2032000"/>
            <a:chOff x="9377539" y="4359941"/>
            <a:chExt cx="2520950" cy="2032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B2A065-6CF1-9A93-078B-B79352499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77539" y="4359941"/>
              <a:ext cx="2520950" cy="2032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8A1564-DD5E-9F73-F9BC-11B8F6E68F32}"/>
                </a:ext>
              </a:extLst>
            </p:cNvPr>
            <p:cNvSpPr txBox="1">
              <a:spLocks/>
            </p:cNvSpPr>
            <p:nvPr/>
          </p:nvSpPr>
          <p:spPr>
            <a:xfrm>
              <a:off x="9550400" y="4538133"/>
              <a:ext cx="2201334" cy="13659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defRPr sz="2400">
                  <a:latin typeface="Calibri" panose="020F0502020204030204" pitchFamily="34" charset="0"/>
                  <a:cs typeface="Calibri" panose="020F0502020204030204" pitchFamily="34" charset="0"/>
                </a:defRPr>
              </a:pPr>
              <a:r>
                <a:rPr lang="ar-SA" sz="2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لا يستطيع طبيبك أن يخبر عائلتك بأنك مصاب ب </a:t>
              </a:r>
              <a:r>
                <a:rPr lang="en-AU" sz="2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Hepatitis C</a:t>
              </a:r>
              <a:endParaRPr lang="en-A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B346242-E21B-004A-4B72-A421B1D3B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435" y="5332195"/>
            <a:ext cx="419116" cy="5064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0977D9-C261-3FD6-B27D-8BC69A5FA3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3207" y="4695796"/>
            <a:ext cx="489422" cy="790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B8E79B-371F-0F20-C40B-AB26AF0AD4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8136" y="3824220"/>
            <a:ext cx="552527" cy="962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FEE8B6-F192-6600-774A-276CE45DF07A}"/>
              </a:ext>
            </a:extLst>
          </p:cNvPr>
          <p:cNvSpPr txBox="1"/>
          <p:nvPr/>
        </p:nvSpPr>
        <p:spPr>
          <a:xfrm rot="21216125">
            <a:off x="4352886" y="3745030"/>
            <a:ext cx="55252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8500" dirty="0">
                <a:solidFill>
                  <a:srgbClr val="7DB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n-AU" sz="8500" dirty="0">
              <a:solidFill>
                <a:srgbClr val="7DB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4970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46A01B-F389-0F33-CF22-563777E56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4E799-8745-B76A-D81E-472ACD1F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0032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56A1F-3802-D9F0-DCDF-321ADD22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637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16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2F2B8FB1-321C-2EDE-2F68-CB04B4D1ADD8}"/>
              </a:ext>
            </a:extLst>
          </p:cNvPr>
          <p:cNvSpPr txBox="1">
            <a:spLocks/>
          </p:cNvSpPr>
          <p:nvPr/>
        </p:nvSpPr>
        <p:spPr>
          <a:xfrm flipH="1">
            <a:off x="8236618" y="513139"/>
            <a:ext cx="359206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SA" sz="4000" b="1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أين يمكن الحصول على المساعدة لمرضى Hepatitis C؟</a:t>
            </a:r>
            <a:endParaRPr lang="en-US" sz="4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69B26F-BCFE-ADDC-4752-2FA2130A7826}"/>
              </a:ext>
            </a:extLst>
          </p:cNvPr>
          <p:cNvGrpSpPr>
            <a:grpSpLocks/>
          </p:cNvGrpSpPr>
          <p:nvPr/>
        </p:nvGrpSpPr>
        <p:grpSpPr>
          <a:xfrm flipH="1">
            <a:off x="880098" y="1568449"/>
            <a:ext cx="6850344" cy="958952"/>
            <a:chOff x="4423398" y="1568449"/>
            <a:chExt cx="6850344" cy="958952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3C0AA0B-E8AF-0674-F10C-E8C2C0B7427B}"/>
                </a:ext>
              </a:extLst>
            </p:cNvPr>
            <p:cNvSpPr>
              <a:spLocks/>
            </p:cNvSpPr>
            <p:nvPr/>
          </p:nvSpPr>
          <p:spPr>
            <a:xfrm>
              <a:off x="4423398" y="1568449"/>
              <a:ext cx="6850343" cy="958952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46C4A5-8A39-805C-03D1-A06AAFE01FD3}"/>
                </a:ext>
              </a:extLst>
            </p:cNvPr>
            <p:cNvSpPr txBox="1">
              <a:spLocks/>
            </p:cNvSpPr>
            <p:nvPr/>
          </p:nvSpPr>
          <p:spPr>
            <a:xfrm>
              <a:off x="4643884" y="1697627"/>
              <a:ext cx="6629858" cy="7181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r" rtl="1">
                <a:spcAft>
                  <a:spcPts val="100"/>
                </a:spcAft>
                <a:buClr>
                  <a:srgbClr val="00C296"/>
                </a:buClr>
                <a:buSzPct val="120000"/>
              </a:pPr>
              <a:r>
                <a:rPr lang="en-AU" sz="2000" b="1" dirty="0">
                  <a:solidFill>
                    <a:srgbClr val="002664"/>
                  </a:solidFill>
                  <a:effectLst/>
                  <a:latin typeface="Arial"/>
                  <a:ea typeface="Calibri"/>
                  <a:cs typeface="Arial"/>
                </a:rPr>
                <a:t>Liver clinics and specialists</a:t>
              </a:r>
              <a:r>
                <a:rPr lang="ar-SA" sz="2000" b="1" dirty="0">
                  <a:solidFill>
                    <a:srgbClr val="002664"/>
                  </a:solidFill>
                  <a:effectLst/>
                  <a:latin typeface="Arial"/>
                  <a:ea typeface="Calibri"/>
                  <a:cs typeface="Arial"/>
                </a:rPr>
                <a:t>عيادات الكبد والمتخصصون</a:t>
              </a:r>
              <a:r>
                <a:rPr lang="en-US" sz="2000" b="1" dirty="0">
                  <a:solidFill>
                    <a:srgbClr val="002664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- </a:t>
              </a:r>
              <a:endParaRPr lang="en-US" dirty="0">
                <a:solidFill>
                  <a:srgbClr val="000000"/>
                </a:solidFill>
                <a:latin typeface="Public Sans ExtraLight"/>
                <a:cs typeface="Arial"/>
              </a:endParaRPr>
            </a:p>
            <a:p>
              <a:pPr algn="r" rtl="1">
                <a:spcAft>
                  <a:spcPts val="100"/>
                </a:spcAft>
              </a:pPr>
              <a:r>
                <a:rPr lang="en-US" sz="2000" b="1" dirty="0">
                  <a:solidFill>
                    <a:srgbClr val="002664"/>
                  </a:solidFill>
                  <a:latin typeface="Arial"/>
                  <a:cs typeface="Arial"/>
                </a:rPr>
                <a:t>1800 803 990 </a:t>
              </a:r>
              <a:r>
                <a:rPr lang="en-US" dirty="0">
                  <a:solidFill>
                    <a:srgbClr val="002664"/>
                  </a:solidFill>
                  <a:latin typeface="Public Sans ExtraLight"/>
                </a:rPr>
                <a:t>www.hep.org.au</a:t>
              </a:r>
              <a:endParaRPr lang="en-US" dirty="0">
                <a:latin typeface="Public Sans ExtraLigh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5FA031-FD24-4A55-6DCA-ABAF7CBA26F0}"/>
              </a:ext>
            </a:extLst>
          </p:cNvPr>
          <p:cNvGrpSpPr>
            <a:grpSpLocks/>
          </p:cNvGrpSpPr>
          <p:nvPr/>
        </p:nvGrpSpPr>
        <p:grpSpPr>
          <a:xfrm flipH="1">
            <a:off x="880098" y="2780123"/>
            <a:ext cx="6850344" cy="958952"/>
            <a:chOff x="4423398" y="2780123"/>
            <a:chExt cx="6850344" cy="95895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F158079-5B20-BD7A-EAB4-64A12DD9C148}"/>
                </a:ext>
              </a:extLst>
            </p:cNvPr>
            <p:cNvSpPr>
              <a:spLocks/>
            </p:cNvSpPr>
            <p:nvPr/>
          </p:nvSpPr>
          <p:spPr>
            <a:xfrm>
              <a:off x="4423398" y="2780123"/>
              <a:ext cx="6850343" cy="958952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33A9CD-1607-3C29-FBE0-5E6833158DC8}"/>
                </a:ext>
              </a:extLst>
            </p:cNvPr>
            <p:cNvSpPr txBox="1">
              <a:spLocks/>
            </p:cNvSpPr>
            <p:nvPr/>
          </p:nvSpPr>
          <p:spPr>
            <a:xfrm>
              <a:off x="4643884" y="2916821"/>
              <a:ext cx="6629858" cy="8199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r" rtl="1">
                <a:spcAft>
                  <a:spcPts val="100"/>
                </a:spcAft>
                <a:buClr>
                  <a:srgbClr val="00C296"/>
                </a:buClr>
                <a:buSzPct val="120000"/>
              </a:pPr>
              <a:r>
                <a:rPr lang="en-AU" sz="2000" b="1" dirty="0">
                  <a:solidFill>
                    <a:srgbClr val="002664"/>
                  </a:solidFill>
                  <a:latin typeface="Arial"/>
                  <a:cs typeface="Arial"/>
                </a:rPr>
                <a:t>Sexual health clinics</a:t>
              </a:r>
              <a:r>
                <a:rPr lang="ar-AE" sz="2000" b="1" dirty="0">
                  <a:solidFill>
                    <a:srgbClr val="002664"/>
                  </a:solidFill>
                  <a:latin typeface="Arial"/>
                  <a:cs typeface="Arial"/>
                </a:rPr>
                <a:t>عيادات الصحة الجنسية -</a:t>
              </a:r>
              <a:endParaRPr lang="en-US" dirty="0">
                <a:solidFill>
                  <a:srgbClr val="000000"/>
                </a:solidFill>
                <a:latin typeface="Public Sans ExtraLight"/>
                <a:cs typeface="Arial"/>
              </a:endParaRPr>
            </a:p>
            <a:p>
              <a:pPr algn="r" rtl="1">
                <a:spcAft>
                  <a:spcPts val="100"/>
                </a:spcAft>
              </a:pPr>
              <a:r>
                <a:rPr lang="en-US" sz="2000" b="1" dirty="0">
                  <a:solidFill>
                    <a:srgbClr val="002664"/>
                  </a:solidFill>
                  <a:latin typeface="Arial"/>
                  <a:cs typeface="Arial"/>
                </a:rPr>
                <a:t>1800 4511 624 </a:t>
              </a:r>
              <a:r>
                <a:rPr lang="en-US" dirty="0">
                  <a:solidFill>
                    <a:srgbClr val="002664"/>
                  </a:solidFill>
                  <a:latin typeface="Public Sans ExtraLight"/>
                </a:rPr>
                <a:t>www.health.nsw.gov.au/sexualhealth</a:t>
              </a:r>
              <a:endParaRPr lang="en-US" dirty="0">
                <a:latin typeface="Public Sans ExtraLigh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D18E59-1EED-94A4-EBE5-6F7544FB40F0}"/>
              </a:ext>
            </a:extLst>
          </p:cNvPr>
          <p:cNvGrpSpPr>
            <a:grpSpLocks/>
          </p:cNvGrpSpPr>
          <p:nvPr/>
        </p:nvGrpSpPr>
        <p:grpSpPr>
          <a:xfrm flipH="1">
            <a:off x="880098" y="3991797"/>
            <a:ext cx="6850344" cy="1029429"/>
            <a:chOff x="4423398" y="3991797"/>
            <a:chExt cx="6850344" cy="1029429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F96491E-5965-BA7B-A710-A42C2792A021}"/>
                </a:ext>
              </a:extLst>
            </p:cNvPr>
            <p:cNvSpPr>
              <a:spLocks/>
            </p:cNvSpPr>
            <p:nvPr/>
          </p:nvSpPr>
          <p:spPr>
            <a:xfrm>
              <a:off x="4423398" y="3991797"/>
              <a:ext cx="6850343" cy="958952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A6D2DE-187A-2668-40AB-4F6B070D09B8}"/>
                </a:ext>
              </a:extLst>
            </p:cNvPr>
            <p:cNvSpPr txBox="1">
              <a:spLocks/>
            </p:cNvSpPr>
            <p:nvPr/>
          </p:nvSpPr>
          <p:spPr>
            <a:xfrm>
              <a:off x="4643884" y="4077295"/>
              <a:ext cx="6629858" cy="9439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rtl="1">
                <a:spcAft>
                  <a:spcPts val="100"/>
                </a:spcAft>
                <a:buClr>
                  <a:srgbClr val="00C296"/>
                </a:buClr>
                <a:buSzPct val="120000"/>
              </a:pPr>
              <a:r>
                <a:rPr lang="en-AU" b="1" dirty="0">
                  <a:solidFill>
                    <a:srgbClr val="0026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- Multicultural HIV and Hepatitis Service </a:t>
              </a:r>
              <a:r>
                <a:rPr lang="ar-SA" b="1" dirty="0">
                  <a:solidFill>
                    <a:srgbClr val="0026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خدمة متعددي الثقافات بشأن فيروس HIV و Hepatitis</a:t>
              </a:r>
              <a:endParaRPr lang="en-PH" b="1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 rtl="1">
                <a:spcAft>
                  <a:spcPts val="100"/>
                </a:spcAft>
                <a:buClr>
                  <a:srgbClr val="00C296"/>
                </a:buClr>
                <a:buSzPct val="120000"/>
              </a:pPr>
              <a:r>
                <a:rPr lang="en-US" b="1" dirty="0">
                  <a:solidFill>
                    <a:srgbClr val="002664"/>
                  </a:solidFill>
                  <a:latin typeface="Public Sans Medium" pitchFamily="2" charset="77"/>
                </a:rPr>
                <a:t> </a:t>
              </a:r>
              <a:r>
                <a:rPr lang="en-US" sz="1600" dirty="0">
                  <a:solidFill>
                    <a:srgbClr val="002664"/>
                  </a:solidFill>
                  <a:latin typeface="Public Sans ExtraLight" pitchFamily="2" charset="77"/>
                </a:rPr>
                <a:t>www.mhahs.org.au</a:t>
              </a:r>
              <a:endParaRPr lang="en-US" sz="1600" dirty="0">
                <a:latin typeface="Public Sans ExtraLight" pitchFamily="2" charset="77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393FC9-36E2-17D5-63BF-8C63E1E7C706}"/>
              </a:ext>
            </a:extLst>
          </p:cNvPr>
          <p:cNvGrpSpPr>
            <a:grpSpLocks/>
          </p:cNvGrpSpPr>
          <p:nvPr/>
        </p:nvGrpSpPr>
        <p:grpSpPr>
          <a:xfrm flipH="1">
            <a:off x="880098" y="665338"/>
            <a:ext cx="6850344" cy="718195"/>
            <a:chOff x="4423398" y="665338"/>
            <a:chExt cx="6850344" cy="718195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D192D4F-C77B-1CB6-DE05-A3635E901BE0}"/>
                </a:ext>
              </a:extLst>
            </p:cNvPr>
            <p:cNvSpPr>
              <a:spLocks/>
            </p:cNvSpPr>
            <p:nvPr/>
          </p:nvSpPr>
          <p:spPr>
            <a:xfrm>
              <a:off x="4423398" y="665338"/>
              <a:ext cx="6850343" cy="718195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779E68-671A-2099-FF34-7986EFAAC884}"/>
                </a:ext>
              </a:extLst>
            </p:cNvPr>
            <p:cNvSpPr txBox="1">
              <a:spLocks/>
            </p:cNvSpPr>
            <p:nvPr/>
          </p:nvSpPr>
          <p:spPr>
            <a:xfrm>
              <a:off x="4643884" y="844660"/>
              <a:ext cx="6629858" cy="4987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rtl="1">
                <a:spcAft>
                  <a:spcPts val="100"/>
                </a:spcAft>
                <a:buClr>
                  <a:srgbClr val="00C296"/>
                </a:buClr>
                <a:buSzPct val="120000"/>
              </a:pPr>
              <a:r>
                <a:rPr lang="ar-AE" sz="2000" b="1" dirty="0">
                  <a:solidFill>
                    <a:srgbClr val="002664"/>
                  </a:solidFill>
                  <a:latin typeface="Public Sans Medium" pitchFamily="2" charset="77"/>
                </a:rPr>
                <a:t>طبيبك أو طبيبك العام</a:t>
              </a:r>
              <a:endParaRPr lang="en-US" dirty="0">
                <a:latin typeface="Public Sans ExtraLight" pitchFamily="2" charset="77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F9563D-CD9A-F250-1873-3A9F844B8311}"/>
              </a:ext>
            </a:extLst>
          </p:cNvPr>
          <p:cNvGrpSpPr>
            <a:grpSpLocks/>
          </p:cNvGrpSpPr>
          <p:nvPr/>
        </p:nvGrpSpPr>
        <p:grpSpPr>
          <a:xfrm flipH="1">
            <a:off x="880098" y="5203471"/>
            <a:ext cx="6850344" cy="958952"/>
            <a:chOff x="4423398" y="5203471"/>
            <a:chExt cx="6850344" cy="958952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FE75C2D-1F5F-BCCE-E081-CC45FECED59F}"/>
                </a:ext>
              </a:extLst>
            </p:cNvPr>
            <p:cNvSpPr>
              <a:spLocks/>
            </p:cNvSpPr>
            <p:nvPr/>
          </p:nvSpPr>
          <p:spPr>
            <a:xfrm>
              <a:off x="4423398" y="5203471"/>
              <a:ext cx="6850343" cy="958952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5A96EF-4128-F9B6-3933-E6972CFBD6EB}"/>
                </a:ext>
              </a:extLst>
            </p:cNvPr>
            <p:cNvSpPr txBox="1">
              <a:spLocks/>
            </p:cNvSpPr>
            <p:nvPr/>
          </p:nvSpPr>
          <p:spPr>
            <a:xfrm>
              <a:off x="4643884" y="5334070"/>
              <a:ext cx="6629858" cy="7957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r" rtl="1">
                <a:spcAft>
                  <a:spcPts val="100"/>
                </a:spcAft>
                <a:buClr>
                  <a:srgbClr val="00C296"/>
                </a:buClr>
                <a:buSzPct val="120000"/>
              </a:pPr>
              <a:r>
                <a:rPr lang="en-AU" sz="2000" dirty="0"/>
                <a:t> - </a:t>
              </a:r>
              <a:r>
                <a:rPr lang="en-AU" sz="2000" b="1" dirty="0">
                  <a:solidFill>
                    <a:srgbClr val="002664"/>
                  </a:solidFill>
                  <a:latin typeface="Arial"/>
                  <a:cs typeface="Arial"/>
                </a:rPr>
                <a:t>Hepatitis NSW</a:t>
              </a:r>
              <a:r>
                <a:rPr lang="ar-AE" sz="2000" b="1" dirty="0">
                  <a:solidFill>
                    <a:srgbClr val="002664"/>
                  </a:solidFill>
                  <a:latin typeface="Arial"/>
                  <a:cs typeface="Arial"/>
                </a:rPr>
                <a:t>التهاب الكبد في نيو ساوث ويلز </a:t>
              </a:r>
              <a:r>
                <a:rPr lang="en-AU" sz="2000" b="1" dirty="0">
                  <a:solidFill>
                    <a:srgbClr val="002664"/>
                  </a:solidFill>
                  <a:latin typeface="Arial"/>
                  <a:cs typeface="Arial"/>
                </a:rPr>
                <a:t>NSW</a:t>
              </a:r>
              <a:endParaRPr lang="en-US" dirty="0">
                <a:solidFill>
                  <a:srgbClr val="000000"/>
                </a:solidFill>
                <a:latin typeface="Public Sans ExtraLight"/>
                <a:cs typeface="Arial"/>
              </a:endParaRPr>
            </a:p>
            <a:p>
              <a:pPr algn="r" rtl="1">
                <a:spcAft>
                  <a:spcPts val="100"/>
                </a:spcAft>
              </a:pPr>
              <a:r>
                <a:rPr lang="en-US" sz="2000" b="1" dirty="0">
                  <a:solidFill>
                    <a:srgbClr val="002664"/>
                  </a:solidFill>
                  <a:latin typeface="Arial"/>
                  <a:cs typeface="Arial"/>
                </a:rPr>
                <a:t>1800 803 990 </a:t>
              </a:r>
              <a:r>
                <a:rPr lang="en-US" dirty="0">
                  <a:solidFill>
                    <a:srgbClr val="002664"/>
                  </a:solidFill>
                  <a:latin typeface="Public Sans ExtraLight"/>
                </a:rPr>
                <a:t>www.hep.org.au</a:t>
              </a:r>
              <a:endParaRPr lang="en-US" dirty="0">
                <a:latin typeface="Public Sans ExtraLigh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BA917C-751F-E2E2-87CC-7F0BD72D7BFF}"/>
              </a:ext>
            </a:extLst>
          </p:cNvPr>
          <p:cNvGrpSpPr>
            <a:grpSpLocks/>
          </p:cNvGrpSpPr>
          <p:nvPr/>
        </p:nvGrpSpPr>
        <p:grpSpPr>
          <a:xfrm flipH="1">
            <a:off x="303122" y="2627709"/>
            <a:ext cx="1477896" cy="1098550"/>
            <a:chOff x="10494345" y="1961249"/>
            <a:chExt cx="1477896" cy="109855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F328034-CA00-B5E3-ED39-376BC8681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94345" y="1961249"/>
              <a:ext cx="1477896" cy="109855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FC17D3-3F8C-65E3-33A1-597432879E0B}"/>
                </a:ext>
              </a:extLst>
            </p:cNvPr>
            <p:cNvSpPr txBox="1">
              <a:spLocks/>
            </p:cNvSpPr>
            <p:nvPr/>
          </p:nvSpPr>
          <p:spPr>
            <a:xfrm>
              <a:off x="10494345" y="2155954"/>
              <a:ext cx="147789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AE" sz="2000" b="1" dirty="0">
                  <a:solidFill>
                    <a:schemeClr val="bg1"/>
                  </a:solidFill>
                </a:rPr>
                <a:t>لا حاجة لبطاقة مديكير</a:t>
              </a:r>
              <a:endParaRPr lang="en-US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882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3C0BB-3321-1692-EBD2-884E0E692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10985-392D-129B-8ED6-E507FD20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03335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2844BD39-5F6B-E27F-D321-88657CD099F2}"/>
              </a:ext>
            </a:extLst>
          </p:cNvPr>
          <p:cNvSpPr txBox="1">
            <a:spLocks/>
          </p:cNvSpPr>
          <p:nvPr/>
        </p:nvSpPr>
        <p:spPr>
          <a:xfrm flipH="1">
            <a:off x="370116" y="6418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17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id="{7E2D0E56-559F-C088-46C5-FD7AFFC04537}"/>
              </a:ext>
            </a:extLst>
          </p:cNvPr>
          <p:cNvSpPr txBox="1">
            <a:spLocks/>
          </p:cNvSpPr>
          <p:nvPr/>
        </p:nvSpPr>
        <p:spPr>
          <a:xfrm flipH="1">
            <a:off x="5623766" y="1036956"/>
            <a:ext cx="6184792" cy="1254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المساعدة بلغتك</a:t>
            </a:r>
            <a:endParaRPr lang="en-US" sz="4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E10E8D-978F-3CF4-40FF-5520937E6208}"/>
              </a:ext>
            </a:extLst>
          </p:cNvPr>
          <p:cNvSpPr txBox="1">
            <a:spLocks/>
          </p:cNvSpPr>
          <p:nvPr/>
        </p:nvSpPr>
        <p:spPr>
          <a:xfrm flipH="1">
            <a:off x="3674640" y="2775147"/>
            <a:ext cx="8071465" cy="18866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20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إذا كنت بحاجة إلى مساعدة في التحدث مع طبيبك أو مقدم الرعاية الصحية بلغتك:</a:t>
            </a:r>
            <a:endParaRPr lang="en-US" sz="2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/>
                <a:cs typeface="Arial"/>
              </a:rPr>
              <a:t>اتصل بخدمة الترجمة الخطية والشفهية </a:t>
            </a:r>
            <a:r>
              <a:rPr lang="en-PH" sz="2000" dirty="0">
                <a:solidFill>
                  <a:srgbClr val="002664"/>
                </a:solidFill>
                <a:latin typeface="Arial"/>
                <a:cs typeface="Arial"/>
              </a:rPr>
              <a:t> (</a:t>
            </a:r>
            <a:r>
              <a:rPr lang="en-AU" sz="2000" dirty="0">
                <a:solidFill>
                  <a:srgbClr val="002664"/>
                </a:solidFill>
                <a:latin typeface="Arial"/>
                <a:cs typeface="Arial"/>
              </a:rPr>
              <a:t>TIS)</a:t>
            </a:r>
            <a:r>
              <a:rPr lang="ar-AE" sz="2000" dirty="0">
                <a:solidFill>
                  <a:srgbClr val="002664"/>
                </a:solidFill>
                <a:latin typeface="Arial"/>
                <a:cs typeface="Arial"/>
              </a:rPr>
              <a:t>على الرقم</a:t>
            </a:r>
            <a:r>
              <a:rPr lang="en-PH" sz="2000" dirty="0">
                <a:solidFill>
                  <a:srgbClr val="002664"/>
                </a:solidFill>
                <a:latin typeface="Arial"/>
                <a:cs typeface="Arial"/>
              </a:rPr>
              <a:t> 13 14 50 </a:t>
            </a:r>
            <a:endParaRPr lang="en-US" sz="2000" dirty="0">
              <a:solidFill>
                <a:srgbClr val="002664"/>
              </a:solidFill>
              <a:latin typeface="Arial"/>
              <a:cs typeface="Arial"/>
            </a:endParaRP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الخدمة مجانية وسرية 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اطلب من موظف الاستقبال حجز مترجم مجاني لك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11D33-530A-6528-E558-393ABA7C3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7621" y="402662"/>
            <a:ext cx="3448050" cy="3778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1F28C1-D659-9DEF-F868-4B5AF9922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905" y="1039611"/>
            <a:ext cx="6400800" cy="56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12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A60D61-5C58-FBBE-A430-51713F54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93D20E-0F5D-2973-5142-4E9417D24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9668" y="-689988"/>
            <a:ext cx="3295650" cy="71564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4D7BD-E76C-70DD-EBC3-03932337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23650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BF4BA-7CA4-332A-BA54-089D551A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25740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18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88E3AF0-7257-B859-5DAF-ACFDA76162C0}"/>
              </a:ext>
            </a:extLst>
          </p:cNvPr>
          <p:cNvSpPr txBox="1">
            <a:spLocks/>
          </p:cNvSpPr>
          <p:nvPr/>
        </p:nvSpPr>
        <p:spPr>
          <a:xfrm flipH="1">
            <a:off x="6293237" y="438493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ماذا تعلمنا اليوم؟</a:t>
            </a:r>
            <a:b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A8F95-0019-6689-B3FB-97B6AE5B4024}"/>
              </a:ext>
            </a:extLst>
          </p:cNvPr>
          <p:cNvSpPr txBox="1">
            <a:spLocks/>
          </p:cNvSpPr>
          <p:nvPr/>
        </p:nvSpPr>
        <p:spPr>
          <a:xfrm flipH="1">
            <a:off x="-89380" y="2168436"/>
            <a:ext cx="7678454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صحيح أو خطأ؟</a:t>
            </a:r>
            <a:endParaRPr lang="en-US" sz="2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 أن تصاب ب</a:t>
            </a:r>
            <a:r>
              <a:rPr lang="en-US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hepatitis C </a:t>
            </a: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 طريق تقبيل شخص مصاب بفيروس</a:t>
            </a:r>
            <a:br>
              <a:rPr lang="en-US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.hepatitis C</a:t>
            </a: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ينتقل </a:t>
            </a:r>
            <a:r>
              <a:rPr lang="en-PH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</a:t>
            </a: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إلى الآخرين عن طريق مشاركة الطعام.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يمكنك حماية نفسك من الإصابة بفيروس </a:t>
            </a:r>
            <a:r>
              <a:rPr lang="en-PH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</a:t>
            </a: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 طريق الحصول على التطعيم.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إذا كنت قد وضعت وشم خارج أستراليا ولست متأكداً من أن المعدات المستخدمة كانت نظيفة، يجب عليك إجراء الفحص.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78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D07471-890C-9D5D-B777-130C9AB6F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813BFB-24EA-4499-1531-67E2444A7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8892" y="-1174045"/>
            <a:ext cx="6559550" cy="105727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1FBA1-D226-BCFC-4CC6-4AABB701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9584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8A6D6-9118-3F7E-3C44-B7F2FC6C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25740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19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B8D1FF49-DE55-03F9-1E59-C16FA74DB5CF}"/>
              </a:ext>
            </a:extLst>
          </p:cNvPr>
          <p:cNvSpPr txBox="1">
            <a:spLocks/>
          </p:cNvSpPr>
          <p:nvPr/>
        </p:nvSpPr>
        <p:spPr>
          <a:xfrm flipH="1">
            <a:off x="5363648" y="1036956"/>
            <a:ext cx="6184792" cy="1254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رسائل مهمة يجب أخذها في الاعتبار</a:t>
            </a:r>
            <a:endParaRPr lang="en-US" sz="4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6E7FF-8315-6540-AC7D-937AFBDE5054}"/>
              </a:ext>
            </a:extLst>
          </p:cNvPr>
          <p:cNvSpPr txBox="1">
            <a:spLocks/>
          </p:cNvSpPr>
          <p:nvPr/>
        </p:nvSpPr>
        <p:spPr>
          <a:xfrm flipH="1">
            <a:off x="3703287" y="2641600"/>
            <a:ext cx="8008040" cy="21843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Hepatitis C هو عدوى في الكبد يسببها فيروس Hepatitis</a:t>
            </a:r>
            <a:r>
              <a:rPr lang="en-PH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en-US" sz="2000" dirty="0">
              <a:solidFill>
                <a:srgbClr val="002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ينتقل من الدم إلى الدم عن طريق ملامسة دم مصاب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 أن يسبب تلفاً خطيراً في الكبد إذا ترك بدون علاج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كثير من الناس مصابون بالفيروس ولا يعرفون ذلك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يوجد تطعيم ولكن يوجد علاج.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علاج</a:t>
            </a:r>
            <a:r>
              <a:rPr lang="en-PH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 </a:t>
            </a: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فعال بنسبة 95%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2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D46BBB-22E6-0A29-5A1E-A24B6DC2C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FF0E36-F256-EC2A-EB9D-DBFEDD85EB0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6600" y="-677333"/>
            <a:ext cx="4235450" cy="69913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AF864-C814-F4BF-DDC8-BE79EC14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717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BC83F-9322-A2C4-BAFD-658BBDFF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7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971B89-04CD-7D96-A866-4271FB66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096000" y="575683"/>
            <a:ext cx="5863007" cy="1300388"/>
          </a:xfrm>
        </p:spPr>
        <p:txBody>
          <a:bodyPr anchor="t">
            <a:noAutofit/>
          </a:bodyPr>
          <a:lstStyle/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لماذا يعتبر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Hepatitis C</a:t>
            </a: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مهماً؟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DD38B-F403-B808-ADDE-40E1B05FDFDC}"/>
              </a:ext>
            </a:extLst>
          </p:cNvPr>
          <p:cNvSpPr txBox="1">
            <a:spLocks/>
          </p:cNvSpPr>
          <p:nvPr/>
        </p:nvSpPr>
        <p:spPr>
          <a:xfrm flipH="1">
            <a:off x="674510" y="2664178"/>
            <a:ext cx="4921957" cy="1264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يعد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Hepatitis C</a:t>
            </a: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مهماً لأنه يمكن أن يؤدي إلى تلف خطير في الكبد وسرطان الكبد إذا ترك بدون علاج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8DBBCA-F11E-3880-51D7-CCADDC874261}"/>
              </a:ext>
            </a:extLst>
          </p:cNvPr>
          <p:cNvGrpSpPr>
            <a:grpSpLocks/>
          </p:cNvGrpSpPr>
          <p:nvPr/>
        </p:nvGrpSpPr>
        <p:grpSpPr>
          <a:xfrm flipH="1">
            <a:off x="622139" y="4117665"/>
            <a:ext cx="4974328" cy="815580"/>
            <a:chOff x="6337139" y="4117665"/>
            <a:chExt cx="4974328" cy="81558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AE281DD-075F-06F8-615E-44C8E3E70100}"/>
                </a:ext>
              </a:extLst>
            </p:cNvPr>
            <p:cNvSpPr>
              <a:spLocks/>
            </p:cNvSpPr>
            <p:nvPr/>
          </p:nvSpPr>
          <p:spPr>
            <a:xfrm>
              <a:off x="6337139" y="4117665"/>
              <a:ext cx="4974328" cy="815580"/>
            </a:xfrm>
            <a:prstGeom prst="roundRect">
              <a:avLst>
                <a:gd name="adj" fmla="val 8275"/>
              </a:avLst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9AFE89-137F-4C43-9D50-1D8ED8CE438F}"/>
                </a:ext>
              </a:extLst>
            </p:cNvPr>
            <p:cNvSpPr txBox="1">
              <a:spLocks/>
            </p:cNvSpPr>
            <p:nvPr/>
          </p:nvSpPr>
          <p:spPr>
            <a:xfrm>
              <a:off x="6389510" y="4346222"/>
              <a:ext cx="4921957" cy="4967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spcAft>
                  <a:spcPts val="500"/>
                </a:spcAft>
                <a:buClr>
                  <a:srgbClr val="00C296"/>
                </a:buClr>
                <a:buSzPct val="120000"/>
              </a:pPr>
              <a:r>
                <a:rPr lang="ar-A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يمكن أن يصيب 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Hepatitis C</a:t>
              </a:r>
              <a:r>
                <a:rPr lang="ar-A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أي شخص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421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D3AAE-69D1-001A-3410-4E4601C9D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BB8EF-F1EA-17A5-CD7D-6F232798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55207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chemeClr val="bg1"/>
                </a:solidFill>
                <a:latin typeface="Public Sans Medium" pitchFamily="2" charset="77"/>
              </a:rPr>
              <a:t>mhahs.org.au</a:t>
            </a:r>
            <a:endParaRPr lang="en-US" sz="1100" dirty="0">
              <a:solidFill>
                <a:schemeClr val="bg1"/>
              </a:solidFill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E67B-D737-20F3-D754-82DF682D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49801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20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288242A-2D77-0469-85D1-0933090B8B1F}"/>
              </a:ext>
            </a:extLst>
          </p:cNvPr>
          <p:cNvSpPr txBox="1">
            <a:spLocks/>
          </p:cNvSpPr>
          <p:nvPr/>
        </p:nvSpPr>
        <p:spPr>
          <a:xfrm flipH="1">
            <a:off x="3304545" y="3135394"/>
            <a:ext cx="5582909" cy="788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ts val="4200"/>
              </a:lnSpc>
            </a:pPr>
            <a:r>
              <a:rPr lang="ar-AE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أسئلة؟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E88D92-5D27-27EA-B5AF-BBE91CF0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017FDC-251A-2814-39E0-1926BB410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366" y="5436401"/>
            <a:ext cx="1327150" cy="1289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D30662-311E-31FF-9D04-56E99B89DF0D}"/>
              </a:ext>
            </a:extLst>
          </p:cNvPr>
          <p:cNvSpPr txBox="1">
            <a:spLocks/>
          </p:cNvSpPr>
          <p:nvPr/>
        </p:nvSpPr>
        <p:spPr>
          <a:xfrm flipH="1">
            <a:off x="5543550" y="2118426"/>
            <a:ext cx="6365734" cy="2722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ts val="4500"/>
              </a:lnSpc>
            </a:pPr>
            <a:r>
              <a:rPr lang="ar-AE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أعدّه: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خدمة التعددية الثقافية في نيو ساوث ويلز بشأن</a:t>
            </a:r>
            <a:r>
              <a:rPr lang="en-PH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</a:t>
            </a: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والتهاب الكبد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ts val="3500"/>
              </a:lnSpc>
            </a:pPr>
            <a:r>
              <a:rPr lang="en-US" sz="1600" b="1" dirty="0">
                <a:solidFill>
                  <a:srgbClr val="002664"/>
                </a:solidFill>
                <a:latin typeface="Public Sans Medium" pitchFamily="2" charset="77"/>
                <a:cs typeface="Poppins" pitchFamily="2" charset="77"/>
              </a:rPr>
              <a:t>(MHAHS)  </a:t>
            </a:r>
            <a:r>
              <a:rPr lang="en-US" sz="24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rPr>
              <a:t>mhahs.org.au</a:t>
            </a:r>
          </a:p>
          <a:p>
            <a:pPr algn="r" rtl="1">
              <a:lnSpc>
                <a:spcPts val="4500"/>
              </a:lnSpc>
            </a:pPr>
            <a:endParaRPr lang="en-US" sz="3000" b="1" dirty="0">
              <a:solidFill>
                <a:srgbClr val="002664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16035-4C8C-6FC4-F23D-22BAA3B39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56" y="225120"/>
            <a:ext cx="1202043" cy="1187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67682-D24B-16B1-440E-3EF9A8CB6CD1}"/>
              </a:ext>
            </a:extLst>
          </p:cNvPr>
          <p:cNvSpPr txBox="1"/>
          <p:nvPr/>
        </p:nvSpPr>
        <p:spPr>
          <a:xfrm>
            <a:off x="9623834" y="4841014"/>
            <a:ext cx="239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/>
              <a:t>August 2025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152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FF2633-CE9B-D563-0E91-956CC16D1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4554" y="3785305"/>
            <a:ext cx="2673350" cy="2736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6696E-F086-6346-83E9-E6FFF45B8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644693" y="0"/>
            <a:ext cx="4470400" cy="80391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C9ADE-EACA-459C-7A5F-216034F8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685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0EA01-3286-7A6D-0AC5-B68C19C0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324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3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68D374E-B7AB-E092-51D6-260C49A82C2E}"/>
              </a:ext>
            </a:extLst>
          </p:cNvPr>
          <p:cNvSpPr txBox="1">
            <a:spLocks/>
          </p:cNvSpPr>
          <p:nvPr/>
        </p:nvSpPr>
        <p:spPr>
          <a:xfrm flipH="1">
            <a:off x="7925185" y="1503365"/>
            <a:ext cx="374145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سنتحدث اليوم عن</a:t>
            </a:r>
            <a:r>
              <a:rPr lang="en-PH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4FED3-60EB-7139-58C8-875ACE1B40C7}"/>
              </a:ext>
            </a:extLst>
          </p:cNvPr>
          <p:cNvSpPr txBox="1">
            <a:spLocks/>
          </p:cNvSpPr>
          <p:nvPr/>
        </p:nvSpPr>
        <p:spPr>
          <a:xfrm flipH="1">
            <a:off x="3314700" y="1503365"/>
            <a:ext cx="4064804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/>
              <a:t> - </a:t>
            </a:r>
            <a:r>
              <a:rPr lang="en-US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</a:t>
            </a: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الأساسيات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تصاب ب </a:t>
            </a:r>
            <a:r>
              <a:rPr lang="en-AU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وقف انتشار </a:t>
            </a:r>
            <a:r>
              <a:rPr lang="en-AU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فحص </a:t>
            </a:r>
            <a:r>
              <a:rPr lang="en-AU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معالجة </a:t>
            </a:r>
            <a:r>
              <a:rPr lang="en-AU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hepatitis</a:t>
            </a:r>
            <a:endParaRPr lang="en-AU" sz="2000" dirty="0">
              <a:solidFill>
                <a:srgbClr val="0026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 الذي تخبره ومن لا تخبر</a:t>
            </a:r>
            <a:endParaRPr lang="en-PH" sz="2000" dirty="0">
              <a:solidFill>
                <a:srgbClr val="002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أين يمكنك الحصول على المزيد من المعلومات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een tick on a blue background&#10;&#10;AI-generated content may be incorrect.">
            <a:extLst>
              <a:ext uri="{FF2B5EF4-FFF2-40B4-BE49-F238E27FC236}">
                <a16:creationId xmlns:a16="http://schemas.microsoft.com/office/drawing/2014/main" id="{EBC02F80-CC58-FD94-5ED0-F83DC826C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841" y="3848100"/>
            <a:ext cx="617854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D1AE-FC5F-B9FB-AC42-D6BB8B7D2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946A85E-0878-F6B8-A695-B5DEC74A7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9345" y="-678942"/>
            <a:ext cx="5010150" cy="69977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CEF08-521F-DCA5-4102-14B6A25D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955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183CC-AE5B-EF55-487C-6B06A651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086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4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0AB292A3-D680-FD7D-FE5B-0604C9434CBC}"/>
              </a:ext>
            </a:extLst>
          </p:cNvPr>
          <p:cNvSpPr txBox="1">
            <a:spLocks/>
          </p:cNvSpPr>
          <p:nvPr/>
        </p:nvSpPr>
        <p:spPr>
          <a:xfrm flipH="1">
            <a:off x="7365305" y="438493"/>
            <a:ext cx="46222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هو </a:t>
            </a:r>
            <a:r>
              <a:rPr lang="en-US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39C47-912A-71B0-A178-AADA839AEBAE}"/>
              </a:ext>
            </a:extLst>
          </p:cNvPr>
          <p:cNvSpPr txBox="1">
            <a:spLocks/>
          </p:cNvSpPr>
          <p:nvPr/>
        </p:nvSpPr>
        <p:spPr>
          <a:xfrm flipH="1">
            <a:off x="4096861" y="3635022"/>
            <a:ext cx="7721247" cy="1986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Hepatitis C</a:t>
            </a: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 فيروس ينتقل عن طريق الدم ويؤثر على الكبد.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هناك علاج ل</a:t>
            </a:r>
            <a:r>
              <a:rPr lang="en-PH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solidFill>
                  <a:srgbClr val="0026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hepatitis C 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بدون علاج، يمكن أن يسبب </a:t>
            </a:r>
            <a:r>
              <a:rPr lang="en-US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hepatitis C</a:t>
            </a: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أمراض الكبد وسرطان الكبد.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104332-9407-EA32-8BB1-CC58E704572B}"/>
              </a:ext>
            </a:extLst>
          </p:cNvPr>
          <p:cNvGrpSpPr>
            <a:grpSpLocks/>
          </p:cNvGrpSpPr>
          <p:nvPr/>
        </p:nvGrpSpPr>
        <p:grpSpPr>
          <a:xfrm flipH="1">
            <a:off x="5239861" y="1966775"/>
            <a:ext cx="6647642" cy="953825"/>
            <a:chOff x="464661" y="1966775"/>
            <a:chExt cx="6647642" cy="953825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0C8B099-7FE4-FB82-2547-AB7A50C1FC8B}"/>
                </a:ext>
              </a:extLst>
            </p:cNvPr>
            <p:cNvSpPr>
              <a:spLocks/>
            </p:cNvSpPr>
            <p:nvPr/>
          </p:nvSpPr>
          <p:spPr>
            <a:xfrm>
              <a:off x="464661" y="1966775"/>
              <a:ext cx="6647642" cy="953825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A342E1-64C0-E15D-B27E-F40A670ADE10}"/>
                </a:ext>
              </a:extLst>
            </p:cNvPr>
            <p:cNvSpPr txBox="1">
              <a:spLocks/>
            </p:cNvSpPr>
            <p:nvPr/>
          </p:nvSpPr>
          <p:spPr>
            <a:xfrm>
              <a:off x="464661" y="2258593"/>
              <a:ext cx="6263516" cy="5621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/>
              <a:r>
                <a:rPr lang="en-US" sz="2000" b="1" dirty="0">
                  <a:solidFill>
                    <a:srgbClr val="002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Hepatitis</a:t>
              </a:r>
              <a:r>
                <a:rPr lang="ar-AE" sz="2000" b="1" dirty="0">
                  <a:solidFill>
                    <a:srgbClr val="002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يعني التهاب الكبد</a:t>
              </a:r>
              <a:endParaRPr lang="en-US" sz="2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EF5F2B7-FFF7-6D14-D464-010416274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51377" y="1033639"/>
            <a:ext cx="3556000" cy="24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5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5E569-98FE-60F8-6992-57E948D60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4ABB0F-4B8B-F339-A4E3-C4B165B92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4815" y="495762"/>
            <a:ext cx="2921000" cy="148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7EC56D-DA27-4773-115E-03E91CA97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62135" y="0"/>
            <a:ext cx="4857750" cy="8051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2AA2D-812C-9ACA-98FE-371E9356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8019904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C9328-EC2B-B6F0-1472-5CA3FE4E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1673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5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6D5E8E7D-64A6-A070-AFE8-3996077EA031}"/>
              </a:ext>
            </a:extLst>
          </p:cNvPr>
          <p:cNvSpPr txBox="1">
            <a:spLocks/>
          </p:cNvSpPr>
          <p:nvPr/>
        </p:nvSpPr>
        <p:spPr>
          <a:xfrm flipH="1">
            <a:off x="5121967" y="687624"/>
            <a:ext cx="6734934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يؤثر </a:t>
            </a:r>
            <a:r>
              <a:rPr lang="en-US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hepatitis C</a:t>
            </a: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على الكبد؟</a:t>
            </a:r>
            <a:endParaRPr lang="en-US" sz="4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A747FB-2956-4468-8978-66127A6FFDBD}"/>
              </a:ext>
            </a:extLst>
          </p:cNvPr>
          <p:cNvGrpSpPr/>
          <p:nvPr/>
        </p:nvGrpSpPr>
        <p:grpSpPr>
          <a:xfrm>
            <a:off x="401106" y="2289371"/>
            <a:ext cx="11374969" cy="2861914"/>
            <a:chOff x="401106" y="2289371"/>
            <a:chExt cx="11374969" cy="28619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325C6D-383B-6672-6D71-A346906A6873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401106" y="2509582"/>
              <a:ext cx="11374969" cy="2641703"/>
              <a:chOff x="415925" y="2509582"/>
              <a:chExt cx="11374969" cy="2641703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AF86C360-9AE8-4FE0-89C1-61CB8884A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744" y="2509582"/>
                <a:ext cx="11360150" cy="149225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989AE3-A63C-1BA5-B4D4-F094A8AD13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925" y="4380401"/>
                <a:ext cx="1649942" cy="7708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rtl="1">
                  <a:spcAft>
                    <a:spcPts val="500"/>
                  </a:spcAft>
                  <a:buSzPct val="80000"/>
                </a:pPr>
                <a:r>
                  <a:rPr lang="ar-AE" sz="2000" dirty="0">
                    <a:solidFill>
                      <a:srgbClr val="002664"/>
                    </a:solidFill>
                  </a:rPr>
                  <a:t>كبد سليم</a:t>
                </a:r>
                <a:endParaRPr lang="en-US" sz="2000" dirty="0">
                  <a:solidFill>
                    <a:srgbClr val="002664"/>
                  </a:solidFill>
                  <a:latin typeface="Public Sans ExtraLight" pitchFamily="2" charset="77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7C0589-55BE-4001-459B-67588E8536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0840" y="4380401"/>
                <a:ext cx="1649942" cy="7708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rtl="1">
                  <a:defRPr sz="3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ar-AE" sz="2000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عدوى حادة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B883F7-D0A1-D3FF-3312-235AFABB6B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5755" y="4380401"/>
                <a:ext cx="1649942" cy="7708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rtl="1">
                  <a:defRPr sz="3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ar-AE" sz="2000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عدوى مزمنة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F2A50F-3112-E518-89D8-BBEA5546B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0670" y="4380401"/>
                <a:ext cx="1649942" cy="7708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rtl="1">
                  <a:defRPr sz="3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ar-AE" sz="2000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تلف الكبد </a:t>
                </a:r>
                <a:r>
                  <a:rPr lang="en-PH" sz="2000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ar-AE" sz="2000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تليف الكبد</a:t>
                </a:r>
                <a:r>
                  <a:rPr lang="en-PH" sz="2000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endParaRPr lang="ar-AE" sz="2000" dirty="0">
                  <a:solidFill>
                    <a:srgbClr val="00266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E5F477-8260-B4BB-35E8-C8EA2B9648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5585" y="4380401"/>
                <a:ext cx="1649942" cy="7708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rtl="1">
                  <a:defRPr sz="3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ar-AE" sz="2000" dirty="0">
                    <a:solidFill>
                      <a:srgbClr val="0026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فشل الكبد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8DB1AA-44B6-9612-E31D-3E2E03E45F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90502" y="4380401"/>
                <a:ext cx="1649942" cy="7708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rtl="1">
                  <a:spcAft>
                    <a:spcPts val="500"/>
                  </a:spcAft>
                  <a:buSzPct val="80000"/>
                </a:pPr>
                <a:r>
                  <a:rPr lang="ar-AE" sz="2000" dirty="0">
                    <a:solidFill>
                      <a:srgbClr val="002664"/>
                    </a:solidFill>
                  </a:rPr>
                  <a:t>السرطان</a:t>
                </a:r>
              </a:p>
              <a:p>
                <a:pPr algn="ctr" rtl="1">
                  <a:spcAft>
                    <a:spcPts val="500"/>
                  </a:spcAft>
                  <a:buSzPct val="80000"/>
                </a:pPr>
                <a:endParaRPr lang="en-US" sz="2000" dirty="0">
                  <a:solidFill>
                    <a:srgbClr val="002664"/>
                  </a:solidFill>
                  <a:latin typeface="Public Sans ExtraLight" pitchFamily="2" charset="77"/>
                </a:endParaRPr>
              </a:p>
            </p:txBody>
          </p:sp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449EC81-CDAB-4304-9C31-0D71C49F1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315" y="2289371"/>
              <a:ext cx="1891589" cy="1712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A5730F88-588A-4218-85DD-65BE389C3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411" y="2385268"/>
              <a:ext cx="1774750" cy="1630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180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124ACB-0905-9036-B839-7BC877670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C28B5A-F1DD-8886-5093-6693FFFD8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1790" y="-677333"/>
            <a:ext cx="4235450" cy="69913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F44B3D-BEFD-0917-BBB0-74F96CFC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71778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DCC3D-DF19-7CEA-6B2C-ABC3A3A1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49801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6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8D5040E-9CB1-9F69-8B89-F7F210820E01}"/>
              </a:ext>
            </a:extLst>
          </p:cNvPr>
          <p:cNvSpPr txBox="1">
            <a:spLocks/>
          </p:cNvSpPr>
          <p:nvPr/>
        </p:nvSpPr>
        <p:spPr>
          <a:xfrm flipH="1">
            <a:off x="5357813" y="438493"/>
            <a:ext cx="6503497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تصاب بفيروس </a:t>
            </a:r>
            <a:r>
              <a:rPr lang="en-US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C؟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B2699-C139-6554-2D5A-B9B481D919BE}"/>
              </a:ext>
            </a:extLst>
          </p:cNvPr>
          <p:cNvSpPr txBox="1">
            <a:spLocks/>
          </p:cNvSpPr>
          <p:nvPr/>
        </p:nvSpPr>
        <p:spPr>
          <a:xfrm flipH="1">
            <a:off x="1023425" y="2494845"/>
            <a:ext cx="4921957" cy="1264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0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عندما يدخل دم شخص مصاب بفيروس </a:t>
            </a:r>
            <a:r>
              <a:rPr lang="en-US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hepatitis C</a:t>
            </a: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إلى جسم شخص آخر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spcAft>
                <a:spcPts val="10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يتضمن كميات من الدم صغيرة جداً بحيث لا يمكن فحصها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2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69B3D2-C283-D1F7-2726-2E7B21947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873ED-B243-8860-C201-7470104B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27398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6F9BF-BA41-210A-BA6B-40B0D447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25740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7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7544140-0AC2-871A-248A-0E72910307B3}"/>
              </a:ext>
            </a:extLst>
          </p:cNvPr>
          <p:cNvSpPr txBox="1">
            <a:spLocks/>
          </p:cNvSpPr>
          <p:nvPr/>
        </p:nvSpPr>
        <p:spPr>
          <a:xfrm flipH="1">
            <a:off x="8190190" y="727189"/>
            <a:ext cx="3673246" cy="1228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يمكنك الإصابة ب  </a:t>
            </a:r>
            <a:r>
              <a:rPr lang="en-AU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 </a:t>
            </a: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en-PH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930A6-5464-24A8-CEB4-C261080AC69E}"/>
              </a:ext>
            </a:extLst>
          </p:cNvPr>
          <p:cNvSpPr txBox="1">
            <a:spLocks/>
          </p:cNvSpPr>
          <p:nvPr/>
        </p:nvSpPr>
        <p:spPr>
          <a:xfrm flipH="1">
            <a:off x="352590" y="870410"/>
            <a:ext cx="6901869" cy="45136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الإجراءات الطبية أو طب الأسنان أو التجميل أو التطعيمات أو العمليات الجراحية غير المعقمة التي يتم إجراؤها في الخارج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الممارسات التقليدية غير المعقمة التي تحتوي على دم، مثل الوشم وثقب الجلد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استخدام أغراض شخصية</a:t>
            </a: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لشخص آخر قد يكون عليها دماء، مثل شفرات الحلاقة وفرشاة الأسنان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الأم إلى الطفل أثناء الحمل أو الولادة إذا كانت الأم مصابة ب </a:t>
            </a:r>
            <a:r>
              <a:rPr lang="en-AU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</a:t>
            </a:r>
            <a:endParaRPr lang="en-AU" sz="2000" dirty="0">
              <a:solidFill>
                <a:srgbClr val="002664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ملامسة الدم للدم أثناء ممارسة الجنس بدون واقي ذكري 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إصابة وخزة إبرة غير مقصودة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مشاركة وإعادة استخدام أي معدات تُستخدم لحقن المخدرات أو المنشطات</a:t>
            </a:r>
            <a:endParaRPr lang="en-PH" sz="2000" dirty="0">
              <a:solidFill>
                <a:srgbClr val="002664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عمليات نقل الدم في أستراليا قبل عام 1990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AAF69B-DE24-98EA-4B8B-0C618A546788}"/>
              </a:ext>
            </a:extLst>
          </p:cNvPr>
          <p:cNvGrpSpPr>
            <a:grpSpLocks/>
          </p:cNvGrpSpPr>
          <p:nvPr/>
        </p:nvGrpSpPr>
        <p:grpSpPr>
          <a:xfrm flipH="1">
            <a:off x="255501" y="220338"/>
            <a:ext cx="1175795" cy="873992"/>
            <a:chOff x="10494345" y="1961249"/>
            <a:chExt cx="1477896" cy="10985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4D8900-5F98-7A33-1E56-16014AA6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94345" y="1961249"/>
              <a:ext cx="1477896" cy="10985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905A52-5BA0-3919-9B66-E588B1897C1C}"/>
                </a:ext>
              </a:extLst>
            </p:cNvPr>
            <p:cNvSpPr txBox="1">
              <a:spLocks/>
            </p:cNvSpPr>
            <p:nvPr/>
          </p:nvSpPr>
          <p:spPr>
            <a:xfrm>
              <a:off x="10494345" y="2118665"/>
              <a:ext cx="1477896" cy="6576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AE" sz="1400" b="1" dirty="0">
                  <a:solidFill>
                    <a:schemeClr val="bg1"/>
                  </a:solidFill>
                </a:rPr>
                <a:t>هذه الإجراءات آمنة في أستراليا</a:t>
              </a:r>
              <a:endParaRPr lang="en-US" sz="105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83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8F8BD7-6F20-C786-3BAE-3A752EC0B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7A22461-2590-1A5A-6913-034340E08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4812" y="-692566"/>
            <a:ext cx="5861050" cy="21526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7387C-E4AC-69E8-9BA2-D251622B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27398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84ECE-61FF-9165-8AAB-E87A916F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97926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8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698983F-19F2-1CCD-A0FB-C0191229595A}"/>
              </a:ext>
            </a:extLst>
          </p:cNvPr>
          <p:cNvSpPr txBox="1">
            <a:spLocks/>
          </p:cNvSpPr>
          <p:nvPr/>
        </p:nvSpPr>
        <p:spPr>
          <a:xfrm flipH="1">
            <a:off x="5266175" y="486423"/>
            <a:ext cx="6619093" cy="627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يمكنك الإصابة ب</a:t>
            </a:r>
            <a:r>
              <a:rPr lang="en-US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hepatitis C </a:t>
            </a: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en-PH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95B62-57B8-9283-782C-882BA9E38365}"/>
              </a:ext>
            </a:extLst>
          </p:cNvPr>
          <p:cNvSpPr txBox="1">
            <a:spLocks/>
          </p:cNvSpPr>
          <p:nvPr/>
        </p:nvSpPr>
        <p:spPr>
          <a:xfrm flipH="1">
            <a:off x="1238041" y="3370653"/>
            <a:ext cx="2201844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</a:rPr>
              <a:t>حمامات السباحة</a:t>
            </a: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909C97-88ED-5216-4BD3-92738877DEB7}"/>
              </a:ext>
            </a:extLst>
          </p:cNvPr>
          <p:cNvSpPr txBox="1">
            <a:spLocks/>
          </p:cNvSpPr>
          <p:nvPr/>
        </p:nvSpPr>
        <p:spPr>
          <a:xfrm flipH="1">
            <a:off x="3882867" y="3370653"/>
            <a:ext cx="2201844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</a:rPr>
              <a:t>لدغات البعوض أو الحشرات الأخرى</a:t>
            </a:r>
          </a:p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2D3CD-3AC8-53DB-4717-0F393341C0E3}"/>
              </a:ext>
            </a:extLst>
          </p:cNvPr>
          <p:cNvSpPr txBox="1">
            <a:spLocks/>
          </p:cNvSpPr>
          <p:nvPr/>
        </p:nvSpPr>
        <p:spPr>
          <a:xfrm flipH="1">
            <a:off x="6329329" y="3370653"/>
            <a:ext cx="2290545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ctr" rtl="1">
              <a:defRPr>
                <a:latin typeface="Calibri"/>
                <a:ea typeface="Calibri"/>
                <a:cs typeface="Calibri"/>
              </a:defRPr>
            </a:pPr>
            <a:r>
              <a:rPr lang="ar-AE" dirty="0">
                <a:solidFill>
                  <a:srgbClr val="002664"/>
                </a:solidFill>
              </a:rPr>
              <a:t>مشاركة الطعام والمشروبات والأطباق وأدوات الأكل</a:t>
            </a:r>
          </a:p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endParaRPr lang="en-US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ADF605-2944-4842-1424-B36705BDDCF8}"/>
              </a:ext>
            </a:extLst>
          </p:cNvPr>
          <p:cNvSpPr txBox="1">
            <a:spLocks/>
          </p:cNvSpPr>
          <p:nvPr/>
        </p:nvSpPr>
        <p:spPr>
          <a:xfrm flipH="1">
            <a:off x="8974155" y="3370653"/>
            <a:ext cx="2201844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</a:rPr>
              <a:t>مشاركة المراحيض</a:t>
            </a: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D1ABF8-D6B5-31AB-FDBA-3466775CEAEF}"/>
              </a:ext>
            </a:extLst>
          </p:cNvPr>
          <p:cNvSpPr txBox="1">
            <a:spLocks/>
          </p:cNvSpPr>
          <p:nvPr/>
        </p:nvSpPr>
        <p:spPr>
          <a:xfrm flipH="1">
            <a:off x="1238041" y="5967097"/>
            <a:ext cx="2201844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</a:rPr>
              <a:t>التقبيل</a:t>
            </a: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D89F8A-669C-807D-213F-843A5F5051BA}"/>
              </a:ext>
            </a:extLst>
          </p:cNvPr>
          <p:cNvSpPr txBox="1">
            <a:spLocks/>
          </p:cNvSpPr>
          <p:nvPr/>
        </p:nvSpPr>
        <p:spPr>
          <a:xfrm flipH="1">
            <a:off x="3882867" y="5967097"/>
            <a:ext cx="2201844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</a:rPr>
              <a:t>العناق</a:t>
            </a: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4AECE4-9DB2-41E8-A37D-848FE6E40D4F}"/>
              </a:ext>
            </a:extLst>
          </p:cNvPr>
          <p:cNvSpPr txBox="1">
            <a:spLocks/>
          </p:cNvSpPr>
          <p:nvPr/>
        </p:nvSpPr>
        <p:spPr>
          <a:xfrm flipH="1">
            <a:off x="6418030" y="5967097"/>
            <a:ext cx="2201844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</a:rPr>
              <a:t>السعال</a:t>
            </a: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9557F1-6BA9-2D5B-75F8-A3836DF67421}"/>
              </a:ext>
            </a:extLst>
          </p:cNvPr>
          <p:cNvSpPr txBox="1">
            <a:spLocks/>
          </p:cNvSpPr>
          <p:nvPr/>
        </p:nvSpPr>
        <p:spPr>
          <a:xfrm flipH="1">
            <a:off x="8974155" y="5967097"/>
            <a:ext cx="2201844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</a:rPr>
              <a:t>العطس</a:t>
            </a: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469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61BDF-7950-0F11-B435-05B28DCE7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92B245-5DC7-D77D-8E8B-2F9DF290E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00922" y="0"/>
            <a:ext cx="4730750" cy="803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3B05F3-5457-6C99-56BB-360883564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3407" y="-699911"/>
            <a:ext cx="2857500" cy="98996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66ABE-40D1-2D32-C83F-5BB6D7B4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5055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1AE2B-EE40-5DA4-545D-70B477DB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52905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9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09DCA221-8A89-F10F-F4DF-995098A40233}"/>
              </a:ext>
            </a:extLst>
          </p:cNvPr>
          <p:cNvSpPr txBox="1">
            <a:spLocks/>
          </p:cNvSpPr>
          <p:nvPr/>
        </p:nvSpPr>
        <p:spPr>
          <a:xfrm flipH="1">
            <a:off x="7762108" y="994535"/>
            <a:ext cx="3955759" cy="2176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هي أعراض </a:t>
            </a:r>
            <a:r>
              <a:rPr lang="en-AU" sz="4000" b="1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C؟</a:t>
            </a:r>
            <a:endParaRPr lang="en-US" sz="2000" b="1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681A9D-9AE9-5CB8-2DCC-BB045FD7B8CE}"/>
              </a:ext>
            </a:extLst>
          </p:cNvPr>
          <p:cNvGrpSpPr>
            <a:grpSpLocks/>
          </p:cNvGrpSpPr>
          <p:nvPr/>
        </p:nvGrpSpPr>
        <p:grpSpPr>
          <a:xfrm flipH="1">
            <a:off x="3103852" y="3701375"/>
            <a:ext cx="4051300" cy="2025650"/>
            <a:chOff x="5358114" y="3754175"/>
            <a:chExt cx="4051300" cy="20256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9D0378-FD4A-E82A-F0B3-B113BA33A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8114" y="3754175"/>
              <a:ext cx="4051300" cy="202565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7C9671-0AB5-F7C7-6A1C-8113756D05AB}"/>
                </a:ext>
              </a:extLst>
            </p:cNvPr>
            <p:cNvSpPr txBox="1">
              <a:spLocks/>
            </p:cNvSpPr>
            <p:nvPr/>
          </p:nvSpPr>
          <p:spPr>
            <a:xfrm>
              <a:off x="5525400" y="4089881"/>
              <a:ext cx="3716728" cy="6771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/>
              <a:r>
                <a:rPr lang="ar-A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الطريقة الوحيدة لمعرفة ما إذا كنت مصاباً ب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hepatitis C </a:t>
              </a:r>
              <a:r>
                <a:rPr lang="ar-A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هي من خلال فحص الدم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D340034-21E2-1A98-5F76-C2357ADF3E07}"/>
              </a:ext>
            </a:extLst>
          </p:cNvPr>
          <p:cNvSpPr txBox="1">
            <a:spLocks/>
          </p:cNvSpPr>
          <p:nvPr/>
        </p:nvSpPr>
        <p:spPr>
          <a:xfrm flipH="1">
            <a:off x="312763" y="994535"/>
            <a:ext cx="6860332" cy="2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تظهر على العديد من الأشخاص المصابين ب</a:t>
            </a:r>
            <a:r>
              <a:rPr lang="en-US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hepatitis C </a:t>
            </a: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أية أعراض أو علامات للمرض.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قد لا يشعر الأشخاص المصابون ب</a:t>
            </a:r>
            <a:r>
              <a:rPr lang="en-US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hepatitis C </a:t>
            </a: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المزمن بالمرض إلى أن يصاب كبدهم بأضرار بالغة.</a:t>
            </a:r>
            <a:r>
              <a:rPr lang="en-US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قد يستغرق هذا الأمر سنوات عديدة.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62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FABCE039FD94AB088FC586ECBB7A5" ma:contentTypeVersion="15" ma:contentTypeDescription="Create a new document." ma:contentTypeScope="" ma:versionID="82b396a88bd882a696ef6219b2f9e43e">
  <xsd:schema xmlns:xsd="http://www.w3.org/2001/XMLSchema" xmlns:xs="http://www.w3.org/2001/XMLSchema" xmlns:p="http://schemas.microsoft.com/office/2006/metadata/properties" xmlns:ns2="6bf971bb-b6c5-471b-bc74-c5aba1a73da4" xmlns:ns3="def4e026-5643-48f8-83fb-50bd11837b84" targetNamespace="http://schemas.microsoft.com/office/2006/metadata/properties" ma:root="true" ma:fieldsID="62d13584a16800423a15fb96d5404267" ns2:_="" ns3:_="">
    <xsd:import namespace="6bf971bb-b6c5-471b-bc74-c5aba1a73da4"/>
    <xsd:import namespace="def4e026-5643-48f8-83fb-50bd11837b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971bb-b6c5-471b-bc74-c5aba1a73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a4c9e2d-f8e3-4a57-bac9-17bee8f457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4e026-5643-48f8-83fb-50bd11837b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1794bb7-35cd-484e-b731-64c8d04a08fb}" ma:internalName="TaxCatchAll" ma:showField="CatchAllData" ma:web="def4e026-5643-48f8-83fb-50bd11837b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f4e026-5643-48f8-83fb-50bd11837b84" xsi:nil="true"/>
    <lcf76f155ced4ddcb4097134ff3c332f xmlns="6bf971bb-b6c5-471b-bc74-c5aba1a73d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9A2949-4E7C-418A-B238-C08715435FEB}"/>
</file>

<file path=customXml/itemProps2.xml><?xml version="1.0" encoding="utf-8"?>
<ds:datastoreItem xmlns:ds="http://schemas.openxmlformats.org/officeDocument/2006/customXml" ds:itemID="{8E9167C3-08BA-40D4-BF20-FFCF93554744}"/>
</file>

<file path=customXml/itemProps3.xml><?xml version="1.0" encoding="utf-8"?>
<ds:datastoreItem xmlns:ds="http://schemas.openxmlformats.org/officeDocument/2006/customXml" ds:itemID="{2CF8AD78-2524-42D8-89A1-67FD9D902657}"/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1277</Words>
  <Application>Microsoft Office PowerPoint</Application>
  <PresentationFormat>Widescreen</PresentationFormat>
  <Paragraphs>187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Aharoni</vt:lpstr>
      <vt:lpstr>Aptos</vt:lpstr>
      <vt:lpstr>Aptos Display</vt:lpstr>
      <vt:lpstr>Arial</vt:lpstr>
      <vt:lpstr>Poppins</vt:lpstr>
      <vt:lpstr>Public Sans ExtraLight</vt:lpstr>
      <vt:lpstr>Public Sans Medium</vt:lpstr>
      <vt:lpstr>Wingdings</vt:lpstr>
      <vt:lpstr>Office Theme</vt:lpstr>
      <vt:lpstr>PowerPoint Presentation</vt:lpstr>
      <vt:lpstr>لماذا يعتبر  Hepatitis Cمهماً؟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كيف أحمي نفسي من الإصابة ب hepatitis C؟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Lively</dc:creator>
  <cp:lastModifiedBy>Denise Voros (Sydney LHD)</cp:lastModifiedBy>
  <cp:revision>113</cp:revision>
  <dcterms:created xsi:type="dcterms:W3CDTF">2025-06-03T07:12:24Z</dcterms:created>
  <dcterms:modified xsi:type="dcterms:W3CDTF">2025-09-29T00:41:19Z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6a44f01-6907-4156-9b79-a71e6c56ad93_Enabled">
    <vt:lpwstr>true</vt:lpwstr>
  </property>
  <property fmtid="{D5CDD505-2E9C-101B-9397-08002B2CF9AE}" pid="3" name="MSIP_Label_76a44f01-6907-4156-9b79-a71e6c56ad93_SetDate">
    <vt:lpwstr>2025-09-29T00:40:35Z</vt:lpwstr>
  </property>
  <property fmtid="{D5CDD505-2E9C-101B-9397-08002B2CF9AE}" pid="4" name="MSIP_Label_76a44f01-6907-4156-9b79-a71e6c56ad93_Method">
    <vt:lpwstr>Privileged</vt:lpwstr>
  </property>
  <property fmtid="{D5CDD505-2E9C-101B-9397-08002B2CF9AE}" pid="5" name="MSIP_Label_76a44f01-6907-4156-9b79-a71e6c56ad93_Name">
    <vt:lpwstr>OFFICIAL</vt:lpwstr>
  </property>
  <property fmtid="{D5CDD505-2E9C-101B-9397-08002B2CF9AE}" pid="6" name="MSIP_Label_76a44f01-6907-4156-9b79-a71e6c56ad93_SiteId">
    <vt:lpwstr>a687a7bf-02db-43df-bcbb-e7a8bda611a2</vt:lpwstr>
  </property>
  <property fmtid="{D5CDD505-2E9C-101B-9397-08002B2CF9AE}" pid="7" name="MSIP_Label_76a44f01-6907-4156-9b79-a71e6c56ad93_ActionId">
    <vt:lpwstr>d1ed5fdb-3393-4955-bee0-de4de42b6576</vt:lpwstr>
  </property>
  <property fmtid="{D5CDD505-2E9C-101B-9397-08002B2CF9AE}" pid="8" name="MSIP_Label_76a44f01-6907-4156-9b79-a71e6c56ad93_ContentBits">
    <vt:lpwstr>0</vt:lpwstr>
  </property>
  <property fmtid="{D5CDD505-2E9C-101B-9397-08002B2CF9AE}" pid="9" name="MSIP_Label_76a44f01-6907-4156-9b79-a71e6c56ad93_Tag">
    <vt:lpwstr>10, 0, 1, 1</vt:lpwstr>
  </property>
  <property fmtid="{D5CDD505-2E9C-101B-9397-08002B2CF9AE}" pid="10" name="ContentTypeId">
    <vt:lpwstr>0x010100FC5FABCE039FD94AB088FC586ECBB7A5</vt:lpwstr>
  </property>
</Properties>
</file>