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ona Salera" initials="AS" lastIdx="1" clrIdx="0">
    <p:extLst>
      <p:ext uri="{19B8F6BF-5375-455C-9EA6-DF929625EA0E}">
        <p15:presenceInfo xmlns:p15="http://schemas.microsoft.com/office/powerpoint/2012/main" userId="Alona Sale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BBDFFF"/>
    <a:srgbClr val="7DB1FF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9"/>
    <p:restoredTop sz="94626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57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as-IN" sz="4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সি সম্পর্কে বোঝা</a:t>
            </a:r>
            <a:endParaRPr lang="en-US" sz="48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সি </a:t>
            </a:r>
            <a:endParaRPr lang="en-AU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পরীক্ষা করা 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27777" y="1572932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as-IN" sz="1600" b="1" dirty="0">
                  <a:solidFill>
                    <a:schemeClr val="bg1"/>
                  </a:solidFill>
                  <a:latin typeface="Public Sans Medium" pitchFamily="2" charset="77"/>
                </a:rPr>
                <a:t>আপনার ডাক্তারকে হেপাটাইটিস সি পরীক্ষার জন্য জিজ্ঞাসা করুন। আপনার যদি </a:t>
              </a:r>
              <a:r>
                <a:rPr lang="en-US" sz="1600" b="1" dirty="0">
                  <a:solidFill>
                    <a:schemeClr val="bg1"/>
                  </a:solidFill>
                  <a:latin typeface="Public Sans Medium" pitchFamily="2" charset="77"/>
                </a:rPr>
                <a:t>Medicare </a:t>
              </a:r>
              <a:r>
                <a:rPr lang="as-IN" sz="1600" b="1" dirty="0">
                  <a:solidFill>
                    <a:schemeClr val="bg1"/>
                  </a:solidFill>
                  <a:latin typeface="Public Sans Medium" pitchFamily="2" charset="77"/>
                </a:rPr>
                <a:t>কার্ড থাকে তবে পরীক্ষা বিনামূল্যে।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564A7F-7389-2364-0969-DDA2D88CA5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1205114"/>
            <a:ext cx="7893161" cy="2809347"/>
            <a:chOff x="428978" y="1205114"/>
            <a:chExt cx="7893161" cy="2809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A227D-FD54-CF22-4154-78F194FC11C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1868572"/>
              <a:ext cx="7879644" cy="2145889"/>
              <a:chOff x="428978" y="1868572"/>
              <a:chExt cx="7879644" cy="2145889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EB27959-063E-A5DF-68AF-DE4C4B8811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1868572"/>
                <a:ext cx="7879644" cy="2145889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768F29-9413-00F6-7CEC-65BDE24B4FB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8435" y="2101564"/>
                <a:ext cx="7431832" cy="168116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500"/>
                  </a:spcAft>
                  <a:buSzPct val="80000"/>
                </a:pPr>
                <a:r>
                  <a:rPr lang="as-IN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পরীক্ষার প্রকারভেদ</a:t>
                </a: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as-IN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অ্যান্টিবডি পরীক্ষা: </a:t>
                </a:r>
                <a:r>
                  <a:rPr lang="as-IN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আপনার কখনও হেপাটাইটিস সি হয়েছে কিনা তা দেখায়। </a:t>
                </a: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as-IN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পিসিআর পরীক্ষা: </a:t>
                </a:r>
                <a:r>
                  <a:rPr lang="as-IN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আপনার এখন হেপাটাইটিস সি আছে কিনা তা </a:t>
                </a:r>
                <a:br>
                  <a:rPr lang="en-PH" sz="1600" dirty="0">
                    <a:solidFill>
                      <a:srgbClr val="002664"/>
                    </a:solidFill>
                    <a:latin typeface="Public Sans Medium" pitchFamily="2" charset="77"/>
                  </a:rPr>
                </a:br>
                <a:r>
                  <a:rPr lang="as-IN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দেখায়।</a:t>
                </a: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as-IN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শুকনো রক্তের দাগ (</a:t>
                </a:r>
                <a:r>
                  <a:rPr lang="en-US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DBS) </a:t>
                </a:r>
                <a:r>
                  <a:rPr lang="as-IN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পরীক্ষা: </a:t>
                </a:r>
                <a:r>
                  <a:rPr lang="as-IN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আপনার রক্তে হেপাটাইটিস সি দেখায়।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F3ED7-746D-202E-D1E6-5DD4695906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789" y="1205114"/>
              <a:ext cx="1276350" cy="2032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C58BC8-A8B1-40B8-F30F-85E0660FE5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4310101"/>
            <a:ext cx="8392723" cy="2413000"/>
            <a:chOff x="428978" y="4310101"/>
            <a:chExt cx="8392723" cy="2413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11A4D5-5C41-49E8-619E-463DCC9D85A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4382597"/>
              <a:ext cx="7879644" cy="1668247"/>
              <a:chOff x="428978" y="4382597"/>
              <a:chExt cx="7879644" cy="1668247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049304D-3EDD-A47E-92B4-C6012C6773C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4382597"/>
                <a:ext cx="7879644" cy="1668247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DE0C059-C577-D28C-5121-00A0C94997A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28435" y="4641564"/>
                <a:ext cx="7318943" cy="1330258"/>
                <a:chOff x="628435" y="4641564"/>
                <a:chExt cx="7318943" cy="1330258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B9035A7-050E-BDCE-4381-7483DC82B23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28435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as-IN" sz="1600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 যেখানে পরীক্ষা করতে হবে</a:t>
                  </a: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as-IN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জেনারেল প্র্যাকটিশনার (জিপি) বা ডাক্তার</a:t>
                  </a: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US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NSW </a:t>
                  </a:r>
                  <a:r>
                    <a:rPr lang="as-IN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যৌন স্বাস্থ্য ক্লিনিক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75A5C37-1BCE-24E5-2639-19C75DCA1FE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65057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en-US" sz="1600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 </a:t>
                  </a:r>
                  <a:endParaRPr lang="en-US" sz="1600" dirty="0">
                    <a:solidFill>
                      <a:srgbClr val="002664"/>
                    </a:solidFill>
                    <a:latin typeface="Public Sans ExtraLight" pitchFamily="2" charset="77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as-IN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পরিবার পরিকল্পনা </a:t>
                  </a:r>
                  <a:r>
                    <a:rPr lang="en-US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Australia</a:t>
                  </a: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US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DBS </a:t>
                  </a:r>
                  <a:r>
                    <a:rPr lang="as-IN" sz="16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পরীক্ষার জন্য অনলাইনে</a:t>
                  </a:r>
                </a:p>
              </p:txBody>
            </p:sp>
          </p:grp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64013E-1C20-60CE-E94F-31A986AFDF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8051" y="4310101"/>
              <a:ext cx="126365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B7BCD-287D-4287-9DF4-E9B114E310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-686505"/>
            <a:ext cx="3467100" cy="2038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কাদের হেপাটাইটিস সি পরীক্ষা করানো উচিত?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b="1" dirty="0">
                <a:solidFill>
                  <a:srgbClr val="002664"/>
                </a:solidFill>
                <a:latin typeface="Public Sans Medium" pitchFamily="2" charset="77"/>
              </a:rPr>
              <a:t>যদি আপনি এমন কোনও দেশে জন্মগ্রহণ করেন বা বাস করে থাকেন যেখানে হেপাটাইটিস সি সাধারণ, তাহলে আপনার হেপাটাইটিস সি পরীক্ষা করানো গুরুত্বপূর্ণ।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1688781"/>
            <a:ext cx="7573027" cy="3552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as-IN" sz="1900" b="1" dirty="0">
                <a:solidFill>
                  <a:srgbClr val="002664"/>
                </a:solidFill>
                <a:latin typeface="Public Sans Medium" pitchFamily="2" charset="77"/>
              </a:rPr>
              <a:t>হেপাটাইটিস সি পরীক্ষা করানো এজন্যেও গুরুত্বপূর্ণ যদি আপনি বা আপনার: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অন্য দেশে রক্ত ​​সঞ্চালন, টিকা, অস্ত্রোপচার বা অন্যান্য চিকিৎসা বা দাঁতের প্রক্রিয়া সম্পন্ন করে থাকেন 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ঐতিহ্যবাহী চিকিৎসা নিয়ে থাকেন যেমন কাটা, কাপিং বা কয়েনিং করা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বি বা এইচআইভি থাকে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আপনার ট্যাটু বা বডি পিয়ার্সিং জীবাণুনাশক সরঞ্জাম দিয়ে করা হয়েছে কিনা সে ব্যাপারে নিশ্চিত নন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ইনজেকশনের মাধ্যমে ওষুধ বা স্টেরয়েড ব্যবহার করেছেন অথবা কখনও ইনজেকশনের সরঞ্জাম শেয়ার করেছেন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কখনও জেলে ছিলেন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১৯৯০ সালের ফেব্রুয়ারির আগে অস্ট্রেলিয়ায় রক্ত ​​সঞ্চালন হয়েছিল।</a:t>
            </a: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C41EB-AA13-F4DF-5F65-FEC2B3D0E3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783" y="1677985"/>
            <a:ext cx="2165350" cy="2165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337272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সি কীভাবে চিকিৎসা করা হয়?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2482971"/>
            <a:ext cx="7262114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এগুলি হল বড়ি বা ট্যাবলেট যা: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আপনার শরীর থেকে ভাইরাস দূর করে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প্রায় ৮ থেকে ১২ সপ্তাহ ধরে নেওয়া হয়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খুব কম বা কোনও পার্শ্বপ্রতিক্রিয়া নেই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লিভারের ক্ষতি এবং লিভার ক্যান্সারের ঝুঁকি কমায়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আপনার যদি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Medicare 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কার্ড থাকে তাহলে খরচ কম হয়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আক্রান্ত ৯৫% মানুষকে সুস্থ করে তোলে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CE1E75-3F4A-A4DA-73A4-B1CF04D297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1341098"/>
            <a:ext cx="6182805" cy="841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হেপাটাইটিস সি-এর চিকিৎসা ডাইরেক্ট অ্যাক্টিং অ্যান্টি-ভাইরালস (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DAAs) </a:t>
            </a: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নামক ওষুধ দিয়ে করা হয়। 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20C29B-351A-A627-DF74-C56DF13CFB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14" y="-666045"/>
            <a:ext cx="4196593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6766385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সি থেকে নিজেকে কীভাবে রক্ষা করব?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5926" y="2022895"/>
            <a:ext cx="8629052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টুথব্রাশ বা রেজারের মতো ব্যক্তিগত জিনিসপত্র শেয়ার করবেন না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শুধুমাত্র জীবাণুমুক্ত (পরিষ্কার) সরঞ্জাম সহ লাইসেন্সপ্রাপ্ত পেশাদারদের কাছ থেকে ট্যাটু বা বডি পিয়ার্সিং করান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শুধুমাত্র লাইসেন্সপ্রাপ্ত পেশাদারদের দ্বারা চিকিৎসা এবং দাঁতের চিকিৎসা গ্রহণ করুন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যৌন মিলনের সময় কনডম এবং লুব্রিকেন্ট ব্যবহার করুন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বিদেশ ভ্রমণের সময় চিকিৎসা ও দাঁতের চিকিৎসার ব্যাপারে সতর্ক থাকুন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রক্ত পরিষ্কার করার সময় গ্লাভস পরুন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কখনও ওষুধ ইনজেকশনের সরঞ্জাম শেয়ার করবেন না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6AF22-B854-4F5C-C8E1-227B731325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289" y="1538817"/>
            <a:ext cx="1574800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333ED726-2DB3-C9CB-6465-0A1D97C5D5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সি সম্পর্কে কলঙ্ক বা অখ্যাতি বোঝা</a:t>
            </a:r>
            <a:endParaRPr lang="en-US" sz="4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C0742-1FC2-279F-830C-348B7C2F86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145094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ভাইরাল হেপাটাইটিসে আক্রান্ত অনেক মানুষ নিম্নলিখিত কারণে নেতিবাচকতার সম্মুখীন হন: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অন্যরা ভাবেন যে কীভাবে তাদের হেপাটাইটিস সি হয়েছে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এর সাথে সম্পর্কিত কার্যকলাপগুলো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CB1B55-6796-0F51-5FC9-9F67DB622B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4804215"/>
            <a:ext cx="5905936" cy="1062579"/>
            <a:chOff x="5484554" y="4804215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384726D-DC1A-4D61-8882-627734092B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804215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9AD9A5-22AC-203D-002E-A2D3CB56998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981562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s-IN" sz="2000" b="1" dirty="0">
                  <a:solidFill>
                    <a:srgbClr val="BBDFFF"/>
                  </a:solidFill>
                  <a:latin typeface="Public Sans Medium" pitchFamily="2" charset="77"/>
                </a:rPr>
                <a:t>স্টিগমা বা অখ্যাতির কারণে স্বাস্থ্যসেবা এবং সহায়তা পাওয়াও কঠিন হয়ে পড়ে।</a:t>
              </a:r>
              <a:endParaRPr lang="en-US" sz="2000" b="1" dirty="0">
                <a:solidFill>
                  <a:srgbClr val="BBDFFF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9AD4B-0B85-030B-24C4-98773F31CFA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237090"/>
            <a:ext cx="5905936" cy="1062580"/>
            <a:chOff x="5484554" y="3237090"/>
            <a:chExt cx="5905936" cy="1062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8791226-7D7D-22B9-68B8-62E20324C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237090"/>
              <a:ext cx="5905936" cy="1062580"/>
            </a:xfrm>
            <a:prstGeom prst="roundRect">
              <a:avLst>
                <a:gd name="adj" fmla="val 8275"/>
              </a:avLst>
            </a:prstGeom>
            <a:solidFill>
              <a:srgbClr val="7DB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6C7D11-B4F1-EA86-0270-3F4DE1F20C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01570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s-IN" sz="2000" b="1" dirty="0">
                  <a:solidFill>
                    <a:srgbClr val="002664"/>
                  </a:solidFill>
                  <a:latin typeface="Public Sans Medium" pitchFamily="2" charset="77"/>
                </a:rPr>
                <a:t>এর ফলে মানুষ তাদের হেপাটাইটিস সি সম্পর্কে কথা বলতে ভয় পেতে পারে। 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8D38677-D4DC-5E8E-E4F7-536AB5A21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817" y="478476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কাকে বলবো আর কাকে বলবো না</a:t>
            </a:r>
            <a:endParaRPr lang="en-US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E706E-EC05-5160-7E1D-2222C1CAB1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825418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1900" b="1" dirty="0">
                <a:solidFill>
                  <a:srgbClr val="002664"/>
                </a:solidFill>
                <a:latin typeface="Public Sans Medium" pitchFamily="2" charset="77"/>
              </a:rPr>
              <a:t>আইন অনুসারে আপনাকে যেসব লোকদের বলতে হবে: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রক্ত দেয়ার সময়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অঙ্গ এবং শুক্রাণু দান করার সময়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যখন আপনি স্বাস্থ্য বীমার জন্য আবেদন করেন তখন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আপনি যদি অস্ট্রেলিয়ান প্রতিরক্ষা বাহিনীতে যোগদান করেন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যখন আপনি অস্ট্রেলিয়ায় বসবাসের জন্য ভিসার জন্য আবেদন করেন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আপনি যদি একজন স্বাস্থ্যসেবা কর্মী হন যিনি চিকিৎসা </a:t>
            </a:r>
            <a:br>
              <a:rPr lang="en-PH" sz="19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করে থাকেন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B6CB8-D5A8-8EDE-BFD0-A1B443A88F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825418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1900" b="1" dirty="0">
                <a:solidFill>
                  <a:srgbClr val="002664"/>
                </a:solidFill>
                <a:latin typeface="Public Sans Medium" pitchFamily="2" charset="77"/>
              </a:rPr>
              <a:t>আপনাকে বলতে হবে না: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কর্মস্থলে আপনার বসকে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আপনি যাদের সাথে কাজ করেন বা যাদের সাথে স্কুলে যান তাদেরকে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 dirty="0">
                <a:solidFill>
                  <a:srgbClr val="002664"/>
                </a:solidFill>
                <a:latin typeface="Public Sans ExtraLight" pitchFamily="2" charset="77"/>
              </a:rPr>
              <a:t>পরিবারের সদস্যদের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1D5593-B9F7-73B5-134F-0B836B63AC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377539" y="4145452"/>
            <a:ext cx="2520950" cy="2032000"/>
            <a:chOff x="9377539" y="4359941"/>
            <a:chExt cx="2520950" cy="2032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B2A065-6CF1-9A93-078B-B793524998F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539" y="4359941"/>
              <a:ext cx="2520950" cy="2032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8A1564-DD5E-9F73-F9BC-11B8F6E68F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0400" y="4538133"/>
              <a:ext cx="2201334" cy="1365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as-IN" b="1" dirty="0">
                  <a:solidFill>
                    <a:schemeClr val="bg1"/>
                  </a:solidFill>
                  <a:latin typeface="Public Sans Medium" pitchFamily="2" charset="77"/>
                </a:rPr>
                <a:t>আপনার ডাক্তার আপনার পরিবারকে বলতে পারবেন না যে আপনার হেপাটাইটিস সি আছে।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সি-এর জন্য কোথায় সাহায্য পাবেন?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69B26F-BCFE-ADDC-4752-2FA2130A78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3C0AA0B-E8AF-0674-F10C-E8C2C0B742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Liver clinics and specialists (</a:t>
              </a:r>
              <a:r>
                <a:rPr lang="as-IN" sz="1600" b="1" dirty="0">
                  <a:solidFill>
                    <a:srgbClr val="002664"/>
                  </a:solidFill>
                  <a:latin typeface="Public Sans Medium" pitchFamily="2" charset="77"/>
                </a:rPr>
                <a:t>লিভার ক্লিনিক এবং বিশেষজ্ঞ</a:t>
              </a:r>
              <a:r>
                <a:rPr lang="en-PH" sz="1600" b="1" dirty="0">
                  <a:solidFill>
                    <a:srgbClr val="002664"/>
                  </a:solidFill>
                  <a:latin typeface="Public Sans Medium" pitchFamily="2" charset="77"/>
                </a:rPr>
                <a:t>)</a:t>
              </a:r>
              <a:r>
                <a:rPr lang="as-IN" sz="1600" b="1" dirty="0">
                  <a:solidFill>
                    <a:srgbClr val="002664"/>
                  </a:solidFill>
                  <a:latin typeface="Public Sans Medium" pitchFamily="2" charset="77"/>
                </a:rPr>
                <a:t> - 1800 803 990</a:t>
              </a:r>
              <a:r>
                <a:rPr lang="en-PH" sz="1600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en-US" sz="1600" dirty="0">
                  <a:solidFill>
                    <a:srgbClr val="002664"/>
                  </a:solidFill>
                  <a:latin typeface="Public Sans Medium" pitchFamily="2" charset="77"/>
                </a:rPr>
                <a:t>www.hep.org.au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5FA031-FD24-4A55-6DCA-ABAF7CBA26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F158079-5B20-BD7A-EAB4-64A12DD9C1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33A9CD-1607-3C29-FBE0-5E6833158DC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Sexual health clinics (</a:t>
              </a:r>
              <a:r>
                <a:rPr lang="as-IN" sz="1600" b="1" dirty="0">
                  <a:solidFill>
                    <a:srgbClr val="002664"/>
                  </a:solidFill>
                  <a:latin typeface="Public Sans Medium" pitchFamily="2" charset="77"/>
                </a:rPr>
                <a:t>যৌন স্বাস্থ্য ক্লিনিক</a:t>
              </a:r>
              <a:r>
                <a:rPr lang="en-PH" sz="1600" b="1" dirty="0">
                  <a:solidFill>
                    <a:srgbClr val="002664"/>
                  </a:solidFill>
                  <a:latin typeface="Public Sans Medium" pitchFamily="2" charset="77"/>
                </a:rPr>
                <a:t>)</a:t>
              </a:r>
              <a:r>
                <a:rPr lang="as-IN" sz="1600" b="1" dirty="0">
                  <a:solidFill>
                    <a:srgbClr val="002664"/>
                  </a:solidFill>
                  <a:latin typeface="Public Sans Medium" pitchFamily="2" charset="77"/>
                </a:rPr>
                <a:t> - 1800 451 624 </a:t>
              </a:r>
              <a:br>
                <a:rPr lang="en-PH" sz="16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Medium" pitchFamily="2" charset="77"/>
                </a:rPr>
                <a:t>www.health.nsw.gov.au/sexualhealth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18E59-1EED-94A4-EBE5-6F7544FB40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F96491E-5965-BA7B-A710-A42C2792A0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A6D2DE-187A-2668-40AB-4F6B070D09B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Multicultural HIV and Hepatitis Service - </a:t>
              </a:r>
              <a:r>
                <a:rPr lang="as-IN" sz="1600" b="1" dirty="0">
                  <a:solidFill>
                    <a:srgbClr val="002664"/>
                  </a:solidFill>
                  <a:latin typeface="Public Sans Medium" pitchFamily="2" charset="77"/>
                </a:rPr>
                <a:t>বহুসংস্কৃতির এইচআইভি এবং হেপাটাইটিস সি পরিষেবা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Medium" pitchFamily="2" charset="77"/>
                </a:rPr>
                <a:t>www.mhahs.org.au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393FC9-36E2-17D5-63BF-8C63E1E7C7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D192D4F-C77B-1CB6-DE05-A3635E901B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779E68-671A-2099-FF34-7986EFAAC8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Your doctor -  </a:t>
              </a:r>
              <a:r>
                <a:rPr lang="as-IN" sz="1600" b="1" dirty="0">
                  <a:solidFill>
                    <a:srgbClr val="002664"/>
                  </a:solidFill>
                  <a:latin typeface="Public Sans Medium" pitchFamily="2" charset="77"/>
                </a:rPr>
                <a:t>আপনার ডাক্তার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F9563D-CD9A-F250-1873-3A9F844B83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FE75C2D-1F5F-BCCE-E081-CC45FECED5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5A96EF-4128-F9B6-3933-E6972CFBD6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Hepatitis NSW  (</a:t>
              </a:r>
              <a:r>
                <a:rPr lang="as-IN" sz="1600" b="1" dirty="0">
                  <a:solidFill>
                    <a:srgbClr val="002664"/>
                  </a:solidFill>
                  <a:latin typeface="Public Sans Medium" pitchFamily="2" charset="77"/>
                </a:rPr>
                <a:t>হেপাটাইটিস </a:t>
              </a: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NSW) - 1800 803 990 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Medium" pitchFamily="2" charset="77"/>
                </a:rPr>
                <a:t>www.hep.org.au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A917C-751F-E2E2-87CC-7F0BD72D7B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F328034-CA00-B5E3-ED39-376BC86811F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FC17D3-3F8C-65E3-33A1-597432879E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s-IN" sz="1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কোনও </a:t>
              </a:r>
              <a:r>
                <a:rPr lang="en-US" sz="1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Medicare </a:t>
              </a:r>
              <a:r>
                <a:rPr lang="as-IN" sz="1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প্রয়োজন নেই</a:t>
              </a:r>
              <a:endPara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4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আপনার ভাষায় সাহায্য </a:t>
            </a:r>
            <a:endParaRPr lang="en-US" sz="48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আপনার ডাক্তার বা স্বাস্থ্যসেবা প্রদানকারীর সাথে আপনার ভাষায় কথা বলার ক্ষেত্রে যদি আপনার সাহায্যের প্রয়োজন হয়: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13 14 50 নম্বরে অনুবাদ ও দোভাষী পরিষেবা (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TIS)-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তে কল করুন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পরিষেবাটি বিনামূল্যের এবং গোপনীয়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রিসেপশনিস্টকে আপনার জন্য একজন বিনামূল্যের দোভাষী বুক করতে বলুন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11D33-530A-6528-E558-393ABA7C3B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F28C1-D659-9DEF-F868-4B5AF9922A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3D20E-0F5D-2973-5142-4E9417D2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আজ আমরা </a:t>
            </a:r>
            <a:endParaRPr lang="en-AU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কী শিখলাম?</a:t>
            </a:r>
            <a:br>
              <a:rPr lang="as-IN" sz="6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endParaRPr lang="en-US" sz="6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b="1" dirty="0">
                <a:solidFill>
                  <a:srgbClr val="002664"/>
                </a:solidFill>
                <a:latin typeface="Public Sans Medium" pitchFamily="2" charset="77"/>
              </a:rPr>
              <a:t>সত্য নাকি মিথ্যা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?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ভাইরাসে আক্রান্ত কাউকে চুম্বন করলে হেপাটাইটিস সি হতে পারে।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খাবার শেয়ার করে অন্যদের মধ্যে ছড়ায়।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টিকা গ্রহণের মাধ্যমে আপনি হেপাটাইটিস সি থেকে নিজেকে রক্ষা করতে পারেন।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আপনার ট্যাটু বিদেশে হয়েছে এবং আপনি নিশ্চিত নন যে ব্যবহৃত সরঞ্জামগুলি পরিষ্কার ছিল কিনা, আপনার পরীক্ষা করা উচিত।</a:t>
            </a: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13BFB-24EA-4499-1531-67E2444A7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077" y="-1174045"/>
            <a:ext cx="6559550" cy="10572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মনে রাখার জন্য গুরুত্বপূর্ণ বার্তাগুলি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641600"/>
            <a:ext cx="8008040" cy="2184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হল হেপাটাইটিস সি ভাইরাসের কারণে সৃষ্ট একটি লিভার সংক্রম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এটি সংক্রামিত রক্তের সংস্পর্শে রক্ত ​​থেকে রক্তে সংক্রামিত হয়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চিকিৎসা না করালে এটি লিভারের গুরুতর ক্ষতি করতে পারে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অনেকেরই এই ভাইরাস আছে কিন্তু তারা তা জানে না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কোন টিকা নেই কিন্তু প্রতিকার আছে।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সি-এর চিকিৎসা ৯৫% কার্যকর।</a:t>
            </a: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FF0E36-F256-EC2A-EB9D-DBFEDD85EB0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সি কেন গুরুত্বপূর্ণ?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গুরুত্বপূর্ণ কারণ চিকিৎসা না করা হলে এটি গুরুতর লিভারের ক্ষতি এবং লিভার ক্যান্সারের কারণ হতে পারে।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7139" y="4117665"/>
            <a:ext cx="4974328" cy="815580"/>
            <a:chOff x="6337139" y="4117665"/>
            <a:chExt cx="497432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7139" y="4117665"/>
              <a:ext cx="497432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as-IN" sz="1600" b="1" dirty="0">
                  <a:solidFill>
                    <a:schemeClr val="bg1"/>
                  </a:solidFill>
                  <a:latin typeface="Public Sans Medium" pitchFamily="2" charset="77"/>
                </a:rPr>
                <a:t>হেপাটাইটিস সি -তে যে কাউকে আক্রান্ত করতে পারে।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as-IN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প্রশ্ন </a:t>
            </a:r>
            <a:r>
              <a:rPr lang="en-AU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as-IN" sz="70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as-IN" sz="28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ডেভেলপ করেছেনঃ</a:t>
            </a:r>
            <a:br>
              <a:rPr lang="en-US" sz="4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</a:t>
            </a: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বহুসংস্কৃতির এইচআইভি </a:t>
            </a:r>
            <a:endParaRPr lang="en-AU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500"/>
              </a:lnSpc>
            </a:pP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এবং হেপাটাইটিস পরিষেবা </a:t>
            </a:r>
            <a:endParaRPr lang="en-AU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500"/>
              </a:lnSpc>
            </a:pPr>
            <a:r>
              <a:rPr lang="en-US" sz="24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24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5DED5D-86D8-8036-3AC8-40E0B2EDC7B2}"/>
              </a:ext>
            </a:extLst>
          </p:cNvPr>
          <p:cNvSpPr txBox="1"/>
          <p:nvPr/>
        </p:nvSpPr>
        <p:spPr>
          <a:xfrm>
            <a:off x="688063" y="525101"/>
            <a:ext cx="411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F2633-CE9B-D563-0E91-956CC16D16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954" y="3785305"/>
            <a:ext cx="2673350" cy="273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আজ আমরা আলোচনা করব</a:t>
            </a:r>
            <a:r>
              <a:rPr lang="en-PH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- মূল বিষয়গুলি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কীভাবে হয়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এর বিস্তার বন্ধ করা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পরীক্ষা করা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নিরাময়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আপনি কাকে বলবেন আর কাকে </a:t>
            </a:r>
            <a:br>
              <a:rPr lang="en-PH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বলবেন না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আরও তথ্য কোথায় পাবেন</a:t>
            </a: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46A85E-0878-F6B8-A695-B5DEC74A7A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45" y="-678942"/>
            <a:ext cx="5010150" cy="6997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br>
              <a:rPr lang="en-PH" sz="6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সি কী 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4661" y="3635022"/>
            <a:ext cx="7721247" cy="198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একটি রক্তবাহিত ভাইরাস যা আপনার লিভারকে প্রভাবিত করে।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সি-এর প্রতিকার আছে।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চিকিৎসা ছাড়া হেপাটাইটিস সি লিভারের রোগ এবং লিভার ক্যান্সারের কারণ হতে পারে।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104332-9407-EA32-8BB1-CC58E704572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4661" y="1966775"/>
            <a:ext cx="6647642" cy="953825"/>
            <a:chOff x="464661" y="1966775"/>
            <a:chExt cx="6647642" cy="95382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0C8B099-7FE4-FB82-2547-AB7A50C1FC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1966775"/>
              <a:ext cx="6647642" cy="95382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A342E1-64C0-E15D-B27E-F40A670ADE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2258593"/>
              <a:ext cx="6263516" cy="5621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as-IN" sz="2000" b="1" dirty="0">
                  <a:solidFill>
                    <a:srgbClr val="002664"/>
                  </a:solidFill>
                  <a:latin typeface="Public Sans Medium" pitchFamily="2" charset="77"/>
                </a:rPr>
                <a:t>হেপাটাইটিস মানে লিভার বা যকৃতের প্রদাহ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F5F2B7-FFF7-6D14-D464-010416274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77" y="1033639"/>
            <a:ext cx="355600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ABB0F-4B8B-F339-A4E3-C4B165B926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688" y="495762"/>
            <a:ext cx="2921000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EC56D-DA27-4773-115E-03E91CA97B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" y="0"/>
            <a:ext cx="485775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687624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সি আপনার লিভারকে কীভাবে </a:t>
            </a:r>
            <a:endParaRPr lang="en-AU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প্রভাবিত করে? </a:t>
            </a:r>
            <a:br>
              <a:rPr lang="as-IN" sz="5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endParaRPr lang="en-US" sz="5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325C6D-383B-6672-6D71-A346906A68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5925" y="2711246"/>
            <a:ext cx="11360150" cy="2440039"/>
            <a:chOff x="415925" y="2711246"/>
            <a:chExt cx="11360150" cy="244003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86C360-9AE8-4FE0-89C1-61CB8884A46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925" y="2711246"/>
              <a:ext cx="11360150" cy="1492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89AE3-A63C-1BA5-B4D4-F094A8AD13C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92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as-IN" dirty="0">
                  <a:solidFill>
                    <a:srgbClr val="002664"/>
                  </a:solidFill>
                  <a:latin typeface="Public Sans ExtraLight" pitchFamily="2" charset="77"/>
                </a:rPr>
                <a:t>সুস্থ লিভার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7C0589-55BE-4001-459B-67588E85367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084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as-IN" dirty="0">
                  <a:solidFill>
                    <a:srgbClr val="002664"/>
                  </a:solidFill>
                  <a:latin typeface="Public Sans ExtraLight" pitchFamily="2" charset="77"/>
                </a:rPr>
                <a:t>তীব্র সংক্রমণ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B883F7-D0A1-D3FF-3312-235AFABB6BC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575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as-IN" dirty="0">
                  <a:solidFill>
                    <a:srgbClr val="002664"/>
                  </a:solidFill>
                  <a:latin typeface="Public Sans ExtraLight" pitchFamily="2" charset="77"/>
                </a:rPr>
                <a:t>দীর্ঘস্থায়ী সংক্রমণ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F2A50F-3112-E518-89D8-BBEA5546BD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2067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as-IN" dirty="0">
                  <a:solidFill>
                    <a:srgbClr val="002664"/>
                  </a:solidFill>
                  <a:latin typeface="Public Sans ExtraLight" pitchFamily="2" charset="77"/>
                </a:rPr>
                <a:t>লিভারের ক্ষতি (সিরোসিস)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E5F477-8260-B4BB-35E8-C8EA2B96486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5558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as-IN" dirty="0">
                  <a:solidFill>
                    <a:srgbClr val="002664"/>
                  </a:solidFill>
                  <a:latin typeface="Public Sans ExtraLight" pitchFamily="2" charset="77"/>
                </a:rPr>
                <a:t>লিভার ব্যর্থতা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8DB1AA-44B6-9612-E31D-3E2E03E45FB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90502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as-IN" dirty="0">
                  <a:solidFill>
                    <a:srgbClr val="002664"/>
                  </a:solidFill>
                  <a:latin typeface="Public Sans ExtraLight" pitchFamily="2" charset="77"/>
                </a:rPr>
                <a:t>ক্যান্সার</a:t>
              </a:r>
              <a:endParaRPr lang="en-US" dirty="0">
                <a:latin typeface="Public Sans ExtraLigh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C28B5A-F1DD-8886-5093-6693FFFD87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সি </a:t>
            </a:r>
            <a:endParaRPr lang="en-AU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কীভাবে হয়? 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AB2699-C139-6554-2D5A-B9B481D919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494845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যখন হেপাটাইটিস সি আক্রান্ত ব্যক্তির রক্ত ​​অন্য ব্যক্তির শরীরে প্রবেশ করে। </a:t>
            </a:r>
          </a:p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এর মধ্যে রক্তের পরিমাণ খুব কম যা দেখা যায় না।</a:t>
            </a: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727189"/>
            <a:ext cx="3673246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আপনি হেপাটাইটিস সি পেতে পারেন</a:t>
            </a:r>
            <a:r>
              <a:rPr lang="en-PH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6460" y="870410"/>
            <a:ext cx="6901869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বিদেশে করা জীবাণুনাশকহীন চিকিৎসা, দাঁতের, প্রসাধনী </a:t>
            </a:r>
            <a:br>
              <a:rPr lang="en-PH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পদ্ধতি, টিকা বা অস্ত্রোপচার </a:t>
            </a:r>
            <a:endParaRPr lang="en-PH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রক্তের সাথে জড়িত জীবাণুনাশকহীন ঐতিহ্যগত প্রথা, যেমন ট্যাটু করা এবং ত্বক ছিদ্র করা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অন্য কারো ব্যক্তিগত জিনিসপত্র ব্যবহার করা, যার উপর রক্ত ​​লেগে থাকতে পারে, যেমন রেজার এবং টুথব্রাশ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গর্ভাবস্থায় বা প্রসবের সময় মা থেকে সন্তানের মধ্যে সংযোগ, যদি মায়ের হেপাটাইটিস সি থাকে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কনডম ছাড়া যৌনমিলনের সময় রক্তের সাথে রক্তের সংস্পর্শ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দুর্ঘটনাজনিত সূঁচের আঘাত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ওষুধ বা স্টেরয়েড ইনজেকশনের জন্য ব্যবহৃত যেকোনো সরঞ্জাম শেয়ার করা এবং পুনঃব্যবহার করা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১৯৯০ সালের আগে অস্ট্রেলিয়ায় রক্ত ​​সঞ্চালন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AAF69B-DE24-98EA-4B8B-0C618A5467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98916" y="220338"/>
            <a:ext cx="1175795" cy="873992"/>
            <a:chOff x="10494345" y="1961249"/>
            <a:chExt cx="1477896" cy="10985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4D8900-5F98-7A33-1E56-16014AA6F6C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905A52-5BA0-3919-9B66-E588B1897C1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028870"/>
              <a:ext cx="1477896" cy="812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s-IN" sz="1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এগুলো অস্ট্রেলিয়ায় নিরাপদ।</a:t>
              </a:r>
              <a:endPara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A22461-2590-1A5A-6913-034340E08D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755" y="-692566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আপনার হেপাটাইটিস সি</a:t>
            </a:r>
            <a:r>
              <a:rPr lang="en-AU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as-I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হবে না যেসবে</a:t>
            </a:r>
            <a:r>
              <a:rPr lang="en-PH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95B62-57B8-9283-782C-882BA9E383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টয়লেট শেয়ার করা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09C97-88ED-5216-4BD3-92738877DE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খাবার, পানীয়, প্লেট, খাওয়ার পাত্র শেয়ার করা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2D3CD-3AC8-53DB-4717-0F393341C0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মশা বা অন্যান্য পোকামাকড়ের কামড়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DF605-2944-4842-1424-B36705BDDC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সুইমিং</a:t>
            </a:r>
            <a:r>
              <a:rPr lang="en-PH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পুল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1ABF8-D6B5-31AB-FDBA-3466775CEA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হাঁচি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D89F8A-669C-807D-213F-843A5F5051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কাশি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AECE4-9DB2-41E8-A37D-848FE6E40D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আলিঙ্গন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557F1-6BA9-2D5B-75F8-A3836DF674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চুম্বন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92B245-5DC7-D77D-8E8B-2F9DF290E9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" y="0"/>
            <a:ext cx="4730750" cy="803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B05F3-5457-6C99-56BB-360883564B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426" y="-699911"/>
            <a:ext cx="2857500" cy="9899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994535"/>
            <a:ext cx="3955759" cy="2176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সি এর লক্ষণগুলি কী কী? </a:t>
            </a:r>
            <a:endParaRPr lang="en-US" sz="4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as-IN" sz="2000" b="1" dirty="0">
                  <a:solidFill>
                    <a:schemeClr val="bg1"/>
                  </a:solidFill>
                  <a:latin typeface="Public Sans Medium" pitchFamily="2" charset="77"/>
                </a:rPr>
                <a:t>আপনার হেপাটাইটিস সি আছে কিনা তা জানার একমাত্র উপায় হল রক্ত ​​পরীক্ষার মাধ্যমে।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হেপাটাইটিস সি আক্রান্ত অনেক ব্যক্তির অসুস্থতার কোনও লক্ষণ বা উপসর্গ দেখা যায় না।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dirty="0">
                <a:solidFill>
                  <a:srgbClr val="002664"/>
                </a:solidFill>
                <a:latin typeface="Public Sans ExtraLight" pitchFamily="2" charset="77"/>
              </a:rPr>
              <a:t>দীর্ঘস্থায়ী হেপাটাইটিস সি আক্রান্ত ব্যক্তিদের লিভার খুব বেশি ক্ষতিগ্রস্ত না হওয়া পর্যন্ত অসুস্থ বোধ নাও হতে পারে। এতে অনেক বছর সময় লাগতে পারে।</a:t>
            </a: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61E8FD-6C1D-42F7-85B1-5C312276BE69}"/>
</file>

<file path=customXml/itemProps2.xml><?xml version="1.0" encoding="utf-8"?>
<ds:datastoreItem xmlns:ds="http://schemas.openxmlformats.org/officeDocument/2006/customXml" ds:itemID="{D503A5AF-003E-4362-AFDC-0CE9D79959AE}"/>
</file>

<file path=customXml/itemProps3.xml><?xml version="1.0" encoding="utf-8"?>
<ds:datastoreItem xmlns:ds="http://schemas.openxmlformats.org/officeDocument/2006/customXml" ds:itemID="{262998BB-2CCB-412C-A64B-9C2CAE8E7C92}"/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1271</Words>
  <Application>Microsoft Office PowerPoint</Application>
  <PresentationFormat>Widescreen</PresentationFormat>
  <Paragraphs>190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হেপাটাইটিস সি কেন গুরুত্বপূর্ণ?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হেপাটাইটিস সি থেকে নিজেকে কীভাবে রক্ষা করব?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83</cp:revision>
  <dcterms:created xsi:type="dcterms:W3CDTF">2025-06-03T07:12:24Z</dcterms:created>
  <dcterms:modified xsi:type="dcterms:W3CDTF">2025-09-29T00:39:59Z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2025-09-29T00:39:03Z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64b008e5-6581-48f9-988f-c965b3a3ba0d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