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s/modernComment_10F_0.xml" ContentType="application/vnd.ms-powerpoint.comments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22D8F8-0CC8-5704-826E-A4C00DDA2AFF}" name="Hanqi Chai (Sydney LHD)" initials="HC" userId="S::Hanqi.Chai@health.nsw.gov.au::b8995b3e-cbbd-4c8e-a82e-daaf59d65d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9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omments/modernComment_1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7606568-930E-445D-BB36-9D842CE1D90B}" authorId="{F022D8F8-0CC8-5704-826E-A4C00DDA2AFF}" created="2025-07-16T09:38:30.85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1"/>
      <ac:spMk id="2" creationId="{00000000-0000-0000-0000-000000000000}"/>
      <ac:txMk cp="6" len="1">
        <ac:context len="16" hash="2286657364"/>
      </ac:txMk>
    </ac:txMkLst>
    <p188:pos x="3444133" y="294935"/>
    <p188:txBody>
      <a:bodyPr/>
      <a:lstStyle/>
      <a:p>
        <a:r>
          <a:rPr lang="en-AU"/>
          <a:t>“丙肝患者可以q去哪里寻求帮助？”there is a typo in between the content. Please delete the “q”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zh-CN" altLang="en-US" sz="54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认识丙型肝炎</a:t>
            </a:r>
            <a:endParaRPr lang="en-US" sz="54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丙肝检测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21" name="Group 20"/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en-PH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向医生提出丙肝检测要求。持有 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Medicare </a:t>
              </a: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卡检测免费。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/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ja-JP" alt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检测类型</a:t>
                </a:r>
                <a:endParaRPr lang="en-US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zh-CN" alt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抗体检测：</a:t>
                </a:r>
                <a:r>
                  <a:rPr lang="zh-CN" alt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可判断是否曾经感染过丙肝。</a:t>
                </a:r>
                <a:endParaRPr lang="en-US" sz="1800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en-US" altLang="zh-CN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PCR</a:t>
                </a:r>
                <a:r>
                  <a:rPr lang="zh-CN" alt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检测</a:t>
                </a:r>
                <a:r>
                  <a:rPr lang="zh-CN" alt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，判断当前是否感染丙肝。</a:t>
                </a:r>
                <a:endParaRPr lang="en-US" sz="1800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zh-CN" alt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干血斑检测（</a:t>
                </a:r>
                <a:r>
                  <a:rPr lang="en-US" altLang="zh-CN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DBS</a:t>
                </a:r>
                <a:r>
                  <a:rPr lang="zh-CN" alt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）：</a:t>
                </a:r>
                <a:r>
                  <a:rPr lang="zh-CN" alt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rPr>
                  <a:t>可检测血液中是否含有丙肝病毒</a:t>
                </a:r>
                <a:r>
                  <a:rPr lang="zh-CN" altLang="en-US" sz="18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。</a:t>
                </a:r>
                <a:endParaRPr lang="en-US" sz="18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7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/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/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/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zh-CN" altLang="en-US" b="1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哪里可以做检测</a:t>
                  </a:r>
                  <a:endParaRPr 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anose="05000000000000000000" pitchFamily="2" charset="2"/>
                    <a:buChar char="ü"/>
                  </a:pPr>
                  <a:r>
                    <a:rPr lang="zh-CN" altLang="en-US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全科医生（</a:t>
                  </a:r>
                  <a:r>
                    <a:rPr lang="en-US" altLang="zh-CN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GP</a:t>
                  </a:r>
                  <a:r>
                    <a:rPr lang="zh-CN" altLang="en-US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）诊所</a:t>
                  </a:r>
                  <a:endParaRPr 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anose="05000000000000000000" pitchFamily="2" charset="2"/>
                    <a:buChar char="ü"/>
                  </a:pPr>
                  <a:r>
                    <a:rPr lang="zh-CN" altLang="en-US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新州性健康诊所</a:t>
                  </a:r>
                  <a:endParaRPr 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TextBox 6"/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anose="05000000000000000000" pitchFamily="2" charset="2"/>
                    <a:buChar char="ü"/>
                  </a:pPr>
                  <a:r>
                    <a:rPr lang="en-US" sz="1800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Family Planning Australia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anose="05000000000000000000" pitchFamily="2" charset="2"/>
                    <a:buChar char="ü"/>
                  </a:pPr>
                  <a:r>
                    <a:rPr lang="zh-CN" altLang="en-US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网络申请干血斑检测（</a:t>
                  </a:r>
                  <a:r>
                    <a:rPr lang="en-US" altLang="zh-CN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DBS</a:t>
                  </a:r>
                  <a:r>
                    <a:rPr lang="zh-CN" altLang="en-US" dirty="0">
                      <a:solidFill>
                        <a:srgbClr val="002664"/>
                      </a:solidFill>
                      <a:latin typeface="Arial" panose="020B0604020202020204" pitchFamily="34" charset="0"/>
                      <a:ea typeface="KaiTi" panose="02010609060101010101" pitchFamily="49" charset="-122"/>
                      <a:cs typeface="Arial" panose="020B0604020202020204" pitchFamily="34" charset="0"/>
                    </a:rPr>
                    <a:t>）</a:t>
                  </a:r>
                  <a:endParaRPr lang="en-US" sz="1800" dirty="0">
                    <a:solidFill>
                      <a:srgbClr val="002664"/>
                    </a:solidFill>
                    <a:latin typeface="Arial" panose="020B0604020202020204" pitchFamily="34" charset="0"/>
                    <a:ea typeface="KaiTi" panose="02010609060101010101" pitchFamily="49" charset="-122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9" name="Picture 8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哪些人应该接受丙肝检测？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1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出生或曾长期生活在丙肝高发的国家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以下人群也有必要接受丙肝检测：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曾在其他国家接受过输血、疫苗接种、手术或其他医疗、牙科治疗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曾接受过传统治疗，如割血疗法、拔罐、刮痧等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患有乙肝或感染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病毒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做过纹身或穿环，但不确定器械是否严格消毒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注射过毒品或类固醇，或与他人共用过针具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有过服刑经历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1990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月以前在澳大利亚接受过输血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丙肝的治疗方法是什么？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这种片剂药物的优点：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清除体内病毒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疗程短，一般为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8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至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12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周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副作用很少甚至没有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有助于预防肝脏受损和降低患肝癌的风险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Medicare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持有者可享受非常低廉的治疗费用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约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95%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的患者可以治愈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丙肝可以通过直接抗病毒药物（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Direct Acting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Anti-virals，DAAs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进行治疗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ja-JP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如何避免感染丙肝？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不要与他人共用牙刷、剃须刀等</a:t>
            </a: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个人物品</a:t>
            </a:r>
            <a:endParaRPr lang="en-US" altLang="zh-CN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只在有执照、使用消毒设备的正规店铺进行纹身或穿环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只向注册专业人士寻求医疗与牙科治疗服务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发生性行为时使用 </a:t>
            </a: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安全套和润滑剂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出国时谨慎选择医疗服务，尤其注意设备是否消毒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清理血迹时务必戴手套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绝对不要共用注射毒品或针具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正确认识丙肝污名化问题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0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许多丙肝患者常常受到社会偏见，例如：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他人对你“如何感染”的猜测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丙肝被错误地与某些行为挂钩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5" name="Group 4"/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也会导致患者更难获得应有的医疗和支持</a:t>
              </a:r>
              <a:endPara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grpSp>
        <p:nvGrpSpPr>
          <p:cNvPr id="2" name="Group 1"/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这种偏见可能让人不敢谈论自身病情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应该告诉谁？不必告诉谁？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法律规定在以下情况必须披露病情：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献血时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捐赠器官或精子时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申请健康保险时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申请加入澳大利亚国防军时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申请移民澳大利亚签证时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如果是医疗行业人员并参与侵入性医疗操作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不需要告诉以下人群：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工作单位或上司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同事或同学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家人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5" name="Group 14"/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医生不会向你的家人披露你的患病情况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rPr>
              <a:t>丙肝患者可以</a:t>
            </a:r>
            <a:r>
              <a:rPr lang="en-US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rPr>
              <a:t>q</a:t>
            </a: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rPr>
              <a:t>去哪里寻求帮助？</a:t>
            </a:r>
          </a:p>
        </p:txBody>
      </p:sp>
      <p:grpSp>
        <p:nvGrpSpPr>
          <p:cNvPr id="13" name="Group 12"/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Liver clinics and specialists - 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肝病专科门诊及专家</a:t>
              </a:r>
              <a:r>
                <a:rPr lang="zh-CN" altLang="en-US" sz="2000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PH" altLang="zh-CN" sz="2000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- 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www.hep.org.au</a:t>
              </a:r>
              <a:endParaRPr lang="en-US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Sexual health clinics - </a:t>
              </a:r>
              <a:r>
                <a:rPr lang="ja-JP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性健康诊所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PH" altLang="zh-CN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1800 451 624 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www.health.nsw.gov.au/sexualhealth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Multicultural HIV and Hepatitis Service - </a:t>
              </a:r>
              <a:r>
                <a:rPr lang="ja-JP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多元文化部 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HIV </a:t>
              </a:r>
              <a:r>
                <a:rPr lang="ja-JP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与肝炎服务中心（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MHAHS）</a:t>
              </a:r>
              <a:r>
                <a:rPr lang="en-US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www.mhahs.org.au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Your doctor or GP - </a:t>
              </a:r>
              <a:r>
                <a:rPr lang="zh-CN" altLang="en-US" sz="2000" b="1" dirty="0">
                  <a:solidFill>
                    <a:srgbClr val="002664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您的医生或全科医生</a:t>
              </a:r>
              <a:endParaRPr lang="en-US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www.hep.org.au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无需</a:t>
              </a:r>
              <a:r>
                <a:rPr lang="en-AU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Medicare</a:t>
              </a:r>
              <a:r>
                <a:rPr lang="ja-JP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卡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需要母语协助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pic>
        <p:nvPicPr>
          <p:cNvPr id="4" name="Picture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24" name="TextBox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如需用母语与医生或医护人员沟通：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请致电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Translating and Interpreting Service (TIS )13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服务免费且保密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请向诊所前台说明需要预约口译服务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今天学到了什么？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23335" y="2168525"/>
            <a:ext cx="4197350" cy="382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判断题</a:t>
            </a:r>
            <a:r>
              <a:rPr lang="en-PH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亲吻感染丙肝病毒的人可能被感染。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分享食物可传染丙肝。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接种疫苗可预防丙肝。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在海外纹过身，不确定设备是否干净，应该去做乙肝检测。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重要信息总结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645" y="2641600"/>
            <a:ext cx="509905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丙肝是由丙型肝炎病毒引发的肝脏感染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丙肝通过血液与血液接触传播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如不及时治疗，丙肝可能会导致严重的肝脏损伤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很多人感染了丙肝病毒却不自知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丙肝目前没有疫苗，但可治愈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丙肝的治愈率可达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95%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为什么需要重视丙肝？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1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丙肝如果不及时治疗，可能导致严重的肝脏损，甚至引发肝癌，所以必须引起重视</a:t>
            </a:r>
          </a:p>
        </p:txBody>
      </p:sp>
      <p:grpSp>
        <p:nvGrpSpPr>
          <p:cNvPr id="7" name="Group 6"/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ja-JP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任何人都有可能感染丙肝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有问题</a:t>
            </a:r>
            <a:r>
              <a:rPr lang="zh-CN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编制单位：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新州多元文化部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</a:p>
          <a:p>
            <a:pPr>
              <a:lnSpc>
                <a:spcPts val="45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与肝炎服务中心 </a:t>
            </a:r>
            <a:b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PH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2013C-A724-6CE5-4EF6-31ABACD68872}"/>
              </a:ext>
            </a:extLst>
          </p:cNvPr>
          <p:cNvSpPr txBox="1"/>
          <p:nvPr/>
        </p:nvSpPr>
        <p:spPr>
          <a:xfrm>
            <a:off x="642796" y="769545"/>
            <a:ext cx="395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32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今天我们将了解</a:t>
            </a:r>
            <a:r>
              <a:rPr lang="en-PH" altLang="zh-CN" sz="32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PH" altLang="zh-CN" sz="32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丙肝基本常识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丙肝传播途径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如何防止传播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丙肝检测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如何治愈丙肝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应该告诉谁，不必告诉谁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如何获取更多信息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什么是丙肝？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丙肝是一种通过血液传播的病毒感染，会损害肝脏功能。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丙肝可以治愈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但如不治疗，丙肝病毒可引起肝病，甚至肝癌。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2" name="Group 1"/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PH" altLang="zh-CN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“</a:t>
              </a:r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肝炎</a:t>
              </a:r>
              <a:r>
                <a:rPr lang="en-US" altLang="zh-CN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”</a:t>
              </a:r>
              <a:r>
                <a:rPr lang="zh-CN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是指肝脏出现炎症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b="1" dirty="0">
                <a:solidFill>
                  <a:schemeClr val="accent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丙肝如何损害肝脏？</a:t>
            </a:r>
            <a:endParaRPr lang="zh-CN" altLang="en-US" b="1" dirty="0">
              <a:solidFill>
                <a:schemeClr val="accent2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6" name="Group 5"/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健康肝脏</a:t>
              </a:r>
            </a:p>
          </p:txBody>
        </p:sp>
        <p:sp>
          <p:nvSpPr>
            <p:cNvPr id="10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急性感染</a:t>
              </a:r>
            </a:p>
          </p:txBody>
        </p:sp>
        <p:sp>
          <p:nvSpPr>
            <p:cNvPr id="11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慢性感染</a:t>
              </a:r>
            </a:p>
          </p:txBody>
        </p:sp>
        <p:sp>
          <p:nvSpPr>
            <p:cNvPr id="16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zh-CN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肝脏受损</a:t>
              </a:r>
              <a:endParaRPr lang="en-PH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>
                <a:spcAft>
                  <a:spcPts val="500"/>
                </a:spcAft>
                <a:buSzPct val="80000"/>
              </a:pPr>
              <a:r>
                <a:rPr lang="zh-CN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（肝硬化）</a:t>
              </a:r>
            </a:p>
          </p:txBody>
        </p:sp>
        <p:sp>
          <p:nvSpPr>
            <p:cNvPr id="17" name="TextBox 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肝功能衰竭</a:t>
              </a:r>
            </a:p>
          </p:txBody>
        </p:sp>
        <p:sp>
          <p:nvSpPr>
            <p:cNvPr id="18" name="TextBox 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ja-JP" altLang="en-US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肝癌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传播途径</a:t>
            </a:r>
            <a:r>
              <a:rPr lang="en-PH" altLang="ja-JP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" name="TextBox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当感染丙型肝炎病毒者的血液进入他人体内时，就可能造成传播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哪怕血液少到肉眼看不见，也有风险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以下情况可能导致感染丙肝</a:t>
            </a:r>
            <a:r>
              <a:rPr lang="en-PH" altLang="zh-CN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36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在海外接受未经消毒的医疗、牙科、美容、</a:t>
            </a:r>
            <a:r>
              <a:rPr lang="en-PH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 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疫苗接种或手术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未经消毒的穿环、纹身等涉及皮肤穿刺的操作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使用他人的剃须刀、牙刷等可能沾有血迹的个人物品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感染丙肝的母亲可在怀孕或分娩过程中传染给婴儿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性行为中若涉及血液接触，未使用安全套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被污染的针头意外扎伤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共用注射毒品或类固醇的注射器具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1990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年前在澳大利亚接受过输血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2" name="Group 1"/>
          <p:cNvGrpSpPr>
            <a:grpSpLocks noGrp="1" noUngrp="1" noRot="1" noMove="1" noResize="1"/>
          </p:cNvGrpSpPr>
          <p:nvPr/>
        </p:nvGrpSpPr>
        <p:grpSpPr>
          <a:xfrm>
            <a:off x="10698916" y="220339"/>
            <a:ext cx="1175795" cy="873992"/>
            <a:chOff x="10494345" y="1961249"/>
            <a:chExt cx="1477896" cy="1098550"/>
          </a:xfrm>
        </p:grpSpPr>
        <p:pic>
          <p:nvPicPr>
            <p:cNvPr id="5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725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5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但在澳大利亚境内接受的相关操作是安全的</a:t>
              </a:r>
              <a:endParaRPr lang="en-US" sz="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29565"/>
            <a:ext cx="6059805" cy="626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丙肝不会通过以下方式</a:t>
            </a:r>
          </a:p>
          <a:p>
            <a:pPr>
              <a:lnSpc>
                <a:spcPts val="4200"/>
              </a:lnSpc>
            </a:pPr>
            <a:r>
              <a:rPr lang="zh-CN" alt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传播</a:t>
            </a:r>
            <a:r>
              <a:rPr lang="en-PH" altLang="zh-CN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36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5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使用公共厕所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16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分享食物、饮料、共用餐具、杯子或碗盘</a:t>
            </a:r>
            <a:endParaRPr lang="en-US" sz="16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蚊虫叮咬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游泳池游泳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打喷嚏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咳嗽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拥抱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9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亲吻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感染后有哪些症状？</a:t>
            </a:r>
            <a:endParaRPr lang="zh-CN" alt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6" name="Group 5"/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是否感染丙肝，只能通过血液检测确认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320" y="994410"/>
            <a:ext cx="4276725" cy="2434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许多丙肝感染者没有明显症状，身体不舒服。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慢性丙肝患者可能在肝功能严重受损前都没有明显症状。这个过程可能持续数年。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0B6003-6CA8-416D-BE05-4D7B40EF387C}"/>
</file>

<file path=customXml/itemProps2.xml><?xml version="1.0" encoding="utf-8"?>
<ds:datastoreItem xmlns:ds="http://schemas.openxmlformats.org/officeDocument/2006/customXml" ds:itemID="{81647077-334E-4A3A-8D1E-2ABAFFD1BD92}"/>
</file>

<file path=customXml/itemProps3.xml><?xml version="1.0" encoding="utf-8"?>
<ds:datastoreItem xmlns:ds="http://schemas.openxmlformats.org/officeDocument/2006/customXml" ds:itemID="{B1A0C90E-8FF6-4E72-AF5E-67ABEE1374C9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1861</Words>
  <Application>Microsoft Office PowerPoint</Application>
  <PresentationFormat>Widescreen</PresentationFormat>
  <Paragraphs>186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KaiTi</vt:lpstr>
      <vt:lpstr>Aptos</vt:lpstr>
      <vt:lpstr>Aptos Display</vt:lpstr>
      <vt:lpstr>Arial</vt:lpstr>
      <vt:lpstr>Public Sans ExtraLight</vt:lpstr>
      <vt:lpstr>Public Sans Medium</vt:lpstr>
      <vt:lpstr>Wingdings</vt:lpstr>
      <vt:lpstr>Office Theme</vt:lpstr>
      <vt:lpstr>PowerPoint Presentation</vt:lpstr>
      <vt:lpstr>为什么需要重视丙肝？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如何避免感染丙肝？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63</cp:revision>
  <dcterms:created xsi:type="dcterms:W3CDTF">2025-06-03T07:12:00Z</dcterms:created>
  <dcterms:modified xsi:type="dcterms:W3CDTF">2025-09-29T00:30:38Z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AD451ECBFADF46CEBDA5F5987BE91365_12</vt:lpwstr>
  </property>
  <property fmtid="{D5CDD505-2E9C-101B-9397-08002B2CF9AE}" pid="3" name="KSOProductBuildVer">
    <vt:lpwstr>2052-12.1.0.21541</vt:lpwstr>
  </property>
  <property fmtid="{D5CDD505-2E9C-101B-9397-08002B2CF9AE}" pid="4" name="MSIP_Label_76a44f01-6907-4156-9b79-a71e6c56ad93_Enabled">
    <vt:lpwstr>true</vt:lpwstr>
  </property>
  <property fmtid="{D5CDD505-2E9C-101B-9397-08002B2CF9AE}" pid="5" name="MSIP_Label_76a44f01-6907-4156-9b79-a71e6c56ad93_SetDate">
    <vt:lpwstr>2025-09-29T00:30:08Z</vt:lpwstr>
  </property>
  <property fmtid="{D5CDD505-2E9C-101B-9397-08002B2CF9AE}" pid="6" name="MSIP_Label_76a44f01-6907-4156-9b79-a71e6c56ad93_Method">
    <vt:lpwstr>Privileged</vt:lpwstr>
  </property>
  <property fmtid="{D5CDD505-2E9C-101B-9397-08002B2CF9AE}" pid="7" name="MSIP_Label_76a44f01-6907-4156-9b79-a71e6c56ad93_Name">
    <vt:lpwstr>OFFICIAL</vt:lpwstr>
  </property>
  <property fmtid="{D5CDD505-2E9C-101B-9397-08002B2CF9AE}" pid="8" name="MSIP_Label_76a44f01-6907-4156-9b79-a71e6c56ad93_SiteId">
    <vt:lpwstr>a687a7bf-02db-43df-bcbb-e7a8bda611a2</vt:lpwstr>
  </property>
  <property fmtid="{D5CDD505-2E9C-101B-9397-08002B2CF9AE}" pid="9" name="MSIP_Label_76a44f01-6907-4156-9b79-a71e6c56ad93_ActionId">
    <vt:lpwstr>a8b5ad42-d3cc-49a2-8b15-2cc744a59a72</vt:lpwstr>
  </property>
  <property fmtid="{D5CDD505-2E9C-101B-9397-08002B2CF9AE}" pid="10" name="MSIP_Label_76a44f01-6907-4156-9b79-a71e6c56ad93_ContentBits">
    <vt:lpwstr>0</vt:lpwstr>
  </property>
  <property fmtid="{D5CDD505-2E9C-101B-9397-08002B2CF9AE}" pid="11" name="MSIP_Label_76a44f01-6907-4156-9b79-a71e6c56ad93_Tag">
    <vt:lpwstr>10, 0, 1, 1</vt:lpwstr>
  </property>
  <property fmtid="{D5CDD505-2E9C-101B-9397-08002B2CF9AE}" pid="12" name="ContentTypeId">
    <vt:lpwstr>0x010100FC5FABCE039FD94AB088FC586ECBB7A5</vt:lpwstr>
  </property>
</Properties>
</file>