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D29C33-1AD0-D1A6-9D13-D4C955CF2965}" name="Cecilia Chiu" initials="CC" userId="e1d5d037a6553cac" providerId="Windows Live"/>
  <p188:author id="{172B0CA5-8FC2-29B9-0BDC-AA1228C5366A}" name="Guest User" initials="GU" userId="S::urn:spo:tenantanon#a687a7bf-02db-43df-bcbb-e7a8bda611a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7DB1FF"/>
    <a:srgbClr val="BBDFFF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0ABA7B-2F06-49C2-071F-769087083625}" v="63" dt="2025-07-12T06:41:50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74" autoAdjust="0"/>
    <p:restoredTop sz="94626"/>
  </p:normalViewPr>
  <p:slideViewPr>
    <p:cSldViewPr snapToGrid="0">
      <p:cViewPr varScale="1">
        <p:scale>
          <a:sx n="106" d="100"/>
          <a:sy n="106" d="100"/>
        </p:scale>
        <p:origin x="4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zh-TW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認識丙型肝炎</a:t>
            </a:r>
            <a:endParaRPr 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丙型肝炎檢測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27777" y="1572932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向您的醫生要求丙型肝炎檢測 若您有</a:t>
              </a:r>
              <a:r>
                <a:rPr lang="en-US" altLang="zh-TW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Medicare</a:t>
              </a:r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 卡，檢測不收費</a:t>
              </a:r>
              <a:r>
                <a:rPr lang="en-AU" sz="180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rPr>
                <a:t>。</a:t>
              </a:r>
              <a:endParaRPr lang="en-AU" sz="1800" dirty="0"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64A7F-7389-2364-0969-DDA2D88CA5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1205114"/>
            <a:ext cx="7893161" cy="2809347"/>
            <a:chOff x="428978" y="1205114"/>
            <a:chExt cx="7893161" cy="2809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A227D-FD54-CF22-4154-78F194FC11C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1868572"/>
              <a:ext cx="7879644" cy="2145889"/>
              <a:chOff x="428978" y="1868572"/>
              <a:chExt cx="7879644" cy="2145889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EB27959-063E-A5DF-68AF-DE4C4B8811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1868572"/>
                <a:ext cx="7879644" cy="2145889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768F29-9413-00F6-7CEC-65BDE24B4F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8435" y="2101564"/>
                <a:ext cx="7431832" cy="16811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500"/>
                  </a:spcAft>
                  <a:buSzPct val="80000"/>
                </a:pPr>
                <a:r>
                  <a:rPr lang="ja-JP" altLang="en-US" b="1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檢測類型</a:t>
                </a:r>
                <a:endPara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zh-TW" altLang="en-US" b="1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抗體檢測：</a:t>
                </a:r>
                <a:r>
                  <a:rPr lang="zh-TW" altLang="en-US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顯示您曾否感染過丙型肝炎。</a:t>
                </a:r>
                <a:endParaRPr lang="en-US" sz="1800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zh-TW" altLang="en-US" b="1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聚合酶鏈反應 </a:t>
                </a:r>
                <a:r>
                  <a:rPr lang="en-US" altLang="zh-TW" b="1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(PCR) </a:t>
                </a:r>
                <a:r>
                  <a:rPr lang="zh-TW" altLang="en-US" b="1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檢測：</a:t>
                </a:r>
                <a:r>
                  <a:rPr lang="zh-TW" altLang="en-US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顯示您現在是否有丙型肝炎病毒。</a:t>
                </a:r>
                <a:endParaRPr lang="en-US" sz="1800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ja-JP" altLang="en-US" sz="1800" b="1" dirty="0">
                    <a:solidFill>
                      <a:srgbClr val="002664"/>
                    </a:solidFill>
                    <a:effectLst/>
                    <a:latin typeface="KaiTi" panose="02010609060101010101" pitchFamily="49" charset="-122"/>
                    <a:ea typeface="KaiTi" panose="02010609060101010101" pitchFamily="49" charset="-122"/>
                  </a:rPr>
                  <a:t>乾</a:t>
                </a:r>
                <a:r>
                  <a:rPr lang="zh-TW" altLang="en-US" b="1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血點（</a:t>
                </a:r>
                <a:r>
                  <a:rPr lang="en-US" altLang="zh-TW" b="1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DBS</a:t>
                </a:r>
                <a:r>
                  <a:rPr lang="zh-TW" altLang="en-US" b="1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）檢測：</a:t>
                </a:r>
                <a:r>
                  <a:rPr lang="zh-TW" altLang="en-US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顯示您的血液中有丙型肝炎。</a:t>
                </a:r>
                <a:endParaRPr lang="en-US" sz="1800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F3ED7-746D-202E-D1E6-5DD4695906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789" y="1205114"/>
              <a:ext cx="1276350" cy="2032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58BC8-A8B1-40B8-F30F-85E0660FE5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4310101"/>
            <a:ext cx="8392723" cy="2413000"/>
            <a:chOff x="428978" y="4310101"/>
            <a:chExt cx="8392723" cy="2413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11A4D5-5C41-49E8-619E-463DCC9D85A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4382597"/>
              <a:ext cx="7879644" cy="1668247"/>
              <a:chOff x="428978" y="4382597"/>
              <a:chExt cx="7879644" cy="1668247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049304D-3EDD-A47E-92B4-C6012C6773C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4382597"/>
                <a:ext cx="7879644" cy="1668247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DE0C059-C577-D28C-5121-00A0C94997A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28435" y="4641564"/>
                <a:ext cx="7318943" cy="1330258"/>
                <a:chOff x="628435" y="4641564"/>
                <a:chExt cx="7318943" cy="1330258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B9035A7-050E-BDCE-4381-7483DC82B23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28435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zh-TW" altLang="en-US" b="1" dirty="0">
                      <a:solidFill>
                        <a:srgbClr val="002664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在何處接受丙型肝炎檢測？</a:t>
                  </a:r>
                  <a:endParaRPr lang="en-US" sz="1800" b="1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ja-JP" altLang="en-US" dirty="0">
                      <a:solidFill>
                        <a:srgbClr val="002664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全科醫生 </a:t>
                  </a:r>
                  <a:r>
                    <a:rPr lang="en-US" altLang="ja-JP" dirty="0">
                      <a:solidFill>
                        <a:srgbClr val="002664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(</a:t>
                  </a:r>
                  <a:r>
                    <a:rPr lang="en-AU" dirty="0">
                      <a:solidFill>
                        <a:srgbClr val="002664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GP)</a:t>
                  </a:r>
                  <a:endParaRPr lang="en-US" sz="1800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zh-TW" altLang="en-US" dirty="0">
                      <a:solidFill>
                        <a:srgbClr val="002664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新南威爾士州性健康診所</a:t>
                  </a:r>
                  <a:endParaRPr lang="en-US" sz="1800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75A5C37-1BCE-24E5-2639-19C75DCA1FE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65057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en-US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 </a:t>
                  </a:r>
                  <a:endParaRPr lang="en-US" sz="18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zh-TW" altLang="en-US" dirty="0">
                      <a:solidFill>
                        <a:srgbClr val="002664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澳洲計劃生育協會</a:t>
                  </a:r>
                  <a:endParaRPr lang="en-US" sz="1800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zh-TW" altLang="en-US" dirty="0">
                      <a:solidFill>
                        <a:srgbClr val="002664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上網取得 </a:t>
                  </a:r>
                  <a:r>
                    <a:rPr lang="en-US" altLang="zh-TW" dirty="0">
                      <a:solidFill>
                        <a:srgbClr val="002664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DBS </a:t>
                  </a:r>
                  <a:r>
                    <a:rPr lang="zh-TW" altLang="en-US" dirty="0">
                      <a:solidFill>
                        <a:srgbClr val="002664"/>
                      </a:solidFill>
                      <a:latin typeface="KaiTi" panose="02010609060101010101" pitchFamily="49" charset="-122"/>
                      <a:ea typeface="KaiTi" panose="02010609060101010101" pitchFamily="49" charset="-122"/>
                    </a:rPr>
                    <a:t>檢測套件</a:t>
                  </a:r>
                  <a:endParaRPr lang="en-US" sz="1800" dirty="0">
                    <a:solidFill>
                      <a:srgbClr val="002664"/>
                    </a:solidFill>
                    <a:latin typeface="KaiTi" panose="02010609060101010101" pitchFamily="49" charset="-122"/>
                    <a:ea typeface="KaiTi" panose="02010609060101010101" pitchFamily="49" charset="-122"/>
                  </a:endParaRPr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64013E-1C20-60CE-E94F-31A986AFDF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051" y="4310101"/>
              <a:ext cx="126365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B7BCD-287D-4287-9DF4-E9B114E310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-686505"/>
            <a:ext cx="3467100" cy="2038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誰應該接受</a:t>
            </a:r>
            <a:r>
              <a:rPr lang="zh-TW" altLang="en-US" sz="4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丙型肝炎</a:t>
            </a: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檢測？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若您出生或曾居住於丙型肝炎流行的國家，接受丙型肝炎檢測很重要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1688781"/>
            <a:ext cx="7573027" cy="35520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若您有以下情況，進行丙型肝炎檢測也很重要：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曾在其他國家接受輸血、疫苗接種、手術，或其他醫療或牙科程序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曾接受傳統醫療療法，例如割傷、拔罐或刮痧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有乙型肝炎或愛滋病</a:t>
            </a:r>
            <a:r>
              <a:rPr lang="zh-TW" sz="2000">
                <a:solidFill>
                  <a:srgbClr val="002664"/>
                </a:solidFill>
                <a:latin typeface="KaiTi"/>
                <a:ea typeface="KaiTi"/>
                <a:cs typeface="+mn-lt"/>
              </a:rPr>
              <a:t>病</a:t>
            </a: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毒（</a:t>
            </a:r>
            <a:r>
              <a:rPr lang="en-US" altLang="zh-TW" sz="2000" dirty="0">
                <a:solidFill>
                  <a:srgbClr val="002664"/>
                </a:solidFill>
                <a:latin typeface="KaiTi"/>
                <a:ea typeface="KaiTi"/>
              </a:rPr>
              <a:t>HIV</a:t>
            </a: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）</a:t>
            </a:r>
            <a:endParaRPr lang="en-PH" altLang="zh-TW" sz="2000">
              <a:solidFill>
                <a:srgbClr val="002664"/>
              </a:solidFill>
              <a:latin typeface="KaiTi"/>
              <a:ea typeface="KaiTi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不確定您的紋身或身體穿</a:t>
            </a:r>
            <a:r>
              <a:rPr lang="zh-TW" sz="2000">
                <a:solidFill>
                  <a:srgbClr val="002664"/>
                </a:solidFill>
                <a:latin typeface="KaiTi"/>
                <a:ea typeface="KaiTi"/>
                <a:cs typeface="+mn-lt"/>
              </a:rPr>
              <a:t>孔</a:t>
            </a: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所用的設備是否已消毒</a:t>
            </a:r>
            <a:endParaRPr lang="en-PH" altLang="zh-TW" sz="2000">
              <a:solidFill>
                <a:srgbClr val="002664"/>
              </a:solidFill>
              <a:latin typeface="KaiTi"/>
              <a:ea typeface="KaiTi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曾注射毒品或類固醇，或與他人共用注射器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曾入獄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1990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月前曾在澳洲接受輸血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C41EB-AA13-F4DF-5F65-FEC2B3D0E3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783" y="1677985"/>
            <a:ext cx="2165350" cy="2165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33727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如何治療丙型肝炎？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2482971"/>
            <a:ext cx="7262114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是藥丸或藥片：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可以清除體內的病毒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服用約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至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週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少或沒有副作用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降低肝臟損害和罹患肝癌的風險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若您有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Medicare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卡，費用低廉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治癒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95%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的丙型肝炎患者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E1E75-3F4A-A4DA-73A4-B1CF04D297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1341098"/>
            <a:ext cx="6182805" cy="841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TW" altLang="en-US" sz="2000" b="1">
                <a:solidFill>
                  <a:srgbClr val="002664"/>
                </a:solidFill>
                <a:latin typeface="KaiTi"/>
                <a:ea typeface="KaiTi"/>
              </a:rPr>
              <a:t>丙型肝炎治療使用稱為直接</a:t>
            </a:r>
            <a:r>
              <a:rPr lang="zh-TW" sz="2000" b="1">
                <a:solidFill>
                  <a:srgbClr val="002664"/>
                </a:solidFill>
                <a:latin typeface="KaiTi"/>
                <a:ea typeface="KaiTi"/>
                <a:cs typeface="+mn-lt"/>
              </a:rPr>
              <a:t>作用</a:t>
            </a:r>
            <a:r>
              <a:rPr lang="zh-TW" altLang="en-US" sz="2000" b="1">
                <a:solidFill>
                  <a:srgbClr val="002664"/>
                </a:solidFill>
                <a:latin typeface="KaiTi"/>
                <a:ea typeface="KaiTi"/>
              </a:rPr>
              <a:t>抗病毒藥</a:t>
            </a:r>
            <a:r>
              <a:rPr lang="zh-TW" sz="2000" b="1">
                <a:solidFill>
                  <a:srgbClr val="002664"/>
                </a:solidFill>
                <a:latin typeface="KaiTi"/>
                <a:ea typeface="KaiTi"/>
                <a:cs typeface="+mn-lt"/>
              </a:rPr>
              <a:t>物</a:t>
            </a:r>
            <a:r>
              <a:rPr lang="zh-TW" altLang="en-US" sz="2000" b="1">
                <a:solidFill>
                  <a:srgbClr val="002664"/>
                </a:solidFill>
                <a:latin typeface="KaiTi"/>
                <a:ea typeface="KaiTi"/>
              </a:rPr>
              <a:t>（</a:t>
            </a:r>
            <a:r>
              <a:rPr lang="en-US" altLang="zh-TW" sz="2000" b="1" dirty="0">
                <a:solidFill>
                  <a:srgbClr val="002664"/>
                </a:solidFill>
                <a:latin typeface="KaiTi"/>
                <a:ea typeface="KaiTi"/>
              </a:rPr>
              <a:t>DAAs</a:t>
            </a:r>
            <a:r>
              <a:rPr lang="zh-TW" altLang="en-US" sz="2000" b="1">
                <a:solidFill>
                  <a:srgbClr val="002664"/>
                </a:solidFill>
                <a:latin typeface="KaiTi"/>
                <a:ea typeface="KaiTi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0C29B-351A-A627-DF74-C56DF13CF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14" y="-666045"/>
            <a:ext cx="4196593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6766385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我如何保護自己不會感染</a:t>
            </a:r>
            <a:br>
              <a:rPr lang="en-PH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5926" y="2022895"/>
            <a:ext cx="8629052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不要共用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如牙刷或鬚刨等個人物品</a:t>
            </a:r>
            <a:endParaRPr lang="en-US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只從持牌專業人士處獲得紋身或身體穿</a:t>
            </a:r>
            <a:r>
              <a:rPr lang="zh-TW" sz="2000">
                <a:solidFill>
                  <a:srgbClr val="002664"/>
                </a:solidFill>
                <a:latin typeface="KaiTi"/>
                <a:ea typeface="KaiTi"/>
                <a:cs typeface="+mn-lt"/>
              </a:rPr>
              <a:t>孔</a:t>
            </a: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服務，並確保使用消毒（乾淨）設備 </a:t>
            </a:r>
            <a:endParaRPr lang="en-PH" altLang="zh-TW" sz="2000">
              <a:solidFill>
                <a:srgbClr val="002664"/>
              </a:solidFill>
              <a:latin typeface="KaiTi"/>
              <a:ea typeface="KaiTi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只由持牌專業人士進行醫療和牙科程序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使用</a:t>
            </a:r>
            <a:r>
              <a:rPr lang="zh-TW" sz="2000">
                <a:solidFill>
                  <a:srgbClr val="002664"/>
                </a:solidFill>
                <a:latin typeface="KaiTi"/>
                <a:ea typeface="KaiTi"/>
                <a:cs typeface="+mn-lt"/>
              </a:rPr>
              <a:t>安全套</a:t>
            </a:r>
            <a:r>
              <a:rPr lang="zh-TW" altLang="en-US" sz="2000">
                <a:solidFill>
                  <a:srgbClr val="002664"/>
                </a:solidFill>
                <a:effectLst/>
                <a:latin typeface="KaiTi"/>
                <a:ea typeface="KaiTi"/>
              </a:rPr>
              <a:t>和潤滑劑進行性行為</a:t>
            </a:r>
            <a:endParaRPr lang="en-PH" altLang="zh-TW" sz="2000">
              <a:solidFill>
                <a:srgbClr val="002664"/>
              </a:solidFill>
              <a:effectLst/>
              <a:latin typeface="KaiTi"/>
              <a:ea typeface="KaiTi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在海外旅遊時進行醫療和牙科程序要小心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清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理血液時戴手套</a:t>
            </a:r>
            <a:endParaRPr lang="en-PH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永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遠不要共用注射毒品的器具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6AF22-B854-4F5C-C8E1-227B731325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89" y="1538817"/>
            <a:ext cx="1574800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333ED726-2DB3-C9CB-6465-0A1D97C5D5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了解丙型肝炎</a:t>
            </a:r>
            <a:endParaRPr lang="en-PH" altLang="zh-TW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相關的標籤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0742-1FC2-279F-830C-348B7C2F86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145094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許多病毒性肝炎患者因為以下原因面對負面評價：</a:t>
            </a:r>
            <a:r>
              <a:rPr 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別人認為他們如何感染丙型肝炎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與丙型肝炎相關的行為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CB1B55-6796-0F51-5FC9-9F67DB622B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4804215"/>
            <a:ext cx="5905936" cy="1062579"/>
            <a:chOff x="5484554" y="4804215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384726D-DC1A-4D61-8882-627734092B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804215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9AD9A5-22AC-203D-002E-A2D3CB5699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981562"/>
              <a:ext cx="5905936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TW" sz="2000" b="1">
                  <a:solidFill>
                    <a:srgbClr val="7DB1FF"/>
                  </a:solidFill>
                  <a:latin typeface="KaiTi"/>
                  <a:ea typeface="KaiTi"/>
                  <a:cs typeface="+mn-lt"/>
                </a:rPr>
                <a:t>恥辱的</a:t>
              </a:r>
              <a:r>
                <a:rPr lang="zh-TW" altLang="en-US" sz="2000" b="1">
                  <a:solidFill>
                    <a:srgbClr val="7DB1FF"/>
                  </a:solidFill>
                  <a:latin typeface="KaiTi"/>
                  <a:ea typeface="KaiTi"/>
                </a:rPr>
                <a:t>標籤也使取得醫療護理和支援更加困難</a:t>
              </a:r>
              <a:endParaRPr lang="en-US" sz="2000" b="1">
                <a:solidFill>
                  <a:srgbClr val="7DB1FF"/>
                </a:solidFill>
                <a:latin typeface="KaiTi"/>
                <a:ea typeface="KaiT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9AD4B-0B85-030B-24C4-98773F31CFA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237090"/>
            <a:ext cx="5905936" cy="1062580"/>
            <a:chOff x="5484554" y="3237090"/>
            <a:chExt cx="5905936" cy="1062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8791226-7D7D-22B9-68B8-62E20324C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237090"/>
              <a:ext cx="5905936" cy="1062580"/>
            </a:xfrm>
            <a:prstGeom prst="roundRect">
              <a:avLst>
                <a:gd name="adj" fmla="val 8275"/>
              </a:avLst>
            </a:prstGeom>
            <a:solidFill>
              <a:srgbClr val="7DB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C7D11-B4F1-EA86-0270-3F4DE1F20C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01570"/>
              <a:ext cx="59059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這可能使他們不敢談論自己的丙型肝炎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8D38677-D4DC-5E8E-E4F7-536AB5A21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817" y="478476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應該告訴誰和不告訴誰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E706E-EC05-5160-7E1D-2222C1CAB1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825418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法例要求在以下情況，您必須告知有關人員：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捐血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捐贈器官和精子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申請醫療保險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加入澳洲國防軍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申請移居澳洲的簽證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若您是處理醫療程序的醫護人員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B6CB8-D5A8-8EDE-BFD0-A1B443A88F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825418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您不一定要告訴：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您的僱主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您的同事或同學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家庭成員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D5593-B9F7-73B5-134F-0B836B63AC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377539" y="4145452"/>
            <a:ext cx="2520950" cy="2032000"/>
            <a:chOff x="9377539" y="4359941"/>
            <a:chExt cx="2520950" cy="2032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B2A065-6CF1-9A93-078B-B793524998F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539" y="4359941"/>
              <a:ext cx="2520950" cy="2032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8A1564-DD5E-9F73-F9BC-11B8F6E68F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0400" y="4538133"/>
              <a:ext cx="2201334" cy="1365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您的醫生不可以告訴您的家人您患有丙型肝炎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何處可以獲得丙型肝炎幫助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69B26F-BCFE-ADDC-4752-2FA2130A78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3C0AA0B-E8AF-0674-F10C-E8C2C0B742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Liver clinics and specialists – 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zh-TW" altLang="en-US" sz="2000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肝臟診所和</a:t>
              </a:r>
              <a:r>
                <a:rPr lang="zh-TW" altLang="en-US" sz="2000" dirty="0">
                  <a:solidFill>
                    <a:srgbClr val="002664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專科醫生 </a:t>
              </a:r>
              <a:r>
                <a:rPr lang="en-PH" altLang="zh-TW" sz="2000" dirty="0">
                  <a:solidFill>
                    <a:srgbClr val="002664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- </a:t>
              </a:r>
              <a:r>
                <a:rPr 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1800 803 990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5FA031-FD24-4A55-6DCA-ABAF7CBA26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F158079-5B20-BD7A-EAB4-64A12DD9C1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33A9CD-1607-3C29-FBE0-5E6833158DC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Sexual health clinics - </a:t>
              </a:r>
              <a:r>
                <a:rPr lang="ja-JP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性健康診所 </a:t>
              </a:r>
              <a:r>
                <a:rPr lang="en-PH" altLang="ja-JP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– 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1800 451 624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www.health.nsw.gov.au/sexualhealth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18E59-1EED-94A4-EBE5-6F7544FB40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F96491E-5965-BA7B-A710-A42C2792A0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A6D2DE-187A-2668-40AB-4F6B070D09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Multicultural HIV and Hepatitis Service - </a:t>
              </a:r>
              <a:r>
                <a:rPr lang="zh-TW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多元文化愛滋病與肝炎服務中心</a:t>
              </a:r>
              <a:r>
                <a:rPr lang="en-US" altLang="zh-TW" sz="2000" b="1" dirty="0">
                  <a:solidFill>
                    <a:srgbClr val="002664"/>
                  </a:solidFill>
                  <a:latin typeface="Public Sans Medium" pitchFamily="2" charset="77"/>
                  <a:ea typeface="KaiTi" panose="02010609060101010101" pitchFamily="49" charset="-122"/>
                </a:rPr>
                <a:t>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www.mhahs.org.au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393FC9-36E2-17D5-63BF-8C63E1E7C7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D192D4F-C77B-1CB6-DE05-A3635E901B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779E68-671A-2099-FF34-7986EFAAC8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Your doctor or GP - </a:t>
              </a:r>
              <a:r>
                <a:rPr lang="zh-TW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您的醫生或全科醫生</a:t>
              </a:r>
              <a:endParaRPr 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F9563D-CD9A-F250-1873-3A9F844B83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FE75C2D-1F5F-BCCE-E081-CC45FECED5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5A96EF-4128-F9B6-3933-E6972CFBD6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Hepatitis NSW – </a:t>
              </a:r>
              <a:r>
                <a:rPr lang="zh-TW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新南威爾士</a:t>
              </a:r>
              <a:r>
                <a:rPr lang="ja-JP" altLang="en-US" sz="2000" b="1" dirty="0">
                  <a:solidFill>
                    <a:srgbClr val="002664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肝炎服務</a:t>
              </a:r>
              <a:r>
                <a:rPr lang="ja-JP" alt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 </a:t>
              </a:r>
              <a:r>
                <a:rPr lang="en-PH" altLang="zh-TW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- </a:t>
              </a:r>
              <a:r>
                <a:rPr 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A917C-751F-E2E2-87CC-7F0BD72D7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F328034-CA00-B5E3-ED39-376BC86811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FC17D3-3F8C-65E3-33A1-597432879E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不需要 </a:t>
              </a:r>
              <a:r>
                <a:rPr lang="en-AU" sz="11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Medicare </a:t>
              </a:r>
              <a:r>
                <a:rPr lang="ja-JP" altLang="en-US" sz="11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卡</a:t>
              </a:r>
            </a:p>
            <a:p>
              <a:pPr algn="ctr"/>
              <a:endParaRPr lang="en-US" sz="1100" b="1" dirty="0">
                <a:solidFill>
                  <a:schemeClr val="bg1"/>
                </a:solidFill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語言幫助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若您需要協助以自己的語言與醫生或醫療提供者溝通：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致電翻譯與傳譯服務（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TIS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）：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13 14 50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該服務既免費且保密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要求接線員預約免費傳譯員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11D33-530A-6528-E558-393ABA7C3B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F28C1-D659-9DEF-F868-4B5AF9922A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3D20E-0F5D-2973-5142-4E9417D2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我們今天學習了什麼？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對或錯</a:t>
            </a:r>
            <a:r>
              <a:rPr lang="en-PH" altLang="ja-JP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您會因為親吻患有丙型肝炎病毒的人而感染丙型肝炎。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丙型肝炎透過共用食物傳播。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您可以透過接種疫苗保護自己，不受丙型肝炎感染。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若您曾在海外紋身，且不確定所使用的設備是否乾淨，您應該接受檢測。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13BFB-24EA-4499-1531-67E2444A7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77" y="-1174045"/>
            <a:ext cx="6559550" cy="10572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需要謹記的重要訊息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641600"/>
            <a:ext cx="8008040" cy="2184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丙型肝炎是一種由丙型肝炎病毒引起的肝臟感染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透過受感染的血液與他人的血液接觸而傳播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若不接受治療，它可能會造成嚴重的肝臟損害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許多人感染了病毒而不知道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雖然沒有疫苗，但有治癒的方法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丙型肝炎的治癒率達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95%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FF0E36-F256-EC2A-EB9D-DBFEDD85EB0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丙型肝炎為何重要？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丙型肝炎之所以重要是因為若不治療，它可以導致嚴重的肝臟損害和肝癌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7139" y="4117665"/>
            <a:ext cx="4974328" cy="815580"/>
            <a:chOff x="6337139" y="4117665"/>
            <a:chExt cx="497432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7139" y="4117665"/>
              <a:ext cx="497432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丙型肝炎可以影響任何人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zh-TW" altLang="en-US" sz="6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提問時間</a:t>
            </a:r>
            <a:r>
              <a:rPr lang="en-PH" altLang="zh-TW" sz="6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6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ts val="4500"/>
              </a:lnSpc>
            </a:pP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製作單位：</a:t>
            </a: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新南威爾士州多元文化</a:t>
            </a:r>
            <a:endParaRPr lang="en-PH" altLang="zh-TW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TW" altLang="en-US" sz="4000" b="1">
                <a:solidFill>
                  <a:srgbClr val="002664"/>
                </a:solidFill>
                <a:latin typeface="KaiTi"/>
                <a:ea typeface="KaiTi"/>
              </a:rPr>
              <a:t>愛滋病與肝炎服務 </a:t>
            </a:r>
            <a:endParaRPr lang="en-PH" altLang="zh-TW" sz="4000" b="1">
              <a:solidFill>
                <a:srgbClr val="002664"/>
              </a:solidFill>
              <a:latin typeface="KaiTi"/>
              <a:ea typeface="KaiTi"/>
            </a:endParaRPr>
          </a:p>
          <a:p>
            <a:pPr>
              <a:lnSpc>
                <a:spcPts val="4500"/>
              </a:lnSpc>
            </a:pPr>
            <a:r>
              <a:rPr lang="en-PH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KaiTi"/>
                <a:ea typeface="KaiTi"/>
                <a:cs typeface="Poppins"/>
              </a:rPr>
              <a:t>(MHAHS)  </a:t>
            </a:r>
            <a:r>
              <a:rPr lang="en-US" sz="3000" b="1" dirty="0">
                <a:solidFill>
                  <a:srgbClr val="002664"/>
                </a:solidFill>
                <a:latin typeface="KaiTi"/>
                <a:ea typeface="KaiTi"/>
                <a:cs typeface="Poppins"/>
              </a:rPr>
              <a:t>mhahs.org.au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76D91-B394-76C3-6AD9-FAF50432FE0D}"/>
              </a:ext>
            </a:extLst>
          </p:cNvPr>
          <p:cNvSpPr txBox="1"/>
          <p:nvPr/>
        </p:nvSpPr>
        <p:spPr>
          <a:xfrm>
            <a:off x="679010" y="688063"/>
            <a:ext cx="349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F2633-CE9B-D563-0E91-956CC16D1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954" y="3785305"/>
            <a:ext cx="2673350" cy="273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今天我們</a:t>
            </a:r>
            <a:endParaRPr lang="en-PH" altLang="zh-TW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將討論</a:t>
            </a:r>
            <a:r>
              <a:rPr lang="en-PH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――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基本知識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您如何會感染丙型肝炎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防止丙型肝炎傳播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丙型肝炎檢測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治癒丙型肝炎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應該告訴誰和不告訴誰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何處可以獲得更多資訊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46A85E-0878-F6B8-A695-B5DEC74A7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45" y="-678942"/>
            <a:ext cx="5010150" cy="6997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什麼是丙型肝炎？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4661" y="3635022"/>
            <a:ext cx="7721247" cy="1986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丙型肝炎是</a:t>
            </a:r>
            <a:r>
              <a:rPr lang="zh-TW" sz="2000">
                <a:solidFill>
                  <a:srgbClr val="002664"/>
                </a:solidFill>
                <a:latin typeface="KaiTi"/>
                <a:ea typeface="KaiTi"/>
                <a:cs typeface="+mn-lt"/>
              </a:rPr>
              <a:t>由</a:t>
            </a: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一種經血液傳播的病毒影響您的肝臟。</a:t>
            </a:r>
            <a:endParaRPr lang="en-US" altLang="zh-TW" sz="2000">
              <a:solidFill>
                <a:srgbClr val="002664"/>
              </a:solidFill>
              <a:latin typeface="KaiTi"/>
              <a:ea typeface="KaiTi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丙型肝炎可以治癒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若不治療，丙型肝炎可導致肝病和肝癌。</a:t>
            </a:r>
            <a:endParaRPr lang="en-US" sz="2000">
              <a:solidFill>
                <a:srgbClr val="002664"/>
              </a:solidFill>
              <a:latin typeface="KaiTi"/>
              <a:ea typeface="KaiT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104332-9407-EA32-8BB1-CC58E70457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4661" y="1966775"/>
            <a:ext cx="6647642" cy="953825"/>
            <a:chOff x="464661" y="1966775"/>
            <a:chExt cx="6647642" cy="95382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0C8B099-7FE4-FB82-2547-AB7A50C1FC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1966775"/>
              <a:ext cx="6647642" cy="95382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342E1-64C0-E15D-B27E-F40A670ADE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2258593"/>
              <a:ext cx="6263516" cy="562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AU" sz="2000" b="1" dirty="0">
                  <a:solidFill>
                    <a:srgbClr val="002664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「</a:t>
              </a:r>
              <a:r>
                <a:rPr lang="zh-TW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肝炎」一詞顧名思義是指肝臟發炎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F5F2B7-FFF7-6D14-D464-010416274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77" y="1033639"/>
            <a:ext cx="355600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ABB0F-4B8B-F339-A4E3-C4B165B92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688" y="495762"/>
            <a:ext cx="29210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EC56D-DA27-4773-115E-03E91CA97B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" y="0"/>
            <a:ext cx="485775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687624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丙型肝炎如何影響您的肝臟？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325C6D-383B-6672-6D71-A346906A68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5925" y="2711246"/>
            <a:ext cx="11360150" cy="2440039"/>
            <a:chOff x="415925" y="2711246"/>
            <a:chExt cx="11360150" cy="24400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86C360-9AE8-4FE0-89C1-61CB8884A46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25" y="2711246"/>
              <a:ext cx="11360150" cy="1492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89AE3-A63C-1BA5-B4D4-F094A8AD13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92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ja-JP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健康的肝臟</a:t>
              </a:r>
              <a:endParaRPr 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7C0589-55BE-4001-459B-67588E85367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084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ja-JP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急性感染</a:t>
              </a:r>
              <a:endParaRPr 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B883F7-D0A1-D3FF-3312-235AFABB6B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575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ja-JP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慢性感染</a:t>
              </a:r>
              <a:endParaRPr 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F2A50F-3112-E518-89D8-BBEA5546BD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2067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zh-TW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肝臟損害</a:t>
              </a:r>
              <a:endParaRPr lang="en-PH" altLang="zh-TW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  <a:p>
              <a:pPr algn="ctr">
                <a:spcAft>
                  <a:spcPts val="500"/>
                </a:spcAft>
                <a:buSzPct val="80000"/>
              </a:pPr>
              <a:r>
                <a:rPr lang="zh-TW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（肝硬化）</a:t>
              </a:r>
              <a:endParaRPr 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E5F477-8260-B4BB-35E8-C8EA2B96486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558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ja-JP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肝衰竭</a:t>
              </a:r>
              <a:endParaRPr 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DB1AA-44B6-9612-E31D-3E2E03E45F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0502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ja-JP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癌症</a:t>
              </a:r>
              <a:endParaRPr 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C28B5A-F1DD-8886-5093-6693FFFD87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如何會感染丙型肝炎？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B2699-C139-6554-2D5A-B9B481D919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494845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當患有丙型肝炎者的血液進入另一個人的體內時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這包括肉眼看不見的微量血液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727189"/>
            <a:ext cx="3673246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您可以從以下途徑感染丙型肝炎</a:t>
            </a:r>
            <a:r>
              <a:rPr lang="en-PH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6460" y="870410"/>
            <a:ext cx="6901869" cy="45136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在海外進行未經消毒的醫療、牙科、美容程序、</a:t>
            </a:r>
            <a:r>
              <a:rPr lang="en-PH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疫苗接種或手術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涉及血液的傳統未經消毒的程序，如紋身和皮膚穿</a:t>
            </a:r>
            <a:r>
              <a:rPr lang="zh-TW" sz="2000">
                <a:solidFill>
                  <a:srgbClr val="002664"/>
                </a:solidFill>
                <a:latin typeface="KaiTi"/>
                <a:ea typeface="KaiTi"/>
                <a:cs typeface="+mn-lt"/>
              </a:rPr>
              <a:t>孔</a:t>
            </a:r>
            <a:endParaRPr lang="en-PH" altLang="zh-TW" sz="2000">
              <a:solidFill>
                <a:srgbClr val="002664"/>
              </a:solidFill>
              <a:latin typeface="KaiTi"/>
              <a:ea typeface="KaiTi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使用他人的個人物品，這些物品上可能沾有血液，例如鬚刨和牙刷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若母親患有丙型肝炎，在懷孕或分娩時會傳給嬰兒 </a:t>
            </a:r>
            <a:endParaRPr lang="en-PH" altLang="zh-TW" sz="2000">
              <a:solidFill>
                <a:srgbClr val="002664"/>
              </a:solidFill>
              <a:latin typeface="KaiTi"/>
              <a:ea typeface="KaiTi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在性行為時沒有使用</a:t>
            </a:r>
            <a:r>
              <a:rPr lang="zh-TW" sz="2000">
                <a:solidFill>
                  <a:srgbClr val="002664"/>
                </a:solidFill>
                <a:latin typeface="KaiTi"/>
                <a:ea typeface="KaiTi"/>
                <a:cs typeface="+mn-lt"/>
              </a:rPr>
              <a:t>安全</a:t>
            </a:r>
            <a:r>
              <a:rPr lang="zh-TW" altLang="en-US" sz="2000">
                <a:solidFill>
                  <a:srgbClr val="002664"/>
                </a:solidFill>
                <a:latin typeface="KaiTi"/>
                <a:ea typeface="KaiTi"/>
              </a:rPr>
              <a:t>套而有血液接觸 </a:t>
            </a:r>
            <a:endParaRPr lang="en-PH" altLang="zh-TW" sz="2000">
              <a:solidFill>
                <a:srgbClr val="002664"/>
              </a:solidFill>
              <a:latin typeface="KaiTi"/>
              <a:ea typeface="KaiTi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意外被針刺傷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共用和重用任何注射毒品或類固醇的器具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1990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年前曾在澳洲輸血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AAF69B-DE24-98EA-4B8B-0C618A5467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98916" y="220337"/>
            <a:ext cx="1175795" cy="873991"/>
            <a:chOff x="10494345" y="1961249"/>
            <a:chExt cx="1477896" cy="10985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4D8900-5F98-7A33-1E56-16014AA6F6C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05A52-5BA0-3919-9B66-E588B1897C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028870"/>
              <a:ext cx="1477896" cy="812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這些程序、手術在澳洲是安全的</a:t>
              </a:r>
              <a:endParaRPr lang="en-US" sz="1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A22461-2590-1A5A-6913-034340E08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755" y="-692566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您不可能從以下途徑感染</a:t>
            </a:r>
            <a:endParaRPr lang="en-PH" altLang="zh-TW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</a:t>
            </a:r>
            <a:r>
              <a:rPr lang="en-PH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95B62-57B8-9283-782C-882BA9E383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共用廁所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09C97-88ED-5216-4BD3-92738877DE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en-US" sz="18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共享食物或共用進食用具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2D3CD-3AC8-53DB-4717-0F393341C0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被蚊子或其他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昆蟲叮咬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DF605-2944-4842-1424-B36705BDDC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游泳池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1ABF8-D6B5-31AB-FDBA-3466775CEA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打噴嚏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89F8A-669C-807D-213F-843A5F5051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咳嗽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AECE4-9DB2-41E8-A37D-848FE6E40D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擁抱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557F1-6BA9-2D5B-75F8-A3836DF674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接吻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92B245-5DC7-D77D-8E8B-2F9DF290E9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" y="0"/>
            <a:ext cx="4730750" cy="803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B05F3-5457-6C99-56BB-360883564B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26" y="-699911"/>
            <a:ext cx="2857500" cy="9899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994535"/>
            <a:ext cx="3955759" cy="2176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丙型肝炎的症狀是什麼？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要知道自己是否已感染丙型肝炎的唯一方法是通過血液檢查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許多患有丙型肝炎的人沒有任何症狀或患病的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徵兆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慢性丙型肝炎患者可能直到肝臟損害非常嚴重時才會感到不適。 這可能需要多年時間。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0B78A7-B7DB-4629-8A05-5B35825AA65E}"/>
</file>

<file path=customXml/itemProps2.xml><?xml version="1.0" encoding="utf-8"?>
<ds:datastoreItem xmlns:ds="http://schemas.openxmlformats.org/officeDocument/2006/customXml" ds:itemID="{E7EA7481-8E1A-4B0A-9546-B521D5AF9C61}"/>
</file>

<file path=customXml/itemProps3.xml><?xml version="1.0" encoding="utf-8"?>
<ds:datastoreItem xmlns:ds="http://schemas.openxmlformats.org/officeDocument/2006/customXml" ds:itemID="{9C5A24ED-7F4D-406E-877E-5AD0055A8DD2}"/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1970</Words>
  <Application>Microsoft Office PowerPoint</Application>
  <PresentationFormat>Widescreen</PresentationFormat>
  <Paragraphs>191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KaiTi</vt:lpstr>
      <vt:lpstr>Aptos</vt:lpstr>
      <vt:lpstr>Aptos Display</vt:lpstr>
      <vt:lpstr>Arial</vt:lpstr>
      <vt:lpstr>Poppins</vt:lpstr>
      <vt:lpstr>Public Sans ExtraLight</vt:lpstr>
      <vt:lpstr>Public Sans Medium</vt:lpstr>
      <vt:lpstr>Segoe UI</vt:lpstr>
      <vt:lpstr>Wingdings</vt:lpstr>
      <vt:lpstr>Office Theme</vt:lpstr>
      <vt:lpstr>PowerPoint Presentation</vt:lpstr>
      <vt:lpstr>丙型肝炎為何重要？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我如何保護自己不會感染 丙型肝炎？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125</cp:revision>
  <dcterms:created xsi:type="dcterms:W3CDTF">2025-06-03T07:12:24Z</dcterms:created>
  <dcterms:modified xsi:type="dcterms:W3CDTF">2025-09-29T00:29:23Z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2025-09-29T00:28:37Z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14066c64-a1da-4ae0-ab4e-3898d97fbc20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