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9" autoAdjust="0"/>
    <p:restoredTop sz="69032" autoAdjust="0"/>
  </p:normalViewPr>
  <p:slideViewPr>
    <p:cSldViewPr snapToGrid="0">
      <p:cViewPr varScale="1">
        <p:scale>
          <a:sx n="77" d="100"/>
          <a:sy n="77" d="100"/>
        </p:scale>
        <p:origin x="2226" y="8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5.xml"/><Relationship Id="rId1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00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7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33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23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LIne7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fter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hi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वह साफ–सुथरा था"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add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hi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तो"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to convey the meaning of "then </a:t>
            </a:r>
            <a:endParaRPr lang="hi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5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3 is unclear. Suggested correction:</a:t>
            </a:r>
            <a:b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hi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यह संक्रमित रक्त के साथ रक्त के संपर्क से फैलता है।"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5: Replace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hi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ही"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hi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भी“ 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i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ही </a:t>
            </a:r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work as well however</a:t>
            </a:r>
            <a:r>
              <a:rPr lang="en-A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i-IN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भी</a:t>
            </a:r>
            <a:r>
              <a:rPr lang="hi-IN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more appropriate in this line.</a:t>
            </a:r>
            <a:endParaRPr lang="en-A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58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7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AEB90-4346-384C-90A7-402DE92B5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1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6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6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6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</a:t>
            </a:r>
            <a:r>
              <a:rPr lang="en-AU" baseline="0" dirty="0"/>
              <a:t> coma in line3after</a:t>
            </a:r>
            <a:r>
              <a:rPr lang="en-AU" dirty="0"/>
              <a:t> </a:t>
            </a:r>
            <a:r>
              <a:rPr lang="hi-IN" dirty="0"/>
              <a:t>लोग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1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को समझना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की जाँच के लिए टेस्ट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ne-NP" sz="2000" b="1" dirty="0">
                  <a:solidFill>
                    <a:schemeClr val="bg1"/>
                  </a:solidFill>
                  <a:latin typeface="Public Sans Medium" pitchFamily="2" charset="77"/>
                </a:rPr>
                <a:t>अपने डॉक्टर से हेपेटाइटिस </a:t>
              </a: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C </a:t>
              </a:r>
              <a:r>
                <a:rPr lang="ne-NP" sz="2000" b="1" dirty="0">
                  <a:solidFill>
                    <a:schemeClr val="bg1"/>
                  </a:solidFill>
                  <a:latin typeface="Public Sans Medium" pitchFamily="2" charset="77"/>
                </a:rPr>
                <a:t>टेस्ट के लिए कहें। यदि आपके पास मेडिकेयर कार्ड है तो टेस्ट करवाना नि:शुल्क है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ne-NP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जाँच के प्रकार</a:t>
                </a:r>
                <a:endParaRPr lang="en-US" sz="1600" b="1" dirty="0">
                  <a:solidFill>
                    <a:srgbClr val="002664"/>
                  </a:solidFill>
                  <a:latin typeface="Public Sans Medium" pitchFamily="2" charset="77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ne-NP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एंटीबॉडी टेस्ट: </a:t>
                </a:r>
                <a:r>
                  <a:rPr lang="ne-NP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यह दर्शाता है कि यदि आपको कभी हेपेटाइटिस </a:t>
                </a:r>
                <a:r>
                  <a:rPr lang="en-US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C </a:t>
                </a:r>
                <a:r>
                  <a:rPr lang="ne-NP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था या नहीं।</a:t>
                </a:r>
                <a:endParaRPr lang="en-US" sz="1600" dirty="0">
                  <a:solidFill>
                    <a:srgbClr val="002664"/>
                  </a:solidFill>
                  <a:latin typeface="Public Sans ExtraLight" pitchFamily="2" charset="77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US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PCR </a:t>
                </a:r>
                <a:r>
                  <a:rPr lang="ne-NP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टेस्ट: </a:t>
                </a:r>
                <a:r>
                  <a:rPr lang="ne-NP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यह दर्शाता है कि क्या आपको अब हेपेटाइटिस </a:t>
                </a:r>
                <a:r>
                  <a:rPr lang="en-US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C </a:t>
                </a:r>
                <a:r>
                  <a:rPr lang="ne-NP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है।</a:t>
                </a:r>
                <a:endParaRPr lang="en-US" sz="1600" dirty="0">
                  <a:solidFill>
                    <a:srgbClr val="002664"/>
                  </a:solidFill>
                  <a:latin typeface="Public Sans ExtraLight" pitchFamily="2" charset="77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ne-NP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ड्राइड </a:t>
                </a:r>
                <a:r>
                  <a:rPr lang="hi-IN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ब्लड</a:t>
                </a:r>
                <a:r>
                  <a:rPr lang="ne-NP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 स्पॉट टेस्ट (</a:t>
                </a:r>
                <a:r>
                  <a:rPr lang="en-US" sz="1600" b="1" dirty="0">
                    <a:solidFill>
                      <a:srgbClr val="002664"/>
                    </a:solidFill>
                    <a:latin typeface="Public Sans Medium" pitchFamily="2" charset="77"/>
                  </a:rPr>
                  <a:t>DBS): </a:t>
                </a:r>
                <a:r>
                  <a:rPr lang="ne-NP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यह दर्शाता है कि आपके रक्त में हेपेटाइटिस </a:t>
                </a:r>
                <a:r>
                  <a:rPr lang="en-US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C </a:t>
                </a:r>
                <a:r>
                  <a:rPr lang="ne-NP" sz="1600" dirty="0">
                    <a:solidFill>
                      <a:srgbClr val="002664"/>
                    </a:solidFill>
                    <a:latin typeface="Public Sans Medium" pitchFamily="2" charset="77"/>
                  </a:rPr>
                  <a:t>है।</a:t>
                </a:r>
                <a:endParaRPr lang="en-US" sz="1600" dirty="0">
                  <a:solidFill>
                    <a:srgbClr val="002664"/>
                  </a:solidFill>
                  <a:latin typeface="Public Sans ExtraLight" pitchFamily="2" charset="77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049304D-3EDD-A47E-92B4-C6012C6773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978" y="4382597"/>
              <a:ext cx="7879644" cy="16682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7999A7F-A15E-B82B-2C95-6D68DEDC270C}"/>
              </a:ext>
            </a:extLst>
          </p:cNvPr>
          <p:cNvSpPr txBox="1"/>
          <p:nvPr/>
        </p:nvSpPr>
        <p:spPr>
          <a:xfrm>
            <a:off x="704635" y="4565364"/>
            <a:ext cx="3582321" cy="1330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ne-NP" sz="1700" b="1" dirty="0">
                <a:solidFill>
                  <a:srgbClr val="002664"/>
                </a:solidFill>
                <a:latin typeface="Public Sans Medium" pitchFamily="2" charset="77"/>
              </a:rPr>
              <a:t>टेस्ट कहाँ करवाएँ</a:t>
            </a:r>
            <a:endParaRPr lang="en-US" sz="17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जनरल </a:t>
            </a:r>
            <a:r>
              <a:rPr lang="hi-IN" sz="1700" dirty="0">
                <a:solidFill>
                  <a:srgbClr val="002664"/>
                </a:solidFill>
                <a:latin typeface="Public Sans ExtraLight" pitchFamily="2" charset="77"/>
              </a:rPr>
              <a:t>प्रैक्टिशनर</a:t>
            </a:r>
            <a:r>
              <a:rPr lang="ne-NP" sz="1700" dirty="0">
                <a:solidFill>
                  <a:srgbClr val="FF0000"/>
                </a:solidFill>
                <a:latin typeface="Public Sans ExtraLight" pitchFamily="2" charset="77"/>
              </a:rPr>
              <a:t> </a:t>
            </a: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(जी.पी.)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700" dirty="0">
                <a:solidFill>
                  <a:srgbClr val="002664"/>
                </a:solidFill>
                <a:latin typeface="Public Sans ExtraLight" pitchFamily="2" charset="77"/>
              </a:rPr>
              <a:t>NSW </a:t>
            </a:r>
            <a:r>
              <a:rPr lang="hi-IN" sz="1700" dirty="0">
                <a:solidFill>
                  <a:srgbClr val="002664"/>
                </a:solidFill>
                <a:latin typeface="Public Sans ExtraLight" pitchFamily="2" charset="77"/>
              </a:rPr>
              <a:t>सेक्शुअल</a:t>
            </a: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 हेल्थ (यौन स्वास्थ्य) क्लिनिक</a:t>
            </a:r>
            <a:endParaRPr lang="en-US" sz="17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3CAE2D-EFAC-98CB-77B7-1FC65D185FE5}"/>
              </a:ext>
            </a:extLst>
          </p:cNvPr>
          <p:cNvSpPr txBox="1"/>
          <p:nvPr/>
        </p:nvSpPr>
        <p:spPr>
          <a:xfrm>
            <a:off x="4060257" y="4489164"/>
            <a:ext cx="3582321" cy="1330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sz="1700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endParaRPr lang="en-US" sz="17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परिवार नियोजन ऑस्ट्रेलिया</a:t>
            </a:r>
            <a:endParaRPr lang="en-US" sz="17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700" dirty="0">
                <a:solidFill>
                  <a:srgbClr val="002664"/>
                </a:solidFill>
                <a:latin typeface="Public Sans ExtraLight" pitchFamily="2" charset="77"/>
              </a:rPr>
              <a:t>DBS </a:t>
            </a: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टेस्ट के लिए ऑनलाइन</a:t>
            </a:r>
            <a:endParaRPr lang="en-US" sz="17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टेस्ट किसे करवाना चाहिए?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आपके लिए हेपेटाइटिस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 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का टेस्ट करवाना महत्वपूर्ण है, यदि आप किसी ऐसे देश में, जहाँ हेपेटाइटिस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 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आम बीमारी है, पैदा हुए हैं या रहे हैं।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16D75-050B-4A35-C954-D0C50BEEF5EE}"/>
              </a:ext>
            </a:extLst>
          </p:cNvPr>
          <p:cNvSpPr txBox="1"/>
          <p:nvPr/>
        </p:nvSpPr>
        <p:spPr>
          <a:xfrm>
            <a:off x="4339573" y="1561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हेपेटाइटिस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 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के लिए टेस्ट करवाना उस स्थिति में भी महत्वपूर्ण है यदि: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आपने किसी दूसरे देश में रक्त-आधान, टीकाकरण, सर्जरी या कोई अन्य मेडिकल या डेंटल प्रक्रिया करवाई है 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आपने कभी पारंपरिक मेडिकल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प्रैक्टिस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करवाई है जैसे कि कटिंग, कपिंग या </a:t>
            </a:r>
            <a:r>
              <a:rPr lang="ne-NP" sz="2000" dirty="0">
                <a:solidFill>
                  <a:schemeClr val="tx2"/>
                </a:solidFill>
                <a:latin typeface="Public Sans ExtraLight" pitchFamily="2" charset="77"/>
              </a:rPr>
              <a:t>कवॉइनिंग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या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HIV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संक्रमित हैं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आपको पक्का पता नहीं है कि यदि टैटू या शारीरिक छेदन </a:t>
            </a:r>
            <a:r>
              <a:rPr lang="ne-NP" sz="2000" dirty="0">
                <a:solidFill>
                  <a:schemeClr val="tx2"/>
                </a:solidFill>
                <a:latin typeface="Public Sans ExtraLight" pitchFamily="2" charset="77"/>
              </a:rPr>
              <a:t>रोगाणुरहित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उपकरण के साथ किया गया था या नहीं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आपने </a:t>
            </a:r>
            <a:r>
              <a:rPr lang="ne-NP" sz="2000" dirty="0">
                <a:solidFill>
                  <a:schemeClr val="tx2"/>
                </a:solidFill>
                <a:latin typeface="Public Sans ExtraLight" pitchFamily="2" charset="77"/>
              </a:rPr>
              <a:t>ड्रग्स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या स्टेरॉयड इंजेक्ट किए हैं या कभी इंजेक्ट करने वाला उपकरण साझा किया है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 कभी जेल गए/ई हैं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आपने फरवरी 1990 से पहले ऑस्ट्रेलिया में रक्त-आधान करवाया था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का इलाज कैसे किया जाता है?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7E08F-35EF-7701-7BF5-6D2012876967}"/>
              </a:ext>
            </a:extLst>
          </p:cNvPr>
          <p:cNvSpPr txBox="1"/>
          <p:nvPr/>
        </p:nvSpPr>
        <p:spPr>
          <a:xfrm>
            <a:off x="4679713" y="11632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हेपेटाइटिस 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 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का इलाज </a:t>
            </a:r>
            <a:r>
              <a:rPr lang="hi-IN" sz="2000" b="1" dirty="0">
                <a:solidFill>
                  <a:srgbClr val="002664"/>
                </a:solidFill>
                <a:latin typeface="Public Sans Medium" pitchFamily="2" charset="77"/>
              </a:rPr>
              <a:t>डायरेक्ट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 एक्टिंग एंटी-वायरल (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DAAs) 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कहे जाने वाली </a:t>
            </a:r>
            <a:r>
              <a:rPr lang="hi-IN" sz="2000" b="1" dirty="0">
                <a:solidFill>
                  <a:srgbClr val="002664"/>
                </a:solidFill>
                <a:latin typeface="Public Sans Medium" pitchFamily="2" charset="77"/>
              </a:rPr>
              <a:t>दवाइयों</a:t>
            </a: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 के साथ किया जाता है।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9A256-178B-F17B-D5C2-B8E387B7142F}"/>
              </a:ext>
            </a:extLst>
          </p:cNvPr>
          <p:cNvSpPr txBox="1"/>
          <p:nvPr/>
        </p:nvSpPr>
        <p:spPr>
          <a:xfrm>
            <a:off x="4679713" y="21781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ये गोलियाँ या टेबलेट होती हैं:</a:t>
            </a:r>
            <a:endParaRPr lang="en-US" sz="2000" b="1" dirty="0"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जो आपके शरीर से वायरस को मिटा देती हैं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जिनका सेवन करीब 8 से 12 सप्ताह के लिए किया जाता है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जिनके कुछ या बिल्कुल भी दुष्प्रभाव नहीं होते हैं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लीवर को होने वाले नुकसान और लीवर कैंसर होने के जोखिम को कम करती हैं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यदि आपके पास मेडिकेयर कार्ड है तो इनका शुल्क कम होता है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संक्रमित रहकर जीवन जीने वाले 95% लोगों का इलाज करती हैं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टूथब्रश या रेज़र जैसी निजी वस्तुओं को किसी अन्य के साथ साझा न करें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केवल रोगाणुमुक्त (साफ) उपकरण के साथ</a:t>
            </a:r>
            <a:r>
              <a:rPr lang="en-AU" sz="2000" dirty="0">
                <a:solidFill>
                  <a:srgbClr val="002664"/>
                </a:solidFill>
                <a:latin typeface="Public Sans ExtraLight" pitchFamily="2" charset="77"/>
              </a:rPr>
              <a:t>,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किसी लाइसेंस प्राप्त पेशेवर से टैटू या शारीरिक छेदन करवाएँ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केवल लाइसेंस प्राप्त पेशेवरों द्वारा मेडिकल और डेंटल प्रक्रियाएँ करवाएँ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सेक्स के दौरान कंडोम और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ल्यूब्रिकेंट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का प्रयोग करें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विदेश में यात्रा करते समय मेडिकल और डेंटल प्रक्रियाएँ करवाने को लेकर सावधानी बरतें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रक्त साफ करते समय दस्ताने पहनें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ड्रग इंजेक्ट करने वाले उपकरण कभी भी साझा न करें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FCE94492-4023-9E9B-83E3-E17177084E53}"/>
              </a:ext>
            </a:extLst>
          </p:cNvPr>
          <p:cNvSpPr txBox="1">
            <a:spLocks/>
          </p:cNvSpPr>
          <p:nvPr/>
        </p:nvSpPr>
        <p:spPr>
          <a:xfrm>
            <a:off x="410526" y="529963"/>
            <a:ext cx="769207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मैं अपने आपको 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से संक्रमित होने से कैसे सुरक्षित करूँ?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से जुड़े कलंक को समझना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वायरल हेपेटाइटिस से संक्रमित कई लोग निम्नलिखित कारणों से नकारात्मक धारणा का सामना करते हैं: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वे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कैसे संक्रमित हुए, इसके बारे में दूसरे क्या सोचते हैं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संबंधित कार्रवाईयाँ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2000" b="1" dirty="0">
                  <a:solidFill>
                    <a:srgbClr val="BBDFFF"/>
                  </a:solidFill>
                  <a:latin typeface="Public Sans Medium" pitchFamily="2" charset="77"/>
                </a:rPr>
                <a:t>कलंक के डर </a:t>
              </a:r>
              <a:r>
                <a:rPr lang="ne-NP" sz="2000" b="1" dirty="0">
                  <a:solidFill>
                    <a:srgbClr val="BBDFFF"/>
                  </a:solidFill>
                  <a:latin typeface="Public Sans Medium" pitchFamily="2" charset="77"/>
                </a:rPr>
                <a:t>से हेल्थ देखभाल और सहायता प्राप्त करना अधिक कठिन भी हो सकता है</a:t>
              </a:r>
              <a:endParaRPr lang="en-US" sz="2000" b="1" dirty="0">
                <a:solidFill>
                  <a:srgbClr val="BBDFFF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इससे लोगों में अपने हेपेटाइटिस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C </a:t>
              </a: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के बारे में बात करने को लेकर डर पैदा हो सकता है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किसे बताना है और किसे नहीं बताना है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कानूनी तौर पर आपको लोगों को बताना होगा: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रक्त देते समय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अंग और वीर्य दान करते समय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स्वास्थ्य बीमा के लिए आवेदन करते समय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यदि आप ऑस्ट्रेलियाई रक्षा बल में शामिल हो रहे हों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जब आप ऑस्ट्रेलिया में रहने के लिए वीजा का आवेदन कर रहे हों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यदि आप एक ऐसे स्वास्थ्य देखभाल कर्मी हैं जो मेडिकल प्रक्रियाएँ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करते हैं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है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ne-NP" b="1" dirty="0">
                  <a:solidFill>
                    <a:schemeClr val="bg1"/>
                  </a:solidFill>
                  <a:latin typeface="Public Sans Medium" pitchFamily="2" charset="77"/>
                </a:rPr>
                <a:t>आपका डॉक्टर आपके परिवार को यह नहीं बता सकता है कि आपको हेपेटाइटिस </a:t>
              </a:r>
              <a:r>
                <a:rPr lang="en-US" b="1" dirty="0">
                  <a:solidFill>
                    <a:schemeClr val="bg1"/>
                  </a:solidFill>
                  <a:latin typeface="Public Sans Medium" pitchFamily="2" charset="77"/>
                </a:rPr>
                <a:t>C </a:t>
              </a:r>
              <a:r>
                <a:rPr lang="ne-NP" b="1" dirty="0">
                  <a:solidFill>
                    <a:schemeClr val="bg1"/>
                  </a:solidFill>
                  <a:latin typeface="Public Sans Medium" pitchFamily="2" charset="77"/>
                </a:rPr>
                <a:t>है</a:t>
              </a:r>
              <a:endParaRPr lang="en-US" dirty="0">
                <a:solidFill>
                  <a:schemeClr val="bg1"/>
                </a:solidFill>
                <a:latin typeface="Public Sans ExtraLigh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004CFD-D2BD-164D-455E-0631C3F3D8F0}"/>
              </a:ext>
            </a:extLst>
          </p:cNvPr>
          <p:cNvSpPr txBox="1"/>
          <p:nvPr/>
        </p:nvSpPr>
        <p:spPr>
          <a:xfrm>
            <a:off x="7937584" y="1774618"/>
            <a:ext cx="4254415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आपको इन्हें बताने की ज़रूरत नहीं है: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काम पर आपका बॉस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जिन लोगों के साथ आप काम करते हैं या स्कूल जाते हैं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परिवार के सदस्य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के लिए सहायता कहाँ से प्राप्त करें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  <a:latin typeface="Public Sans Medium" pitchFamily="2" charset="77"/>
                </a:rPr>
                <a:t>Liver clinics and specialists </a:t>
              </a: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लीवर क्लिनिक और </a:t>
              </a:r>
              <a:r>
                <a:rPr lang="ne-NP" sz="2000" b="1" dirty="0">
                  <a:solidFill>
                    <a:schemeClr val="tx2"/>
                  </a:solidFill>
                  <a:latin typeface="Public Sans Medium" pitchFamily="2" charset="77"/>
                </a:rPr>
                <a:t>स्पेशलिस्ट्स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- 1800 803 990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  <a:latin typeface="Public Sans Medium" pitchFamily="2" charset="77"/>
                </a:rPr>
                <a:t>Sexual Health Clinics  </a:t>
              </a:r>
              <a:r>
                <a:rPr lang="hi-IN" sz="2000" b="1" dirty="0">
                  <a:solidFill>
                    <a:srgbClr val="002664"/>
                  </a:solidFill>
                  <a:latin typeface="Public Sans Medium" pitchFamily="2" charset="77"/>
                </a:rPr>
                <a:t>सेक्शुअल</a:t>
              </a: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 हेल्थ क्लिनिक्स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1800 451 624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Multicultural HIV and Hepatitis Service </a:t>
              </a: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मल्टीकल्चरल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HIV </a:t>
              </a: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और हेपेटाइटिस सर्विस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www.mhahs.org.au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b="1" dirty="0">
                  <a:solidFill>
                    <a:srgbClr val="002664"/>
                  </a:solidFill>
                  <a:latin typeface="Public Sans Medium" pitchFamily="2" charset="77"/>
                </a:rPr>
                <a:t>Your doctor </a:t>
              </a:r>
              <a:r>
                <a:rPr lang="en-AU" sz="2000" b="1" dirty="0">
                  <a:solidFill>
                    <a:srgbClr val="002664"/>
                  </a:solidFill>
                  <a:latin typeface="Public Sans Medium" pitchFamily="2" charset="77"/>
                </a:rPr>
                <a:t>- </a:t>
              </a: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आपका डॉक्टर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ne-NP" sz="2000" b="1" dirty="0">
                  <a:solidFill>
                    <a:srgbClr val="002664"/>
                  </a:solidFill>
                  <a:latin typeface="Public Sans Medium" pitchFamily="2" charset="77"/>
                </a:rPr>
                <a:t>हेपेटाइटिस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1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किसी मेडिकेयर कार्ड की आवश्यकता नहीं</a:t>
              </a:r>
              <a:endParaRPr lang="en-US" sz="11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endParaRPr lang="en-PH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आपकी भाषा में सहायता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यदि आपको अपनी भाषा में अपने डॉक्टर या </a:t>
            </a:r>
            <a:endParaRPr lang="en-PH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स्वास्थ्य प्रदाता से बात करने में मदद की ज़रूरत है: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अनुवाद एवं दुभाषिया सेवा 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TIS)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को 13 14 50 पर कॉल करें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यह सेवा नि:शुल्क और गोपनीय है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रिसेप्शनिस्ट से आपके लिए एक नि:शुल्क दुभाषिया बुक करने के लिए कहें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endParaRPr lang="en-PH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आज हमने क्या सीखा?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</a:rPr>
              <a:t>सही या गलत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आपको किसी ऐसे व्यक्ति के साथ चुंबन करने से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हो सकता है जो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वायरस से संक्रमित हो।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भोजन साझा करने से अन्य लोगों में फैल सकता है।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टीकाकरण करवाकर आप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संक्रमित होने से खुद की सुरक्षा कर सकते हैं।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आपने विदेश में टैटू बनवाया हो और आपको पक्का पता नहीं है कि जिस उपकरण का प्रयोग किया गया था, वह साफ-सुथरा था,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 तो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आपको टेस्ट करवाना चाहिए।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जानकारी के लिए </a:t>
            </a:r>
            <a:endParaRPr lang="en-PH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महत्वपूर्ण संदेश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927BB-F3E2-2C09-D557-2B36097B10B4}"/>
              </a:ext>
            </a:extLst>
          </p:cNvPr>
          <p:cNvSpPr txBox="1"/>
          <p:nvPr/>
        </p:nvSpPr>
        <p:spPr>
          <a:xfrm>
            <a:off x="334449" y="26670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तात्पर्य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वायरस के कारण होने वाले लीवर के संक्रमण से है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यह संक्रमित रक्त के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यह संक्रमित रक्त के साथ रक्त के संपर्क से फैलता है। </a:t>
            </a:r>
            <a:endParaRPr lang="en-AU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इलाज नहीं किए जाने पर यह लीवर को गंभीर नुकसान पहुँचा सकता है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कई लोगों के शरीर में यह वायरस होता है और उन्हें इसकी जानकारी ही नहीं होती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इसका कोई टीका नहीं है पर इसका इलाज है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sz="2000" dirty="0">
                <a:latin typeface="Public Sans ExtraLight" pitchFamily="2" charset="77"/>
              </a:rPr>
              <a:t>C </a:t>
            </a:r>
            <a:r>
              <a:rPr lang="ne-NP" sz="2000" dirty="0">
                <a:latin typeface="Public Sans ExtraLight" pitchFamily="2" charset="77"/>
              </a:rPr>
              <a:t>के लिए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इलाज 95% प्रभावी है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Medium" pitchFamily="2" charset="77"/>
                <a:ea typeface="+mn-ea"/>
                <a:cs typeface="+mn-cs"/>
              </a:rPr>
              <a:t>mhahs.org.au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Public Sans Medium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164D0-F1D5-E746-8C23-B606447DAA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ne-NP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क्यों मायने रखता है?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C296"/>
              </a:buClr>
              <a:buSzPct val="120000"/>
              <a:buFontTx/>
              <a:buNone/>
              <a:tabLst/>
              <a:defRPr/>
            </a:pP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 pitchFamily="2" charset="77"/>
                <a:ea typeface="+mn-ea"/>
                <a:cs typeface="Mangal" panose="02040503050203030202" pitchFamily="18" charset="0"/>
              </a:rPr>
              <a:t>हेपेटाइटिस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 pitchFamily="2" charset="77"/>
                <a:ea typeface="+mn-ea"/>
                <a:cs typeface="+mn-cs"/>
              </a:rPr>
              <a:t>C 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 pitchFamily="2" charset="77"/>
                <a:ea typeface="+mn-ea"/>
                <a:cs typeface="Mangal" panose="02040503050203030202" pitchFamily="18" charset="0"/>
              </a:rPr>
              <a:t>इसलिए मायने रखता है क्योंकि इलाज नहीं किए जाने की स्थिति में इससे लीवर (जिगर) को गंभीर नुकसान पहुँच सकता है और लीवर कैंसर भी हो सकता है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ExtraLight" pitchFamily="2" charset="77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00C296"/>
                </a:buClr>
                <a:buSzPct val="120000"/>
                <a:buFontTx/>
                <a:buNone/>
                <a:tabLst/>
                <a:defRPr/>
              </a:pPr>
              <a:r>
                <a:rPr kumimoji="0" lang="ne-NP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ublic Sans Medium" pitchFamily="2" charset="77"/>
                  <a:ea typeface="+mn-ea"/>
                  <a:cs typeface="Mangal" panose="02040503050203030202" pitchFamily="18" charset="0"/>
                </a:rPr>
                <a:t>हेपेटाइटिस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ublic Sans Medium" pitchFamily="2" charset="77"/>
                  <a:ea typeface="+mn-ea"/>
                  <a:cs typeface="+mn-cs"/>
                </a:rPr>
                <a:t>C </a:t>
              </a:r>
              <a:r>
                <a:rPr kumimoji="0" lang="ne-NP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ublic Sans Medium" pitchFamily="2" charset="77"/>
                  <a:ea typeface="+mn-ea"/>
                  <a:cs typeface="Mangal" panose="02040503050203030202" pitchFamily="18" charset="0"/>
                </a:rPr>
                <a:t>किसी को भी प्रभावित कर सकता है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ublic Sans Medium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hi-IN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प्रश्न</a:t>
            </a: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ne-NP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तैयारकर्ता: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मल्टीकल्चरल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एंड हेपेटाइटिस सर्विस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55E7A-8749-1323-4E8C-ADB99AD9C78E}"/>
              </a:ext>
            </a:extLst>
          </p:cNvPr>
          <p:cNvSpPr txBox="1"/>
          <p:nvPr/>
        </p:nvSpPr>
        <p:spPr>
          <a:xfrm>
            <a:off x="475989" y="613775"/>
            <a:ext cx="379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 - </a:t>
            </a: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बुनियादी बातें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आपको हेपेटाइटिस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कैसे होता है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को फैलने से रोकना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की जाँच के लिए टेस्ट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का इलाज करना</a:t>
            </a:r>
            <a:endParaRPr lang="en-AU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/>
              <a:t>आपको किसे बताना है और  किसे नहीं बताना है </a:t>
            </a:r>
            <a:endParaRPr lang="en-AU" dirty="0"/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और अधिक जानकारी कहाँ से लेनी है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5CF31CDD-E7BF-61C4-8B45-E387DE292FEB}"/>
              </a:ext>
            </a:extLst>
          </p:cNvPr>
          <p:cNvSpPr txBox="1"/>
          <p:nvPr/>
        </p:nvSpPr>
        <p:spPr>
          <a:xfrm>
            <a:off x="367496" y="136162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आज हम निम्नलिखित के बारे में बात करेंगे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Medium" pitchFamily="2" charset="77"/>
                <a:ea typeface="+mn-ea"/>
                <a:cs typeface="+mn-cs"/>
              </a:rPr>
              <a:t>mhahs.org.au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Public Sans Medium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164D0-F1D5-E746-8C23-B606447DAA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000" b="1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oppins"/>
                <a:ea typeface="+mj-ea"/>
                <a:cs typeface="Poppins"/>
              </a:rPr>
              <a:t>हेपेटाइटिस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oppins"/>
                <a:ea typeface="+mj-ea"/>
                <a:cs typeface="Poppins"/>
              </a:rPr>
              <a:t>C </a:t>
            </a:r>
            <a:r>
              <a:rPr kumimoji="0" lang="ne-NP" sz="4000" b="1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oppins"/>
                <a:ea typeface="+mj-ea"/>
                <a:cs typeface="Poppins"/>
              </a:rPr>
              <a:t>से क्या </a:t>
            </a:r>
            <a:r>
              <a:rPr lang="ne-NP" sz="4000" b="1" dirty="0">
                <a:solidFill>
                  <a:srgbClr val="002664"/>
                </a:solidFill>
                <a:latin typeface="Poppins"/>
                <a:cs typeface="Poppins"/>
              </a:rPr>
              <a:t>तात्पर्य है?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e-N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Public Sans Medium"/>
                  <a:ea typeface="+mn-ea"/>
                  <a:cs typeface="Mangal"/>
                </a:rPr>
                <a:t>हेपेटाइटिस का </a:t>
              </a:r>
              <a:r>
                <a:rPr lang="ne-NP" sz="2000" b="1" dirty="0">
                  <a:solidFill>
                    <a:srgbClr val="002664"/>
                  </a:solidFill>
                  <a:latin typeface="Public Sans Medium"/>
                  <a:cs typeface="Mangal"/>
                </a:rPr>
                <a:t>अर्थ है लीवर </a:t>
              </a:r>
              <a:r>
                <a:rPr kumimoji="0" lang="ne-N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664"/>
                  </a:solidFill>
                  <a:effectLst/>
                  <a:uLnTx/>
                  <a:uFillTx/>
                  <a:latin typeface="Public Sans Medium"/>
                  <a:ea typeface="+mn-ea"/>
                  <a:cs typeface="Mangal"/>
                </a:rPr>
                <a:t>की सूजन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Medium"/>
                <a:ea typeface="+mn-ea"/>
                <a:cs typeface="Mang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FC175-FEA5-B9B7-4282-2169339A15EF}"/>
              </a:ext>
            </a:extLst>
          </p:cNvPr>
          <p:cNvSpPr txBox="1"/>
          <p:nvPr/>
        </p:nvSpPr>
        <p:spPr>
          <a:xfrm>
            <a:off x="540861" y="3685822"/>
            <a:ext cx="7721247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  <a:tabLst/>
              <a:defRPr/>
            </a:pP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हेपेटाइटिस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+mn-cs"/>
              </a:rPr>
              <a:t>C 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एक रक्त-जनित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वायरस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(विषाणु) है जो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आपके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लीवर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को प्रभावित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करता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है।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  <a:tabLst/>
              <a:defRPr/>
            </a:pP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हेपेटाइटिस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+mn-cs"/>
              </a:rPr>
              <a:t>C 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का इलाज है।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  <a:tabLst/>
              <a:defRPr/>
            </a:pP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इलाज के बिना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हेपेटाइटिस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+mn-cs"/>
              </a:rPr>
              <a:t>C 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के कारण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लीवर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रोग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और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लीवर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कैंसर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bhi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हो </a:t>
            </a:r>
            <a:r>
              <a:rPr kumimoji="0" lang="ne-NP" sz="2000" b="0" i="0" u="none" strike="noStrike" kern="1200" cap="none" spc="0" normalizeH="0" baseline="0" noProof="0" err="1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सकता</a:t>
            </a:r>
            <a:r>
              <a:rPr kumimoji="0" lang="ne-NP" sz="2000" b="0" i="0" u="none" strike="noStrike" kern="1200" cap="none" spc="0" normalizeH="0" baseline="0" noProof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ExtraLight"/>
                <a:ea typeface="+mn-ea"/>
                <a:cs typeface="Mangal"/>
              </a:rPr>
              <a:t> है।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c Sans ExtraLight"/>
              <a:ea typeface="+mn-ea"/>
              <a:cs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आपके लीवर पर कैसे असर करता है?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स्वस्थ </a:t>
              </a:r>
              <a:endParaRPr lang="en-PH" dirty="0">
                <a:solidFill>
                  <a:srgbClr val="002664"/>
                </a:solidFill>
                <a:latin typeface="Public Sans ExtraLight" pitchFamily="2" charset="77"/>
              </a:endParaRPr>
            </a:p>
            <a:p>
              <a:pPr algn="ctr">
                <a:spcAft>
                  <a:spcPts val="500"/>
                </a:spcAft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लीवर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स्थायी </a:t>
              </a:r>
              <a:endParaRPr lang="en-PH" dirty="0">
                <a:solidFill>
                  <a:srgbClr val="002664"/>
                </a:solidFill>
                <a:latin typeface="Public Sans ExtraLight" pitchFamily="2" charset="77"/>
              </a:endParaRPr>
            </a:p>
            <a:p>
              <a:pPr algn="ctr"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संक्रमण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लीवर को नुकसान (सिरोसिस)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लीवर का काम करना बंद करना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ne-NP" dirty="0">
                  <a:solidFill>
                    <a:srgbClr val="002664"/>
                  </a:solidFill>
                  <a:latin typeface="Public Sans ExtraLight" pitchFamily="2" charset="77"/>
                </a:rPr>
                <a:t>कैंसर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855DD7B-D8DA-E246-B0EB-B4EC06825427}"/>
              </a:ext>
            </a:extLst>
          </p:cNvPr>
          <p:cNvSpPr txBox="1"/>
          <p:nvPr/>
        </p:nvSpPr>
        <p:spPr>
          <a:xfrm>
            <a:off x="2096839" y="4380401"/>
            <a:ext cx="198571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e-NP" dirty="0">
                <a:solidFill>
                  <a:srgbClr val="002664"/>
                </a:solidFill>
                <a:latin typeface="Public Sans ExtraLight" pitchFamily="2" charset="77"/>
              </a:rPr>
              <a:t>एक्यूट इन्फेक्शन (अचानक से होने वाला संक्रमण)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आप 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से कैसे संक्रमित हो सकते हैं?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जब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संक्रमित व्यक्ति का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खून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किसी अन्य व्यक्ति के शरीर में जाता है </a:t>
            </a: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इसमें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खून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की ऐसी मात्राएँ भी शामिल हैं जो इतनी छोटी होती हैं कि </a:t>
            </a:r>
            <a:r>
              <a:rPr lang="hi-IN" sz="2000" dirty="0">
                <a:solidFill>
                  <a:srgbClr val="002664"/>
                </a:solidFill>
                <a:latin typeface="Public Sans ExtraLight" pitchFamily="2" charset="77"/>
              </a:rPr>
              <a:t>जिन्हे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देखा नहीं जा सकता है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विदेशों में की गई गैर-कीटाणुरहित मेडिकल (चिकित्सीय), डेंटल, कॉस्मेटिक प्रक्रियाएँ, टीकाकरण या सर्जरी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अस्वच्छ रूप से की गई ऐसी पारंपरिक प्रथाएँ जिनमें रक्त प्रवाह शामिल होता है, जैसे टैटू बनवाना और बॉडी पियर्सिंग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किसी अन्य व्यक्ति की उन निजी वस्तुओं का प्रयोग करना जिनपर </a:t>
            </a:r>
            <a:r>
              <a:rPr lang="hi-IN" sz="1700" dirty="0">
                <a:solidFill>
                  <a:srgbClr val="002664"/>
                </a:solidFill>
                <a:latin typeface="Public Sans ExtraLight" pitchFamily="2" charset="77"/>
              </a:rPr>
              <a:t>कि</a:t>
            </a: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 रक्त लगा हो सकता है, जैसे कि रेजर और टूथब्रश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गर्भावस्था या बच्चे के जन्म के दौरान माँ से बच्चे को होना, यदि माँ हेपेटाइटिस </a:t>
            </a:r>
            <a:r>
              <a:rPr lang="en-US" sz="17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से संक्रमित है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कंडोम के उपयोग के बिना सेक्स प्रक्रिया के दौरान एक व्यक्ति के रक्त का दूसरे व्यक्ति के रक्त से संपर्क होना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आकस्मिक तौर पर कोई सुई चुभने से चोट लगना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किसी भी ऐसे उपकरण को साझा करना और उसका दोबारा उपयोग करना जिसे ड्रग्स या स्टेरॉयड का इंजेक्शन लगाने के लिए उपयोग किया गया हो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1700" dirty="0">
                <a:solidFill>
                  <a:srgbClr val="002664"/>
                </a:solidFill>
                <a:latin typeface="Public Sans ExtraLight" pitchFamily="2" charset="77"/>
              </a:rPr>
              <a:t>1990 से पहले ऑस्ट्रेलिया में ब्लड ट्रांसफ्यूजन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1700" dirty="0">
              <a:latin typeface="Public Sans Extra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9"/>
            <a:ext cx="1175795" cy="873992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638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9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ये प्रक्रियाएँ आदि ऑस्ट्रेलिया में सुरक्षित हैं</a:t>
              </a:r>
              <a:endParaRPr lang="en-US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DF8BEFF6-FFA8-8603-286A-C3570258A0E5}"/>
              </a:ext>
            </a:extLst>
          </p:cNvPr>
          <p:cNvSpPr txBox="1"/>
          <p:nvPr/>
        </p:nvSpPr>
        <p:spPr>
          <a:xfrm>
            <a:off x="421798" y="6763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आपको निम्नलिखित से 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हो सकता है</a:t>
            </a:r>
            <a: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: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शौचालय साझा करना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मच्छर या किसी अन्य कीट का काटना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स्विमिंग </a:t>
            </a:r>
            <a:endParaRPr lang="en-PH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पूल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छींकना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खांसना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गले मिलना 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चुंबन करना 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FB1FD1D-43F6-5977-508D-8160165B43C0}"/>
              </a:ext>
            </a:extLst>
          </p:cNvPr>
          <p:cNvSpPr txBox="1"/>
          <p:nvPr/>
        </p:nvSpPr>
        <p:spPr>
          <a:xfrm>
            <a:off x="408093" y="405455"/>
            <a:ext cx="6754707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आपको इन तरीकों से 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नहीं हो सकता है: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5B7F2-8B6D-D939-DC53-42FCA7E1C4AB}"/>
              </a:ext>
            </a:extLst>
          </p:cNvPr>
          <p:cNvSpPr txBox="1"/>
          <p:nvPr/>
        </p:nvSpPr>
        <p:spPr>
          <a:xfrm>
            <a:off x="3679666" y="3269053"/>
            <a:ext cx="2721133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भोजन, पेय पदार्थ, प्लेटें, खाने के बर्तन आदि साझा करना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हेपेटाइटिस 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 </a:t>
            </a:r>
          </a:p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के लक्षण </a:t>
            </a:r>
            <a:endParaRPr lang="en-PH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ne-NP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क्या हैं?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ne-NP" sz="2000" b="1" dirty="0">
                  <a:solidFill>
                    <a:schemeClr val="bg1"/>
                  </a:solidFill>
                  <a:latin typeface="Public Sans Medium" pitchFamily="2" charset="77"/>
                </a:rPr>
                <a:t>हेपेटाइटिस </a:t>
              </a: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C </a:t>
              </a:r>
              <a:r>
                <a:rPr lang="ne-NP" sz="2000" b="1" dirty="0">
                  <a:solidFill>
                    <a:schemeClr val="bg1"/>
                  </a:solidFill>
                  <a:latin typeface="Public Sans Medium" pitchFamily="2" charset="77"/>
                </a:rPr>
                <a:t>की जाँच </a:t>
              </a:r>
              <a:endParaRPr lang="en-PH" sz="2000" b="1" dirty="0">
                <a:solidFill>
                  <a:schemeClr val="bg1"/>
                </a:solidFill>
                <a:latin typeface="Public Sans Medium" pitchFamily="2" charset="77"/>
              </a:endParaRPr>
            </a:p>
            <a:p>
              <a:pPr algn="ctr"/>
              <a:r>
                <a:rPr lang="ne-NP" sz="2000" b="1" dirty="0">
                  <a:solidFill>
                    <a:schemeClr val="bg1"/>
                  </a:solidFill>
                  <a:latin typeface="Public Sans Medium" pitchFamily="2" charset="77"/>
                </a:rPr>
                <a:t>का एकमात्र तरीका </a:t>
              </a:r>
              <a:endParaRPr lang="en-PH" sz="2000" b="1" dirty="0">
                <a:solidFill>
                  <a:schemeClr val="bg1"/>
                </a:solidFill>
                <a:latin typeface="Public Sans Medium" pitchFamily="2" charset="77"/>
              </a:endParaRPr>
            </a:p>
            <a:p>
              <a:pPr algn="ctr"/>
              <a:r>
                <a:rPr lang="ne-NP" sz="2000" b="1" dirty="0">
                  <a:solidFill>
                    <a:schemeClr val="bg1"/>
                  </a:solidFill>
                  <a:latin typeface="Public Sans Medium" pitchFamily="2" charset="77"/>
                </a:rPr>
                <a:t>ब्लड टेस्ट है।</a:t>
              </a:r>
            </a:p>
            <a:p>
              <a:pPr algn="ctr"/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संक्रमित कई लोगों में रोग के कोई लक्षण या संकेत दिखाई नहीं देते हैं ।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क्रोनिक हेपेटाइटिस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 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से पीड़ित लोग</a:t>
            </a:r>
            <a:r>
              <a:rPr lang="en-AU" sz="2000" dirty="0">
                <a:solidFill>
                  <a:srgbClr val="002664"/>
                </a:solidFill>
                <a:latin typeface="Public Sans ExtraLight" pitchFamily="2" charset="77"/>
              </a:rPr>
              <a:t>,</a:t>
            </a:r>
            <a:r>
              <a:rPr lang="ne-NP" sz="2000" dirty="0">
                <a:solidFill>
                  <a:srgbClr val="002664"/>
                </a:solidFill>
                <a:latin typeface="Public Sans ExtraLight" pitchFamily="2" charset="77"/>
              </a:rPr>
              <a:t> लीवर के बहुत अधिक क्षतिग्रस्त होने पर ही बीमार जैसा महसूस करते हैं। ऐसा महसूस करने में कई वर्षों का समय लग सकता है।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17B848-AD35-49D0-9E21-A2972949C2B4}"/>
</file>

<file path=customXml/itemProps2.xml><?xml version="1.0" encoding="utf-8"?>
<ds:datastoreItem xmlns:ds="http://schemas.openxmlformats.org/officeDocument/2006/customXml" ds:itemID="{6B1F034A-F909-4B8D-A1CA-4C797EEB8741}"/>
</file>

<file path=customXml/itemProps3.xml><?xml version="1.0" encoding="utf-8"?>
<ds:datastoreItem xmlns:ds="http://schemas.openxmlformats.org/officeDocument/2006/customXml" ds:itemID="{1ABAC37C-DE44-4807-AD5F-E337E74DED82}"/>
</file>

<file path=docProps/app.xml><?xml version="1.0" encoding="utf-8"?>
<Properties xmlns="http://schemas.openxmlformats.org/officeDocument/2006/extended-properties" xmlns:vt="http://schemas.openxmlformats.org/officeDocument/2006/docPropsVTypes">
  <TotalTime>4942</TotalTime>
  <Words>1713</Words>
  <Application>Microsoft Office PowerPoint</Application>
  <PresentationFormat>Widescreen</PresentationFormat>
  <Paragraphs>210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हेपेटाइटिस C क्यों मायने रखता है?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78</cp:revision>
  <dcterms:created xsi:type="dcterms:W3CDTF">2025-06-03T07:12:24Z</dcterms:created>
  <dcterms:modified xsi:type="dcterms:W3CDTF">2025-09-29T00:38:14Z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2025-09-29T00:37:07Z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f1912a3d-8d82-46b4-96f0-f3a80b9ce3df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