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9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4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AU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4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C.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miễn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Medicare.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endParaRPr lang="en-US" sz="15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vi-VN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 nghiệm kháng thể: </a:t>
                </a:r>
                <a:r>
                  <a:rPr lang="vi-VN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biết quý vị đã từng bị viêm gan C hay</a:t>
                </a:r>
                <a:r>
                  <a:rPr lang="en-PH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chưa.</a:t>
                </a:r>
                <a:endParaRPr lang="en-US" sz="15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PCR: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quý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viêm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gan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 hay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5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Máu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b="1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</a:t>
                </a:r>
                <a:r>
                  <a:rPr lang="en-AU" sz="15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(DBS, Dried Blood Spot):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viêm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gan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máu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quý</a:t>
                </a:r>
                <a:r>
                  <a:rPr lang="en-AU" sz="15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AU" sz="1500" dirty="0" err="1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AU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600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vi-VN" b="1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Nơi để được xét nghiệm</a:t>
                  </a:r>
                  <a:r>
                    <a:rPr lang="en-US" b="1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1800" b="1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Bác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sĩ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đình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(GP)</a:t>
                  </a:r>
                  <a:endParaRPr lang="en-US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Phòng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khám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sức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khỏe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Tình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dục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NSW</a:t>
                  </a:r>
                  <a:endParaRPr lang="en-US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8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hoạch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hóa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Gia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đình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Australia</a:t>
                  </a:r>
                  <a:endParaRPr lang="en-US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Trực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tuyến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xét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AU" sz="1600" dirty="0" err="1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DBS</a:t>
                  </a:r>
                  <a:endParaRPr lang="en-US" sz="1600" dirty="0">
                    <a:solidFill>
                      <a:srgbClr val="00266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được truyền máu, tiêm vắc-xin, phẫu thuật hoặc các thủ thuật y khoa hoặc nha khoa khác ở quốc gia khác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từng trải qua thủ thuật y khoa dân tộc ví dụ như cắt, giác hơi hoặc cạo gió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chắc hình xăm hoặc khuyên trên cơ thể quý vị có được thực hiện bằng thiết bị vô trùng không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steroid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truyền máu ở Úc trước tháng 2 năm 1990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+mn-lt"/>
              </a:rPr>
              <a:t>Điều trị viêm gan C như thế nào?</a:t>
            </a:r>
            <a:endParaRPr lang="en-US" sz="4000" b="1" dirty="0">
              <a:solidFill>
                <a:srgbClr val="002664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bỏ vi-rút khỏi cơ thể quý vị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hoặc không có tác dụng phụ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nguy cơ bị tổn thương gan và ung thư gan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giá thấp nếu quý vị có thẻ Medicare</a:t>
            </a:r>
            <a:endParaRPr lang="en-PH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 khỏi 95% số người bị viêm gan 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vi-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(DAA, Direct Acting Anti-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C?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Không dùng chung </a:t>
            </a:r>
            <a:r>
              <a:rPr lang="vi-VN" dirty="0">
                <a:solidFill>
                  <a:srgbClr val="002664"/>
                </a:solidFill>
                <a:effectLst/>
              </a:rPr>
              <a:t>vật dụng cá nhân như bàn chải đánh răng hoặc dao cạo râu</a:t>
            </a:r>
            <a:endParaRPr lang="en-US" dirty="0">
              <a:solidFill>
                <a:srgbClr val="002664"/>
              </a:solidFill>
              <a:effectLst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Chỉ xăm hình hoặc xỏ khuyên cơ thể với người chuyên nghiệp, có giấy phép và sử dụng thiết bị vô trùng (sạch) 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Chỉ trải qua các thủ thuật y khoa và nha khoa do các chuyên gia có cấp phép thực hiện</a:t>
            </a:r>
            <a:endParaRPr lang="en-PH" kern="100" dirty="0">
              <a:solidFill>
                <a:srgbClr val="002664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Sử dụng </a:t>
            </a:r>
            <a:r>
              <a:rPr lang="vi-VN" dirty="0">
                <a:solidFill>
                  <a:srgbClr val="002664"/>
                </a:solidFill>
                <a:effectLst/>
              </a:rPr>
              <a:t>bao cao su và chất bôi trơn khi quan hệ tình dục</a:t>
            </a:r>
            <a:r>
              <a:rPr lang="vi-VN" dirty="0">
                <a:solidFill>
                  <a:srgbClr val="002664"/>
                </a:solidFill>
              </a:rPr>
              <a:t> 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Hãy cẩn thận khi trải qua các thủ thuật y khoa và nha khoa khi đi du lịch nước ngoài</a:t>
            </a:r>
            <a:endParaRPr lang="en-PH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Đeo </a:t>
            </a:r>
            <a:r>
              <a:rPr lang="vi-VN" dirty="0">
                <a:solidFill>
                  <a:srgbClr val="002664"/>
                </a:solidFill>
                <a:effectLst/>
              </a:rPr>
              <a:t>bao tay khi lau chùi máu</a:t>
            </a:r>
            <a:endParaRPr lang="en-PH" dirty="0">
              <a:solidFill>
                <a:srgbClr val="002664"/>
              </a:solidFill>
              <a:effectLst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K</a:t>
            </a:r>
            <a:r>
              <a:rPr lang="vi-VN" dirty="0">
                <a:solidFill>
                  <a:srgbClr val="002664"/>
                </a:solidFill>
                <a:effectLst/>
              </a:rPr>
              <a:t>hông bao giờ dùng dụng cụ tiêm chích ma túy</a:t>
            </a:r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người bị viêm gan siêu vi bị phê phán tiêu cực vì: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khác nghĩ về cách người bị viêm gan đã bị viêm gan C như thế nào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Vấn đề kỳ thị cũng khiến sử dụng dịch vụ chăm sóc sức khỏe và nhờ hỗ trợ trở nên khó khăn hơn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ngại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bệnh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luật, quý vị phải nói với mọi người: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Khi hiến tặng nội tạng và tinh trùng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Khi quý vị nộp đơn mua bảo hiểm sức khỏe 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Nếu quý vị gia nhập Lực lượng Quốc phòng Úc 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Khi quý vị nộp đơn xin thị thực để sống ở Úc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Nếu quý vị là nhân viên chăm sóc sức khỏe </a:t>
            </a:r>
            <a:r>
              <a:rPr lang="en-PH" sz="2000" dirty="0">
                <a:solidFill>
                  <a:srgbClr val="002664"/>
                </a:solidFill>
              </a:rPr>
              <a:t>    </a:t>
            </a:r>
            <a:r>
              <a:rPr lang="vi-VN" sz="2000" dirty="0">
                <a:solidFill>
                  <a:srgbClr val="002664"/>
                </a:solidFill>
              </a:rPr>
              <a:t>thực hiện các thủ thuật y khoa</a:t>
            </a:r>
            <a:endParaRPr lang="en-US" sz="2000" dirty="0">
              <a:solidFill>
                <a:srgbClr val="00266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dirty="0">
                <a:solidFill>
                  <a:srgbClr val="002664"/>
                </a:solidFill>
              </a:rPr>
              <a:t>Người chủ nơi quý vị đang làm việc</a:t>
            </a:r>
            <a:endParaRPr lang="en-US" dirty="0">
              <a:solidFill>
                <a:srgbClr val="0026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vi-VN" b="1" dirty="0">
                  <a:solidFill>
                    <a:schemeClr val="bg1"/>
                  </a:solidFill>
                </a:rPr>
                <a:t>Bác sĩ không được phép nói với thân nhân quý vị rằng quý vị bị viêm gan 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để nhờ trợ giúp về viêm gan C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Liver clinics and specialists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chuyên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- 1800 803 990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 health clinics -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dục</a:t>
              </a:r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1800 451 624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sz="1600" dirty="0">
                <a:latin typeface="Public Sans ExtraLigh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Multicultural HIV and Hepatitis Service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www.mhahs.org.au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GP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NSW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Úc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Medicare</a:t>
              </a:r>
              <a:endPara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(TIS)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miễn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 chúng ta đã học được gì?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Sai?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 có thể bị viêm gan C khi hôn người bị nhiễm vi-rút viêm gan C.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</a:rPr>
              <a:t>Viêm gan C lây truyền cho người khác khi ăn chung thức ăn.</a:t>
            </a:r>
            <a:endParaRPr lang="en-PH" sz="2000" dirty="0">
              <a:solidFill>
                <a:srgbClr val="002664"/>
              </a:solidFill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</a:rPr>
              <a:t>Quý vị có thể bảo vệ mình khỏi bị viêm gan C bằng cách tiêm vắc-xin.</a:t>
            </a:r>
            <a:endParaRPr lang="en-PH" sz="2000" dirty="0">
              <a:solidFill>
                <a:srgbClr val="002664"/>
              </a:solidFill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vi-VN" sz="2000" dirty="0">
                <a:solidFill>
                  <a:srgbClr val="002664"/>
                </a:solidFill>
              </a:rPr>
              <a:t>Nếu đã xăm hình ở nước ngoài và không chắc rằng thiết bị đã sử dụng có sạch không, quý vị nên đi xét nghiệm.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vi-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Bệnh này truyền qua máu khi tiếp xúc với máu có vi-rút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Bệnh này có thể gây tổn thương gan trầm trọng nếu không điều trị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Nhiều người bị nhiễm vi-rút bệnh này mà không biết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Không có vắc-xin nhưng có thuốc chữa dứt bệnh</a:t>
            </a:r>
            <a:endParaRPr lang="en-PH" sz="2000" dirty="0">
              <a:solidFill>
                <a:srgbClr val="002664"/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rgbClr val="002664"/>
                </a:solidFill>
              </a:rPr>
              <a:t>Cách thức chữa dứt viêm gan C đạt hiệu quả 95%</a:t>
            </a:r>
            <a:endParaRPr lang="en-US" sz="2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Viêm gan C quan trọng vì bệnh này có thể khiến gan bị tổn thương trầm trọng và bị ung thư gan nếu không điều trị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vi-VN" sz="1600" b="1" dirty="0">
                  <a:solidFill>
                    <a:schemeClr val="bg1"/>
                  </a:solidFill>
                </a:rPr>
                <a:t>Viêm gan C có thể ảnh hưởng đến bất kỳ ai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  <a:r>
              <a:rPr lang="en-PH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vi-VN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dịch vụ dưới đây soạn thảo: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 (NSW Multicultural HIV and </a:t>
            </a:r>
          </a:p>
          <a:p>
            <a:pPr>
              <a:lnSpc>
                <a:spcPts val="45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Service)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A0F48-2E13-4397-4147-06E3C6341EEF}"/>
              </a:ext>
            </a:extLst>
          </p:cNvPr>
          <p:cNvSpPr txBox="1"/>
          <p:nvPr/>
        </p:nvSpPr>
        <p:spPr>
          <a:xfrm>
            <a:off x="456896" y="608639"/>
            <a:ext cx="408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Viêm gan C – những điều cơ bản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Quý vị bị viêm gan C như thế nào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Ngăn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chặn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viêm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lây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lan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Xét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nghiệm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viêm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Chữa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dứt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viêm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Quý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vị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nói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với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ai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và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không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nói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với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ai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Nơi để có thêm thông tin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r-FR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fr-FR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 C là </a:t>
            </a:r>
            <a:r>
              <a:rPr lang="fr-FR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fr-FR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Viêm gan C là loại vi-rút lây truyền qua đường máu, ảnh hưởng đến gan.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Có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cách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chữa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dứt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viêm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gan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C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Nếu không điều trị, viêm gan C có thể gây ra bệnh gan và ung thư gan.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AU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endPara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 gan C ảnh hưởng đến gan quý vị như thế nào?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endPara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vi-VN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 thương gan (xơ gan)</a:t>
              </a:r>
              <a:endPara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dirty="0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endPara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vi-VN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Ung thư</a:t>
              </a:r>
              <a:endParaRPr lang="en-US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vi-VN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vị bị viêm gan C như thế nào?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Khi máu người bị viêm gan C xâm nhập vào cơ thể người khác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Kể cả lượng máu quá ít không thể nhìn thấy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PH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Các thủ thuật y khoa, nha khoa, thẩm mỹ, tiêm chủng hoặc phẫu thuật không vô trùng đã thực hiện ở nước ngoài (thực hiện những việc này ở Úc là an toàn)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Các cách thức truyền thống không vô trùng liên quan đến máu, chẳng hạn như xăm mình và xỏ khuyên da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1600" dirty="0">
                <a:solidFill>
                  <a:schemeClr val="tx2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Sử dụng đồ dùng cá nhân của người khác có thể có dính máu, chẳng hạn như dao cạo râu và bàn chải đánh răng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mẹ sang con trong thời gian mang thai hoặc sinh nở nếu người mẹ bị viêm gan C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 tình bị thương do kim tiêm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tái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kỳ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tiêm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chích</a:t>
            </a:r>
            <a:r>
              <a:rPr lang="en-AU" sz="1600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túy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A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steroid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máu ở Úc trước năm 1990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9"/>
            <a:ext cx="1175795" cy="873992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812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Úc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chung thức ăn, uống chung thức uống, dùng chung dụng cụ nấu nướng hoặc muỗng, nĩa, chén, bát, v.v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bơi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Hắt hơi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</a:t>
            </a:r>
            <a:r>
              <a:rPr lang="en-AU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viêm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AU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duy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viêm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 hay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người bị viêm gan C không biểu hiện bất kỳ triệu chứng hoặc dấu hiệu bệnh tật nào.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vi-VN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bị viêm gan C mạn tính có khi không cảm thấy bị bệnh cho đến khi gan bị tổn thương nặng. Tình trạng này có thể diễn ra trong nhiều năm.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2D97E0-4D9D-47DD-A88A-7F1C43EC9A7F}"/>
</file>

<file path=customXml/itemProps2.xml><?xml version="1.0" encoding="utf-8"?>
<ds:datastoreItem xmlns:ds="http://schemas.openxmlformats.org/officeDocument/2006/customXml" ds:itemID="{2B8630AD-79BA-4DEA-9720-4A26079073CB}"/>
</file>

<file path=customXml/itemProps3.xml><?xml version="1.0" encoding="utf-8"?>
<ds:datastoreItem xmlns:ds="http://schemas.openxmlformats.org/officeDocument/2006/customXml" ds:itemID="{35B425E2-3B01-4954-86CB-076C3CB88DED}"/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1764</Words>
  <Application>Microsoft Office PowerPoint</Application>
  <PresentationFormat>Widescreen</PresentationFormat>
  <Paragraphs>186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SimSun</vt:lpstr>
      <vt:lpstr>Aptos</vt:lpstr>
      <vt:lpstr>Aptos Display</vt:lpstr>
      <vt:lpstr>Arial</vt:lpstr>
      <vt:lpstr>Calibri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Tại sao viêm gan C lại quan trọng?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thế nào để tôi bảo vệ bản thân khỏi bị viêm gan 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65</cp:revision>
  <dcterms:created xsi:type="dcterms:W3CDTF">2025-06-03T07:12:24Z</dcterms:created>
  <dcterms:modified xsi:type="dcterms:W3CDTF">2025-09-29T00:24:36Z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2025-09-29T00:22:52Z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52699a04-c4e4-4300-9eb9-8b91b7b263b1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