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ppt/tags/tag2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22D8F8-0CC8-5704-826E-A4C00DDA2AFF}" name="Hanqi Chai (Sydney LHD)" initials="HC" userId="S::Hanqi.Chai@health.nsw.gov.au::b8995b3e-cbbd-4c8e-a82e-daaf59d65df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 darish" initials="dd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FFA969"/>
    <a:srgbClr val="00C296"/>
    <a:srgbClr val="FEE7C8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94617"/>
  </p:normalViewPr>
  <p:slideViewPr>
    <p:cSldViewPr snapToGrid="0">
      <p:cViewPr varScale="1">
        <p:scale>
          <a:sx n="106" d="100"/>
          <a:sy n="106" d="100"/>
        </p:scale>
        <p:origin x="8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33.emf"/><Relationship Id="rId4" Type="http://schemas.openxmlformats.org/officeDocument/2006/relationships/tags" Target="../tags/tag4.xml"/><Relationship Id="rId9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zh-CN" altLang="en-US" sz="54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认识肝脏健康</a:t>
            </a:r>
            <a:endParaRPr lang="en-US" sz="54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96415" y="1751069"/>
            <a:ext cx="7891057" cy="4433146"/>
            <a:chOff x="396415" y="1751069"/>
            <a:chExt cx="7891057" cy="4433146"/>
          </a:xfrm>
        </p:grpSpPr>
        <p:sp>
          <p:nvSpPr>
            <p:cNvPr id="23" name="Rounded Rectangle 22"/>
            <p:cNvSpPr/>
            <p:nvPr/>
          </p:nvSpPr>
          <p:spPr>
            <a:xfrm>
              <a:off x="396415" y="1756040"/>
              <a:ext cx="7891057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96415" y="2960055"/>
              <a:ext cx="7891057" cy="1519347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 Same-side Corner of Rectangle 24"/>
            <p:cNvSpPr/>
            <p:nvPr/>
          </p:nvSpPr>
          <p:spPr>
            <a:xfrm rot="16200000">
              <a:off x="147767" y="1999717"/>
              <a:ext cx="1003706" cy="506410"/>
            </a:xfrm>
            <a:prstGeom prst="round2SameRect">
              <a:avLst/>
            </a:prstGeom>
            <a:solidFill>
              <a:srgbClr val="FFA9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 Same-side Corner of Rectangle 25"/>
            <p:cNvSpPr/>
            <p:nvPr/>
          </p:nvSpPr>
          <p:spPr>
            <a:xfrm rot="16200000">
              <a:off x="-110054" y="3466404"/>
              <a:ext cx="1519347" cy="506410"/>
            </a:xfrm>
            <a:prstGeom prst="round2SameRect">
              <a:avLst/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96415" y="4664868"/>
              <a:ext cx="7891057" cy="1519347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 Same-side Corner of Rectangle 27"/>
            <p:cNvSpPr/>
            <p:nvPr/>
          </p:nvSpPr>
          <p:spPr>
            <a:xfrm rot="16200000">
              <a:off x="-110054" y="5171217"/>
              <a:ext cx="1519347" cy="506410"/>
            </a:xfrm>
            <a:prstGeom prst="round2SameRect">
              <a:avLst/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970" y="-864525"/>
            <a:ext cx="3949700" cy="85407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/>
          <p:cNvSpPr txBox="1"/>
          <p:nvPr/>
        </p:nvSpPr>
        <p:spPr>
          <a:xfrm>
            <a:off x="343330" y="45565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如何检测是否患有肝病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8702" y="1867336"/>
            <a:ext cx="3946967" cy="887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ja-JP" alt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验血</a:t>
            </a: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 –</a:t>
            </a:r>
          </a:p>
          <a:p>
            <a:pPr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检查肝功能指标是否正常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8702" y="3152126"/>
            <a:ext cx="6755784" cy="887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ja-JP" altLang="en-US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影像学检查</a:t>
            </a:r>
            <a:r>
              <a:rPr lang="en-US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如超声、</a:t>
            </a:r>
            <a:r>
              <a:rPr lang="en-US" altLang="zh-CN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CT</a:t>
            </a:r>
            <a:r>
              <a:rPr lang="zh-CN" altLang="en-US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或</a:t>
            </a:r>
            <a:r>
              <a:rPr lang="en-US" altLang="zh-CN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MRI</a:t>
            </a:r>
            <a:r>
              <a:rPr lang="zh-CN" altLang="en-US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，观察是否有炎症、水肿或纤维化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8702" y="4876754"/>
            <a:ext cx="6153901" cy="887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ja-JP" alt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肝穿刺活检</a:t>
            </a: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 –</a:t>
            </a:r>
          </a:p>
          <a:p>
            <a:pPr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取一小块肝组织，评估肝脏的真实状况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527777" y="1335865"/>
            <a:ext cx="3441700" cy="2209800"/>
            <a:chOff x="8383820" y="575817"/>
            <a:chExt cx="3441700" cy="22098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3820" y="575817"/>
              <a:ext cx="3441700" cy="22098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457153" y="871457"/>
              <a:ext cx="3341334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如果对肝脏健康感到担忧，请及时咨询医生或全科医生（</a:t>
              </a:r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GP</a:t>
              </a:r>
              <a:r>
                <a:rPr lang="zh-CN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KaiTi" panose="02010609060101010101" pitchFamily="49" charset="-122"/>
                  <a:cs typeface="Arial" panose="020B0604020202020204" pitchFamily="34" charset="0"/>
                </a:rPr>
                <a:t>）。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19" y="-681693"/>
            <a:ext cx="3733800" cy="28765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1470" y="2615003"/>
            <a:ext cx="5334539" cy="3636941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 Same-side Corner of Rectangle 16"/>
          <p:cNvSpPr/>
          <p:nvPr/>
        </p:nvSpPr>
        <p:spPr>
          <a:xfrm>
            <a:off x="481471" y="2613974"/>
            <a:ext cx="5334538" cy="815026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FFA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乙型肝炎检测可以判断是否：</a:t>
            </a:r>
            <a: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50642" y="2615003"/>
            <a:ext cx="5334539" cy="3636941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ame-side Corner of Rectangle 18"/>
          <p:cNvSpPr/>
          <p:nvPr/>
        </p:nvSpPr>
        <p:spPr>
          <a:xfrm>
            <a:off x="6350643" y="2613974"/>
            <a:ext cx="5334538" cy="815026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丙型肝炎检测可以判断是否：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0" name="Title 5"/>
          <p:cNvSpPr txBox="1"/>
          <p:nvPr/>
        </p:nvSpPr>
        <p:spPr>
          <a:xfrm>
            <a:off x="431456" y="455651"/>
            <a:ext cx="648277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如何检测乙型和丙型肝炎？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1456" y="1688781"/>
            <a:ext cx="7765433" cy="754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乙肝和丙肝的血液检测有多种类型。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检查过程简单且保密。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6818" y="3607959"/>
            <a:ext cx="5224131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患有慢性乙型肝炎，需定期检查与治疗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已经产生免疫力，今后不会再次感染 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没有免疫力，需要接种乙型肝炎疫苗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6990" y="3608070"/>
            <a:ext cx="3479165" cy="2434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曾经感染过丙型肝炎，但已自愈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当前感染丙型肝炎，且有可能通过治疗治愈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25" name="Picture 2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6063" y="3944514"/>
            <a:ext cx="2063750" cy="27368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/>
          <p:nvPr/>
        </p:nvSpPr>
        <p:spPr>
          <a:xfrm>
            <a:off x="397764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ja-JP" altLang="en-US" sz="4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肝病的治疗</a:t>
            </a:r>
            <a:endParaRPr lang="en-US" sz="48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pic>
        <p:nvPicPr>
          <p:cNvPr id="6" name="Picture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786" y="-651514"/>
            <a:ext cx="4235450" cy="6991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15936" y="2597991"/>
            <a:ext cx="6182805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是否需要治疗，需由医生根据具体情况判断。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药物（全科医生开药）、饮食和锻炼，维持健康的生活方式。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肝脏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sym typeface="+mn-ea"/>
              </a:rPr>
              <a:t>一旦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严重受损（肝硬化），将无法逆转。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0642" y="-700359"/>
            <a:ext cx="4095750" cy="23431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435927" y="409579"/>
            <a:ext cx="5380082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乙型和丙型肝炎的治疗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19" name="Rounded Rectangle 18"/>
          <p:cNvSpPr/>
          <p:nvPr>
            <p:custDataLst>
              <p:tags r:id="rId1"/>
            </p:custDataLst>
          </p:nvPr>
        </p:nvSpPr>
        <p:spPr>
          <a:xfrm>
            <a:off x="481470" y="2110036"/>
            <a:ext cx="5334539" cy="4195230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 Same-side Corner of Rectangle 19"/>
          <p:cNvSpPr/>
          <p:nvPr>
            <p:custDataLst>
              <p:tags r:id="rId2"/>
            </p:custDataLst>
          </p:nvPr>
        </p:nvSpPr>
        <p:spPr>
          <a:xfrm>
            <a:off x="481471" y="2109007"/>
            <a:ext cx="5334538" cy="815026"/>
          </a:xfrm>
          <a:prstGeom prst="round2SameRect">
            <a:avLst>
              <a:gd name="adj1" fmla="val 9600"/>
              <a:gd name="adj2" fmla="val 0"/>
            </a:avLst>
          </a:prstGeom>
          <a:solidFill>
            <a:srgbClr val="FFA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乙型肝炎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578678" y="3068995"/>
            <a:ext cx="4926384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慢性乙型肝炎患者应每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6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至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12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个月定期就诊，检查肝脏健康状况。</a:t>
            </a:r>
            <a:endParaRPr lang="en-US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治疗可以减缓肝脏受损进程，降低发展成肝癌的风险。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如果需要服药，医生会给出相应建议。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>
            <p:custDataLst>
              <p:tags r:id="rId4"/>
            </p:custDataLst>
          </p:nvPr>
        </p:nvSpPr>
        <p:spPr>
          <a:xfrm>
            <a:off x="6350642" y="2110036"/>
            <a:ext cx="5334539" cy="4195230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 Same-side Corner of Rectangle 21"/>
          <p:cNvSpPr/>
          <p:nvPr>
            <p:custDataLst>
              <p:tags r:id="rId5"/>
            </p:custDataLst>
          </p:nvPr>
        </p:nvSpPr>
        <p:spPr>
          <a:xfrm>
            <a:off x="6350643" y="2109007"/>
            <a:ext cx="5334538" cy="815026"/>
          </a:xfrm>
          <a:prstGeom prst="round2SameRect">
            <a:avLst>
              <a:gd name="adj1" fmla="val 11367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丙型肝炎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3" name="TextBox 22"/>
          <p:cNvSpPr txBox="1"/>
          <p:nvPr>
            <p:custDataLst>
              <p:tags r:id="rId6"/>
            </p:custDataLst>
          </p:nvPr>
        </p:nvSpPr>
        <p:spPr>
          <a:xfrm>
            <a:off x="6512947" y="3068995"/>
            <a:ext cx="4926384" cy="2888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丙肝可以通过直接抗病毒药物（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Direct Acting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Anti-virals，DAAs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）</a:t>
            </a:r>
            <a:r>
              <a:rPr lang="ja-JP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进行治疗。这种片剂药物的优点：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清除体内病毒</a:t>
            </a:r>
            <a:endParaRPr lang="en-US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副作用很少甚至没有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有助于预防肝脏受损和降低患肝癌的风险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约 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95% 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的患者可以治愈。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7851" y="659881"/>
            <a:ext cx="2540000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627" y="-685481"/>
            <a:ext cx="4572000" cy="3187700"/>
          </a:xfrm>
          <a:prstGeom prst="rect">
            <a:avLst/>
          </a:prstGeom>
        </p:spPr>
      </p:pic>
      <p:pic>
        <p:nvPicPr>
          <p:cNvPr id="6" name="Picture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090" y="5110848"/>
            <a:ext cx="1574800" cy="14160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/>
          <p:cNvSpPr txBox="1"/>
          <p:nvPr/>
        </p:nvSpPr>
        <p:spPr>
          <a:xfrm>
            <a:off x="389629" y="439797"/>
            <a:ext cx="7765326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如何预防乙型和丙型肝炎？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290" y="1749068"/>
            <a:ext cx="8841137" cy="45944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ja-JP" altLang="en-US" sz="2000" b="1" dirty="0">
                <a:solidFill>
                  <a:srgbClr val="00C296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丙型肝炎</a:t>
            </a:r>
            <a:r>
              <a:rPr lang="en-PH" altLang="ja-JP" sz="2000" b="1" dirty="0">
                <a:solidFill>
                  <a:srgbClr val="00C296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  <a:endParaRPr lang="en-US" sz="2000" b="1" dirty="0">
              <a:solidFill>
                <a:srgbClr val="00C296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不要共用如牙刷或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剃须刀等个人物品</a:t>
            </a:r>
            <a:endParaRPr lang="en-AU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只在有执照、使用消毒设备的正规店铺进行纹身或穿环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就医或接受牙科治疗时，一定要选择有执照的专业人士。</a:t>
            </a:r>
            <a:endParaRPr lang="en-PH" altLang="zh-CN" sz="2000" kern="1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发生性行为时使用安全套和润滑剂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出国时谨慎选择医疗服务，尤其注意设备是否消毒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清理血迹时务必戴手套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绝对不要共用注射毒品或针具。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439684" y="1117082"/>
            <a:ext cx="2520950" cy="2032000"/>
            <a:chOff x="9439684" y="1117082"/>
            <a:chExt cx="2520950" cy="2032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39684" y="1117082"/>
              <a:ext cx="2520950" cy="2032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573208" y="1453254"/>
              <a:ext cx="2229163" cy="62542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FA969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预防乙型肝炎：</a:t>
              </a:r>
              <a:endParaRPr lang="en-PH" altLang="zh-CN" sz="2000" b="1" dirty="0">
                <a:solidFill>
                  <a:srgbClr val="FFA969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接种疫苗！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119" y="-1010673"/>
            <a:ext cx="4959350" cy="26225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/>
          <p:cNvSpPr txBox="1"/>
          <p:nvPr/>
        </p:nvSpPr>
        <p:spPr>
          <a:xfrm>
            <a:off x="438940" y="442992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呵护肝脏健康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679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均衡饮食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6050" y="5262465"/>
            <a:ext cx="2282527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减少甚至停止饮酒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3423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锻炼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30794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照顾好自己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3" name="Title 5"/>
          <p:cNvSpPr txBox="1"/>
          <p:nvPr/>
        </p:nvSpPr>
        <p:spPr>
          <a:xfrm>
            <a:off x="438940" y="1613027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在日常生活中，</a:t>
            </a: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有四个关键因素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对肝脏保养至关重要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461641" y="2056445"/>
            <a:ext cx="6812101" cy="3418743"/>
            <a:chOff x="4461641" y="2056445"/>
            <a:chExt cx="6812101" cy="3418743"/>
          </a:xfrm>
        </p:grpSpPr>
        <p:sp>
          <p:nvSpPr>
            <p:cNvPr id="20" name="Rounded Rectangle 19"/>
            <p:cNvSpPr/>
            <p:nvPr/>
          </p:nvSpPr>
          <p:spPr>
            <a:xfrm>
              <a:off x="4461641" y="2056445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461641" y="3266448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461641" y="4476452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/>
          <p:cNvSpPr txBox="1"/>
          <p:nvPr/>
        </p:nvSpPr>
        <p:spPr>
          <a:xfrm>
            <a:off x="199373" y="516842"/>
            <a:ext cx="43744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哪里可以寻求帮助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251375" y="1630220"/>
            <a:ext cx="1632014" cy="1098550"/>
            <a:chOff x="10457734" y="4970666"/>
            <a:chExt cx="1632014" cy="10985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75241" y="4970666"/>
              <a:ext cx="1397000" cy="10985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457734" y="5282752"/>
              <a:ext cx="16320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查找全科医生</a:t>
              </a:r>
              <a:endParaRPr lang="en-US" sz="14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anose="00000500000000000000" pitchFamily="2" charset="77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-669242"/>
            <a:ext cx="5505450" cy="701040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5"/>
          <a:stretch>
            <a:fillRect/>
          </a:stretch>
        </p:blipFill>
        <p:spPr>
          <a:xfrm>
            <a:off x="9587832" y="595193"/>
            <a:ext cx="781050" cy="78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3884" y="2201605"/>
            <a:ext cx="6629858" cy="8776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General Practitioner (GP) - </a:t>
            </a: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全科医生（</a:t>
            </a:r>
            <a:r>
              <a:rPr lang="en-US" altLang="zh-CN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GP</a:t>
            </a: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）</a:t>
            </a:r>
            <a:endParaRPr lang="en-PH" altLang="zh-CN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诊所</a:t>
            </a:r>
            <a:r>
              <a:rPr lang="en-US" altLang="zh-CN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www.healthdirect.gov.au/australian-health-services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3884" y="3405638"/>
            <a:ext cx="6629858" cy="819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Sexual health clinics - </a:t>
            </a:r>
            <a:r>
              <a:rPr lang="ja-JP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性健康诊所 </a:t>
            </a:r>
            <a:r>
              <a:rPr lang="en-PH" altLang="ja-JP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- </a:t>
            </a: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1800 451 624</a:t>
            </a:r>
          </a:p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www.health.nsw.gov.au</a:t>
            </a:r>
            <a:r>
              <a: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sexualhealth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3884" y="4669315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Multicultural HIV and Hepatitis Service - </a:t>
            </a:r>
            <a:r>
              <a:rPr lang="ja-JP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多元文化 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  <a:r>
              <a:rPr lang="ja-JP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与肝炎服务中心（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MHAHS）</a:t>
            </a:r>
            <a:r>
              <a: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www.mhahs.org.au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/>
          <p:cNvSpPr txBox="1"/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/>
          <p:cNvSpPr txBox="1"/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在哪里可以获得语言支持服务？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如需用母语与医生或医护人员沟通：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请致电 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Translating and Interpreting Service (TIS )13 14 50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服务免费且保密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请向诊所前台说明需要预约口译服务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17650"/>
            <a:ext cx="3448050" cy="37782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05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/>
          <p:cNvSpPr txBox="1"/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我们今天学到了什么？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4173" y="2168436"/>
            <a:ext cx="7100169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ja-JP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判断题</a:t>
            </a:r>
            <a:r>
              <a:rPr lang="en-PH" altLang="ja-JP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肝脏会处理我们吃进体内的大部分食物和饮料，甚至还会分解接触皮肤的化学物质。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一旦开始觉得不舒服，就说明自己已经得了肝病。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如果不及时治疗，乙型肝炎有可能发展成肝病。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保护肝脏最重要的是多运动。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/>
          <p:cNvSpPr txBox="1"/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重要信息总结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449" y="2939262"/>
            <a:ext cx="6184792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均衡饮食，规律运动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维持健康体重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避免或减少饮酒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配合全科医生（</a:t>
            </a:r>
            <a:r>
              <a:rPr lang="en-US" altLang="zh-CN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GP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）监测肝脏健康状况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主动检测乙型和丙型肝炎（乙肝疫苗可接种预防）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327" y="3699592"/>
            <a:ext cx="2901950" cy="2978150"/>
          </a:xfrm>
          <a:prstGeom prst="rect">
            <a:avLst/>
          </a:prstGeom>
        </p:spPr>
      </p:pic>
      <p:pic>
        <p:nvPicPr>
          <p:cNvPr id="6" name="Picture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/>
          <p:cNvSpPr txBox="1"/>
          <p:nvPr/>
        </p:nvSpPr>
        <p:spPr>
          <a:xfrm>
            <a:off x="0" y="1503365"/>
            <a:ext cx="431417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今天我们将了解</a:t>
            </a:r>
            <a:r>
              <a:rPr lang="en-PH" altLang="zh-CN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endParaRPr lang="en-PH" altLang="zh-CN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为什么肝脏是人体重要器官？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认识肝脏疾病</a:t>
            </a:r>
            <a:endParaRPr lang="en-PH" altLang="zh-CN" sz="2000" kern="1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谁可能患肝病？肝病常见症状有哪些？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如何检测肝脏的健康状况？ 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如何维护肝脏健康？ 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如何寻求支持和帮助？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ja-JP" altLang="en-US" sz="7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有问题</a:t>
            </a:r>
            <a:r>
              <a:rPr lang="zh-CN" altLang="ja-JP" sz="7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吗</a:t>
            </a:r>
            <a:r>
              <a:rPr lang="ja-JP" altLang="en-US" sz="7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endParaRPr lang="en-US" sz="7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ja-JP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编制单位：</a:t>
            </a: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新州多元文化部 </a:t>
            </a:r>
            <a:r>
              <a:rPr lang="en-US" altLang="zh-CN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</a:p>
          <a:p>
            <a:pPr>
              <a:lnSpc>
                <a:spcPts val="45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与肝炎服务中心</a:t>
            </a:r>
            <a:r>
              <a:rPr lang="zh-CN" altLang="en-US" sz="4800" dirty="0"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 </a:t>
            </a:r>
            <a:endParaRPr lang="en-PH" altLang="zh-CN" sz="4800" dirty="0"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ts val="4500"/>
              </a:lnSpc>
            </a:pPr>
            <a:r>
              <a:rPr lang="en-PH" altLang="zh-CN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and Hepatitis Service)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(MHAHS)  </a:t>
            </a:r>
            <a:r>
              <a:rPr lang="en-US" sz="3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D10246-983F-7AEA-40C1-04F554B26E94}"/>
              </a:ext>
            </a:extLst>
          </p:cNvPr>
          <p:cNvSpPr txBox="1"/>
          <p:nvPr/>
        </p:nvSpPr>
        <p:spPr>
          <a:xfrm>
            <a:off x="5640309" y="297406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8034A-3458-BC10-1FB3-9A1F07D39F41}"/>
              </a:ext>
            </a:extLst>
          </p:cNvPr>
          <p:cNvSpPr txBox="1"/>
          <p:nvPr/>
        </p:nvSpPr>
        <p:spPr>
          <a:xfrm>
            <a:off x="434566" y="633743"/>
            <a:ext cx="334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338" y="-679573"/>
            <a:ext cx="5702300" cy="60642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2307" y="575683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ja-JP" altLang="en-US" sz="4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肝脏介绍</a:t>
            </a:r>
            <a:endParaRPr lang="en-US" sz="48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838806" y="655443"/>
            <a:ext cx="2095500" cy="1879600"/>
            <a:chOff x="6732126" y="403506"/>
            <a:chExt cx="2095500" cy="18796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2126" y="403506"/>
              <a:ext cx="2095500" cy="18796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859689" y="805484"/>
              <a:ext cx="18403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肝脏：</a:t>
              </a:r>
              <a:endParaRPr lang="en-PH" altLang="zh-CN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人体右侧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pic>
        <p:nvPicPr>
          <p:cNvPr id="22" name="Picture 2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828" y="2001849"/>
            <a:ext cx="5143500" cy="2438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4448" y="2018659"/>
            <a:ext cx="5036205" cy="3689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肝脏是人体中较大的器官，承担着超过</a:t>
            </a:r>
            <a:r>
              <a:rPr lang="en-US" altLang="zh-CN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500</a:t>
            </a: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种重要任务，主要负责：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分解食物</a:t>
            </a:r>
            <a:endParaRPr lang="en-US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清洁血液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对抗感染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提供能量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协助消化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具备自我修复和再生的能力（前提：损伤不严重）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77" y="-709574"/>
            <a:ext cx="5181600" cy="72263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/>
          <p:cNvSpPr txBox="1"/>
          <p:nvPr/>
        </p:nvSpPr>
        <p:spPr>
          <a:xfrm>
            <a:off x="354905" y="438493"/>
            <a:ext cx="531181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健康肝脏的功能有哪些？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1873" y="2442258"/>
            <a:ext cx="7986535" cy="35471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生成并储存糖分和脂肪，为身体提供能量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处理身体摄入的食物、饮品和药物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清除血液中的有害毒素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对抗感染，帮助食物消化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能自我修复和再生（前提：没有严重损伤）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5008064" y="5465155"/>
            <a:ext cx="6647642" cy="953825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23" y="2106592"/>
            <a:ext cx="3695700" cy="41338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/>
          <p:nvPr/>
        </p:nvSpPr>
        <p:spPr>
          <a:xfrm>
            <a:off x="309333" y="687624"/>
            <a:ext cx="400484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ja-JP" alt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什么是肝病？</a:t>
            </a:r>
            <a:endParaRPr lang="en-US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3122" y="5687888"/>
            <a:ext cx="6297526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肝病可能导致肝功能衰竭和肝癌！</a:t>
            </a:r>
            <a:endParaRPr lang="en-US" sz="2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8812" y="1224083"/>
            <a:ext cx="6436423" cy="44098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肝病会损害肝脏的正常功能</a:t>
            </a:r>
            <a:r>
              <a:rPr lang="en-PH" altLang="zh-CN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肝脏有可能受到多种疾病的侵袭，包括：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病毒性肝炎</a:t>
            </a:r>
            <a:endParaRPr lang="en-US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脂肪肝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酒精肝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遗传性疾病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肝癌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大多数肝病患者没有不适感或症状。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10835359" y="431512"/>
            <a:ext cx="781050" cy="7810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73" y="-1872"/>
            <a:ext cx="11379200" cy="80518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/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ja-JP" alt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肝病的阶段</a:t>
            </a:r>
            <a:endParaRPr lang="en-US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645" y="2594290"/>
            <a:ext cx="1701165" cy="482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健康的肝脏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2040" y="2033905"/>
            <a:ext cx="1701165" cy="475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脂肪肝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4215" y="2614295"/>
            <a:ext cx="1790065" cy="534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panose="02010609060101010101" pitchFamily="49" charset="-122"/>
              </a:rPr>
              <a:t>肝炎</a:t>
            </a:r>
            <a:r>
              <a:rPr lang="en-US" altLang="zh-CN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panose="02010609060101010101" pitchFamily="49" charset="-122"/>
              </a:rPr>
              <a:t>(</a:t>
            </a: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panose="02010609060101010101" pitchFamily="49" charset="-122"/>
              </a:rPr>
              <a:t>炎症</a:t>
            </a:r>
            <a:r>
              <a:rPr lang="en-US" altLang="zh-CN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panose="02010609060101010101" pitchFamily="49" charset="-122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75755" y="2665730"/>
            <a:ext cx="1701165" cy="482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panose="02010609060101010101" pitchFamily="49" charset="-122"/>
              </a:rPr>
              <a:t>纤维化</a:t>
            </a:r>
            <a:r>
              <a:rPr lang="en-US" altLang="zh-CN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panose="02010609060101010101" pitchFamily="49" charset="-122"/>
              </a:rPr>
              <a:t>(</a:t>
            </a: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panose="02010609060101010101" pitchFamily="49" charset="-122"/>
              </a:rPr>
              <a:t>疤痕</a:t>
            </a:r>
            <a:r>
              <a:rPr lang="en-US" altLang="zh-CN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panose="02010609060101010101" pitchFamily="49" charset="-122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7313" y="2509764"/>
            <a:ext cx="1701478" cy="6385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肝硬化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54542" y="3346568"/>
            <a:ext cx="1701478" cy="6385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肝功能衰竭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54542" y="4122072"/>
            <a:ext cx="1701478" cy="6385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肝癌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/>
          <p:cNvSpPr txBox="1"/>
          <p:nvPr/>
        </p:nvSpPr>
        <p:spPr>
          <a:xfrm>
            <a:off x="199373" y="727189"/>
            <a:ext cx="4860162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ja-JP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哪些人容易患肝病？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7241" y="1956121"/>
            <a:ext cx="6199161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任何人都可能得肝病，但以下人群肝脏受损的风险较高：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有脂肪肝的人</a:t>
            </a:r>
            <a:endParaRPr lang="en-US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长期大量饮酒的人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感染乙型或丙型肝炎的人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有免疫系统相关疾病的人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先天性肝病患者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81470" y="2613974"/>
            <a:ext cx="11222850" cy="3637970"/>
            <a:chOff x="481470" y="2613974"/>
            <a:chExt cx="11222850" cy="3637970"/>
          </a:xfrm>
        </p:grpSpPr>
        <p:sp>
          <p:nvSpPr>
            <p:cNvPr id="15" name="Rounded Rectangle 14"/>
            <p:cNvSpPr/>
            <p:nvPr/>
          </p:nvSpPr>
          <p:spPr>
            <a:xfrm>
              <a:off x="481470" y="2615003"/>
              <a:ext cx="11222850" cy="3636941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 Same-side Corner of Rectangle 15"/>
            <p:cNvSpPr/>
            <p:nvPr/>
          </p:nvSpPr>
          <p:spPr>
            <a:xfrm>
              <a:off x="481471" y="2613974"/>
              <a:ext cx="11222848" cy="815026"/>
            </a:xfrm>
            <a:prstGeom prst="round2SameRect">
              <a:avLst>
                <a:gd name="adj1" fmla="val 11324"/>
                <a:gd name="adj2" fmla="val 0"/>
              </a:avLst>
            </a:prstGeom>
            <a:solidFill>
              <a:srgbClr val="FFA9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8" name="Picture 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860" y="-697938"/>
            <a:ext cx="3695700" cy="27495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/>
          <p:cNvSpPr txBox="1"/>
          <p:nvPr/>
        </p:nvSpPr>
        <p:spPr>
          <a:xfrm>
            <a:off x="481471" y="487300"/>
            <a:ext cx="6619093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ja-JP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什么是病毒性肝炎？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470" y="1199506"/>
            <a:ext cx="8019631" cy="12079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altLang="zh-CN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"</a:t>
            </a: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肝炎</a:t>
            </a:r>
            <a:r>
              <a:rPr lang="en-US" altLang="zh-CN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"</a:t>
            </a: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是指肝脏出现的炎症。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ja-JP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在澳大利亚，最常见的肝炎病毒是：甲型肝炎病毒（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Hepatitis A）、</a:t>
            </a:r>
            <a:r>
              <a:rPr lang="ja-JP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乙型肝炎病毒（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Hepatitis B）、</a:t>
            </a:r>
            <a:r>
              <a:rPr lang="ja-JP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丙型肝炎病毒（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Hepatitis C）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。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0439" y="4337824"/>
            <a:ext cx="11471121" cy="1003610"/>
          </a:xfrm>
          <a:prstGeom prst="rect">
            <a:avLst/>
          </a:prstGeom>
          <a:solidFill>
            <a:srgbClr val="FEE7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51608" y="2613974"/>
          <a:ext cx="10936656" cy="36146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7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1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9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75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12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9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1502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传播方式</a:t>
                      </a:r>
                      <a:endParaRPr lang="en-US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是否可能变为</a:t>
                      </a:r>
                      <a:endParaRPr lang="en-AU" sz="1800" b="1" kern="1200" dirty="0">
                        <a:solidFill>
                          <a:srgbClr val="002664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en-US" sz="1800" b="1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慢性病</a:t>
                      </a:r>
                      <a:r>
                        <a:rPr lang="zh-CN" altLang="en-US" sz="1500" b="1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（长期患病）</a:t>
                      </a:r>
                      <a:r>
                        <a:rPr lang="zh-CN" altLang="en-US" sz="1800" b="1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？</a:t>
                      </a:r>
                      <a:endParaRPr lang="en-US" sz="1500" b="1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有治疗方法吗？</a:t>
                      </a:r>
                      <a:endParaRPr lang="en-US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有治愈方法吗？</a:t>
                      </a:r>
                      <a:endParaRPr lang="en-US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有疫苗吗？</a:t>
                      </a:r>
                      <a:endParaRPr lang="en-US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甲肝</a:t>
                      </a:r>
                      <a:endParaRPr lang="en-US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被污染的食物和水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否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无特异性治疗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依赖免疫系统自愈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是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5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乙肝</a:t>
                      </a:r>
                      <a:endParaRPr lang="en-US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母婴传播、血液传播、性接触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是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是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否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是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92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丙肝</a:t>
                      </a:r>
                      <a:endParaRPr lang="en-US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血液传播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是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是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是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solidFill>
                            <a:srgbClr val="002664"/>
                          </a:solidFill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  <a:cs typeface="+mn-cs"/>
                        </a:rPr>
                        <a:t>否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359" y="431512"/>
            <a:ext cx="781050" cy="781050"/>
          </a:xfrm>
          <a:prstGeom prst="rect">
            <a:avLst/>
          </a:prstGeom>
        </p:spPr>
      </p:pic>
      <p:pic>
        <p:nvPicPr>
          <p:cNvPr id="16" name="Picture 1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930" y="3009419"/>
            <a:ext cx="2800350" cy="59563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/>
          <p:nvPr/>
        </p:nvSpPr>
        <p:spPr>
          <a:xfrm>
            <a:off x="358413" y="438493"/>
            <a:ext cx="3955759" cy="27329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肝病有哪些常见症状？</a:t>
            </a:r>
            <a:endParaRPr lang="en-US" sz="28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98127" y="3701375"/>
            <a:ext cx="4051300" cy="2025650"/>
            <a:chOff x="5358114" y="3754175"/>
            <a:chExt cx="4051300" cy="20256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8114" y="3754175"/>
              <a:ext cx="4051300" cy="20256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525400" y="4089881"/>
              <a:ext cx="3716728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大多数肝病早期没有明显症状，往往在肝脏严重受损时才会出现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79" y="3585017"/>
            <a:ext cx="2286000" cy="19621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73256" y="994535"/>
            <a:ext cx="6860332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相关症状包括：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感觉不适</a:t>
            </a:r>
            <a:endParaRPr lang="en-US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食欲减退或体重下降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眼白或皮肤发黄（黄疸）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腹部或脚踝出现肿胀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41409448818894,&quot;left&quot;:37.91102362204724,&quot;top&quot;:166.0635433070866,&quot;width&quot;:882.181968503936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41409448818894,&quot;left&quot;:37.91102362204724,&quot;top&quot;:166.0635433070866,&quot;width&quot;:882.181968503936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41409448818894,&quot;left&quot;:37.91102362204724,&quot;top&quot;:166.0635433070866,&quot;width&quot;:882.181968503936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41409448818894,&quot;left&quot;:37.91102362204724,&quot;top&quot;:166.0635433070866,&quot;width&quot;:882.181968503936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41409448818894,&quot;left&quot;:37.91102362204724,&quot;top&quot;:166.0635433070866,&quot;width&quot;:882.181968503936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41409448818894,&quot;left&quot;:37.91102362204724,&quot;top&quot;:166.0635433070866,&quot;width&quot;:882.181968503936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DF0D10-5F40-42C4-BA1F-C10777338597}"/>
</file>

<file path=customXml/itemProps2.xml><?xml version="1.0" encoding="utf-8"?>
<ds:datastoreItem xmlns:ds="http://schemas.openxmlformats.org/officeDocument/2006/customXml" ds:itemID="{A450192A-A094-4644-84D2-C5455E8E21A8}"/>
</file>

<file path=customXml/itemProps3.xml><?xml version="1.0" encoding="utf-8"?>
<ds:datastoreItem xmlns:ds="http://schemas.openxmlformats.org/officeDocument/2006/customXml" ds:itemID="{C413825C-DFF1-46B7-8B2D-1C4EEA51996E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1872</Words>
  <Application>Microsoft Office PowerPoint</Application>
  <PresentationFormat>Widescreen</PresentationFormat>
  <Paragraphs>205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KaiTi</vt:lpstr>
      <vt:lpstr>Aptos</vt:lpstr>
      <vt:lpstr>Aptos Display</vt:lpstr>
      <vt:lpstr>Arial</vt:lpstr>
      <vt:lpstr>Public Sans Medium</vt:lpstr>
      <vt:lpstr>Wingdings</vt:lpstr>
      <vt:lpstr>Office Theme</vt:lpstr>
      <vt:lpstr>PowerPoint Presentation</vt:lpstr>
      <vt:lpstr>PowerPoint Presentation</vt:lpstr>
      <vt:lpstr>肝脏介绍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乙型和丙型肝炎的治疗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57</cp:revision>
  <dcterms:created xsi:type="dcterms:W3CDTF">2025-06-03T07:12:00Z</dcterms:created>
  <dcterms:modified xsi:type="dcterms:W3CDTF">2025-09-29T00:59:37Z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E3E5D2B094E0410CAE91A2CE6D9E1989_12</vt:lpwstr>
  </property>
  <property fmtid="{D5CDD505-2E9C-101B-9397-08002B2CF9AE}" pid="3" name="KSOProductBuildVer">
    <vt:lpwstr>2052-12.1.0.21541</vt:lpwstr>
  </property>
  <property fmtid="{D5CDD505-2E9C-101B-9397-08002B2CF9AE}" pid="4" name="MSIP_Label_76a44f01-6907-4156-9b79-a71e6c56ad93_Enabled">
    <vt:lpwstr>true</vt:lpwstr>
  </property>
  <property fmtid="{D5CDD505-2E9C-101B-9397-08002B2CF9AE}" pid="5" name="MSIP_Label_76a44f01-6907-4156-9b79-a71e6c56ad93_SetDate">
    <vt:lpwstr>2025-09-29T00:59:13Z</vt:lpwstr>
  </property>
  <property fmtid="{D5CDD505-2E9C-101B-9397-08002B2CF9AE}" pid="6" name="MSIP_Label_76a44f01-6907-4156-9b79-a71e6c56ad93_Method">
    <vt:lpwstr>Privileged</vt:lpwstr>
  </property>
  <property fmtid="{D5CDD505-2E9C-101B-9397-08002B2CF9AE}" pid="7" name="MSIP_Label_76a44f01-6907-4156-9b79-a71e6c56ad93_Name">
    <vt:lpwstr>OFFICIAL</vt:lpwstr>
  </property>
  <property fmtid="{D5CDD505-2E9C-101B-9397-08002B2CF9AE}" pid="8" name="MSIP_Label_76a44f01-6907-4156-9b79-a71e6c56ad93_SiteId">
    <vt:lpwstr>a687a7bf-02db-43df-bcbb-e7a8bda611a2</vt:lpwstr>
  </property>
  <property fmtid="{D5CDD505-2E9C-101B-9397-08002B2CF9AE}" pid="9" name="MSIP_Label_76a44f01-6907-4156-9b79-a71e6c56ad93_ActionId">
    <vt:lpwstr>f689a965-302b-4fb3-8350-24f70dafa178</vt:lpwstr>
  </property>
  <property fmtid="{D5CDD505-2E9C-101B-9397-08002B2CF9AE}" pid="10" name="MSIP_Label_76a44f01-6907-4156-9b79-a71e6c56ad93_ContentBits">
    <vt:lpwstr>0</vt:lpwstr>
  </property>
  <property fmtid="{D5CDD505-2E9C-101B-9397-08002B2CF9AE}" pid="11" name="MSIP_Label_76a44f01-6907-4156-9b79-a71e6c56ad93_Tag">
    <vt:lpwstr>10, 0, 1, 1</vt:lpwstr>
  </property>
  <property fmtid="{D5CDD505-2E9C-101B-9397-08002B2CF9AE}" pid="12" name="ContentTypeId">
    <vt:lpwstr>0x010100FC5FABCE039FD94AB088FC586ECBB7A5</vt:lpwstr>
  </property>
</Properties>
</file>