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ppt/revisionInfo.xml" ContentType="application/vnd.ms-powerpoint.revisioninfo+xml"/>
  <Override PartName="/ppt/changesInfos/changesInfo1.xml" ContentType="application/vnd.ms-powerpoint.changesinfo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 darish" initials="dd" lastIdx="5" clrIdx="0">
    <p:extLst>
      <p:ext uri="{19B8F6BF-5375-455C-9EA6-DF929625EA0E}">
        <p15:presenceInfo xmlns:p15="http://schemas.microsoft.com/office/powerpoint/2012/main" userId="2706e406a5661028" providerId="Windows Live"/>
      </p:ext>
    </p:extLst>
  </p:cmAuthor>
  <p:cmAuthor id="2" name="Yunseok Lee" initials="YL" lastIdx="1" clrIdx="1">
    <p:extLst>
      <p:ext uri="{19B8F6BF-5375-455C-9EA6-DF929625EA0E}">
        <p15:presenceInfo xmlns:p15="http://schemas.microsoft.com/office/powerpoint/2012/main" userId="Yunseok Le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FEE7C8"/>
    <a:srgbClr val="FFA969"/>
    <a:srgbClr val="00C296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7A79B3-15F5-7712-CCCF-77B261563A83}" v="4" dt="2025-07-18T07:58:57.2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73"/>
    <p:restoredTop sz="94617"/>
  </p:normalViewPr>
  <p:slideViewPr>
    <p:cSldViewPr snapToGrid="0">
      <p:cViewPr varScale="1">
        <p:scale>
          <a:sx n="106" d="100"/>
          <a:sy n="106" d="100"/>
        </p:scale>
        <p:origin x="11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nseok Lee" userId="14239bdfda26c52e" providerId="LiveId" clId="{E46A8CD1-42FE-4F2E-BEAA-529772C6503C}"/>
    <pc:docChg chg="modSld">
      <pc:chgData name="Yunseok Lee" userId="14239bdfda26c52e" providerId="LiveId" clId="{E46A8CD1-42FE-4F2E-BEAA-529772C6503C}" dt="2025-07-02T06:18:51.719" v="2"/>
      <pc:docMkLst>
        <pc:docMk/>
      </pc:docMkLst>
      <pc:sldChg chg="addSp mod modCm">
        <pc:chgData name="Yunseok Lee" userId="14239bdfda26c52e" providerId="LiveId" clId="{E46A8CD1-42FE-4F2E-BEAA-529772C6503C}" dt="2025-07-02T06:18:51.719" v="2"/>
        <pc:sldMkLst>
          <pc:docMk/>
          <pc:sldMk cId="215759019" sldId="276"/>
        </pc:sldMkLst>
      </pc:sldChg>
    </pc:docChg>
  </pc:docChgLst>
  <pc:docChgLst>
    <pc:chgData name="Guest User" userId="S::urn:spo:tenantanon#a687a7bf-02db-43df-bcbb-e7a8bda611a2::" providerId="AD" clId="Web-{1A7A79B3-15F5-7712-CCCF-77B261563A83}"/>
    <pc:docChg chg="modSld">
      <pc:chgData name="Guest User" userId="S::urn:spo:tenantanon#a687a7bf-02db-43df-bcbb-e7a8bda611a2::" providerId="AD" clId="Web-{1A7A79B3-15F5-7712-CCCF-77B261563A83}" dt="2025-07-18T07:58:57.275" v="3" actId="20577"/>
      <pc:docMkLst>
        <pc:docMk/>
      </pc:docMkLst>
      <pc:sldChg chg="modSp">
        <pc:chgData name="Guest User" userId="S::urn:spo:tenantanon#a687a7bf-02db-43df-bcbb-e7a8bda611a2::" providerId="AD" clId="Web-{1A7A79B3-15F5-7712-CCCF-77B261563A83}" dt="2025-07-18T07:57:22.946" v="1" actId="20577"/>
        <pc:sldMkLst>
          <pc:docMk/>
          <pc:sldMk cId="2633033043" sldId="269"/>
        </pc:sldMkLst>
        <pc:spChg chg="mod">
          <ac:chgData name="Guest User" userId="S::urn:spo:tenantanon#a687a7bf-02db-43df-bcbb-e7a8bda611a2::" providerId="AD" clId="Web-{1A7A79B3-15F5-7712-CCCF-77B261563A83}" dt="2025-07-18T07:57:22.946" v="1" actId="20577"/>
          <ac:spMkLst>
            <pc:docMk/>
            <pc:sldMk cId="2633033043" sldId="269"/>
            <ac:spMk id="9" creationId="{959BEF4A-9463-2AA4-3195-AD8B8F0FCF6D}"/>
          </ac:spMkLst>
        </pc:spChg>
      </pc:sldChg>
      <pc:sldChg chg="modSp">
        <pc:chgData name="Guest User" userId="S::urn:spo:tenantanon#a687a7bf-02db-43df-bcbb-e7a8bda611a2::" providerId="AD" clId="Web-{1A7A79B3-15F5-7712-CCCF-77B261563A83}" dt="2025-07-18T07:58:57.275" v="3" actId="20577"/>
        <pc:sldMkLst>
          <pc:docMk/>
          <pc:sldMk cId="3650882404" sldId="271"/>
        </pc:sldMkLst>
        <pc:spChg chg="mod">
          <ac:chgData name="Guest User" userId="S::urn:spo:tenantanon#a687a7bf-02db-43df-bcbb-e7a8bda611a2::" providerId="AD" clId="Web-{1A7A79B3-15F5-7712-CCCF-77B261563A83}" dt="2025-07-18T07:58:57.275" v="3" actId="20577"/>
          <ac:spMkLst>
            <pc:docMk/>
            <pc:sldMk cId="3650882404" sldId="271"/>
            <ac:spMk id="11" creationId="{6DA6D2DE-187A-2668-40AB-4F6B070D09B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84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59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emf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/>
          <p:nvPr/>
        </p:nvSpPr>
        <p:spPr>
          <a:xfrm>
            <a:off x="300626" y="2404997"/>
            <a:ext cx="4595466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간 건강 이해하기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BA65378-AA1C-46F0-E3A5-2D534E9180BD}"/>
              </a:ext>
            </a:extLst>
          </p:cNvPr>
          <p:cNvGrpSpPr/>
          <p:nvPr/>
        </p:nvGrpSpPr>
        <p:grpSpPr>
          <a:xfrm>
            <a:off x="396415" y="1751069"/>
            <a:ext cx="7891057" cy="4433146"/>
            <a:chOff x="396415" y="1751069"/>
            <a:chExt cx="7891057" cy="4433146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91599979-68ED-535D-0B18-EC1F932619A7}"/>
                </a:ext>
              </a:extLst>
            </p:cNvPr>
            <p:cNvSpPr/>
            <p:nvPr/>
          </p:nvSpPr>
          <p:spPr>
            <a:xfrm>
              <a:off x="396415" y="1756040"/>
              <a:ext cx="7891057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F3BE2E2-B9E0-7785-FD16-1C7046BC6841}"/>
                </a:ext>
              </a:extLst>
            </p:cNvPr>
            <p:cNvSpPr/>
            <p:nvPr/>
          </p:nvSpPr>
          <p:spPr>
            <a:xfrm>
              <a:off x="396415" y="2960055"/>
              <a:ext cx="7891057" cy="1519347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 Same-side Corner of Rectangle 24">
              <a:extLst>
                <a:ext uri="{FF2B5EF4-FFF2-40B4-BE49-F238E27FC236}">
                  <a16:creationId xmlns:a16="http://schemas.microsoft.com/office/drawing/2014/main" id="{C350EEAD-2420-76BB-E10E-7D92A3595201}"/>
                </a:ext>
              </a:extLst>
            </p:cNvPr>
            <p:cNvSpPr/>
            <p:nvPr/>
          </p:nvSpPr>
          <p:spPr>
            <a:xfrm rot="16200000">
              <a:off x="147767" y="1999717"/>
              <a:ext cx="1003706" cy="506410"/>
            </a:xfrm>
            <a:prstGeom prst="round2SameRect">
              <a:avLst/>
            </a:prstGeom>
            <a:solidFill>
              <a:srgbClr val="FFA96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 Same-side Corner of Rectangle 25">
              <a:extLst>
                <a:ext uri="{FF2B5EF4-FFF2-40B4-BE49-F238E27FC236}">
                  <a16:creationId xmlns:a16="http://schemas.microsoft.com/office/drawing/2014/main" id="{21EE72CA-783A-A6F4-8163-B2CA8148744A}"/>
                </a:ext>
              </a:extLst>
            </p:cNvPr>
            <p:cNvSpPr/>
            <p:nvPr/>
          </p:nvSpPr>
          <p:spPr>
            <a:xfrm rot="16200000">
              <a:off x="-110054" y="3466404"/>
              <a:ext cx="1519347" cy="506410"/>
            </a:xfrm>
            <a:prstGeom prst="round2SameRect">
              <a:avLst/>
            </a:prstGeom>
            <a:solidFill>
              <a:srgbClr val="00C2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58241445-C4C3-8DBB-31FA-1617AE699C81}"/>
                </a:ext>
              </a:extLst>
            </p:cNvPr>
            <p:cNvSpPr/>
            <p:nvPr/>
          </p:nvSpPr>
          <p:spPr>
            <a:xfrm>
              <a:off x="396415" y="4664868"/>
              <a:ext cx="7891057" cy="1519347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 Same-side Corner of Rectangle 27">
              <a:extLst>
                <a:ext uri="{FF2B5EF4-FFF2-40B4-BE49-F238E27FC236}">
                  <a16:creationId xmlns:a16="http://schemas.microsoft.com/office/drawing/2014/main" id="{DCA026C8-8FD6-6B0C-EF49-58FA2BFDD700}"/>
                </a:ext>
              </a:extLst>
            </p:cNvPr>
            <p:cNvSpPr/>
            <p:nvPr/>
          </p:nvSpPr>
          <p:spPr>
            <a:xfrm rot="16200000">
              <a:off x="-110054" y="5171217"/>
              <a:ext cx="1519347" cy="506410"/>
            </a:xfrm>
            <a:prstGeom prst="round2SameRect">
              <a:avLst/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7703167-FA38-A1DA-5B19-F462D20B02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970" y="-864525"/>
            <a:ext cx="3949700" cy="85407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/>
          </p:cNvSpPr>
          <p:nvPr/>
        </p:nvSpPr>
        <p:spPr>
          <a:xfrm>
            <a:off x="343330" y="455651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간 질환 검사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768F29-9413-00F6-7CEC-65BDE24B4FBF}"/>
              </a:ext>
            </a:extLst>
          </p:cNvPr>
          <p:cNvSpPr txBox="1"/>
          <p:nvPr/>
        </p:nvSpPr>
        <p:spPr>
          <a:xfrm>
            <a:off x="1068702" y="1867336"/>
            <a:ext cx="3946967" cy="887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ko-KR" altLang="en-US" b="1" dirty="0">
                <a:solidFill>
                  <a:srgbClr val="002664"/>
                </a:solidFill>
                <a:latin typeface="Public Sans Medium" pitchFamily="2" charset="77"/>
              </a:rPr>
              <a:t>혈액 검사 </a:t>
            </a:r>
            <a:r>
              <a:rPr lang="en-US" altLang="ko-KR" b="1" dirty="0">
                <a:solidFill>
                  <a:srgbClr val="002664"/>
                </a:solidFill>
                <a:latin typeface="Public Sans Medium" pitchFamily="2" charset="77"/>
              </a:rPr>
              <a:t>-</a:t>
            </a:r>
            <a:endParaRPr lang="en-US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>
              <a:spcAft>
                <a:spcPts val="500"/>
              </a:spcAft>
              <a:buSzPct val="80000"/>
            </a:pP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간 기능 확인 검사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8A76C4-B884-8AF7-FC05-9FDEE728C9D2}"/>
              </a:ext>
            </a:extLst>
          </p:cNvPr>
          <p:cNvSpPr txBox="1"/>
          <p:nvPr/>
        </p:nvSpPr>
        <p:spPr>
          <a:xfrm>
            <a:off x="1068702" y="3152126"/>
            <a:ext cx="6755784" cy="887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ko-KR" altLang="en-US" b="1" dirty="0">
                <a:solidFill>
                  <a:srgbClr val="002664"/>
                </a:solidFill>
                <a:latin typeface="Public Sans Medium" pitchFamily="2" charset="77"/>
              </a:rPr>
              <a:t>스캔 </a:t>
            </a:r>
            <a:r>
              <a:rPr lang="en-US" altLang="ko-KR" b="1" dirty="0">
                <a:solidFill>
                  <a:srgbClr val="002664"/>
                </a:solidFill>
                <a:latin typeface="Public Sans Medium" pitchFamily="2" charset="77"/>
              </a:rPr>
              <a:t>-</a:t>
            </a:r>
            <a:endParaRPr lang="en-US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>
              <a:spcAft>
                <a:spcPts val="500"/>
              </a:spcAft>
              <a:buSzPct val="80000"/>
            </a:pP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염증</a:t>
            </a:r>
            <a:r>
              <a:rPr lang="en-US" altLang="ko-KR" dirty="0">
                <a:solidFill>
                  <a:srgbClr val="002664"/>
                </a:solidFill>
                <a:latin typeface="Public Sans ExtraLight" pitchFamily="2" charset="77"/>
              </a:rPr>
              <a:t>, </a:t>
            </a: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부기 또는 흉터 확인을 위한 초음파</a:t>
            </a:r>
            <a:r>
              <a:rPr lang="en-US" altLang="ko-KR" dirty="0">
                <a:solidFill>
                  <a:srgbClr val="002664"/>
                </a:solidFill>
                <a:latin typeface="Public Sans ExtraLight" pitchFamily="2" charset="77"/>
              </a:rPr>
              <a:t>, CT </a:t>
            </a: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또는 </a:t>
            </a:r>
            <a:r>
              <a:rPr lang="en-US" altLang="ko-KR" dirty="0">
                <a:solidFill>
                  <a:srgbClr val="002664"/>
                </a:solidFill>
                <a:latin typeface="Public Sans ExtraLight" pitchFamily="2" charset="77"/>
              </a:rPr>
              <a:t>MRI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0AA227-800B-D8E6-BCD9-59A77466EE56}"/>
              </a:ext>
            </a:extLst>
          </p:cNvPr>
          <p:cNvSpPr txBox="1"/>
          <p:nvPr/>
        </p:nvSpPr>
        <p:spPr>
          <a:xfrm>
            <a:off x="1068702" y="4876754"/>
            <a:ext cx="6153901" cy="887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ko-KR" altLang="en-US" b="1" dirty="0">
                <a:solidFill>
                  <a:srgbClr val="002664"/>
                </a:solidFill>
                <a:latin typeface="Public Sans Medium" pitchFamily="2" charset="77"/>
              </a:rPr>
              <a:t>간 조직검사 </a:t>
            </a:r>
            <a:r>
              <a:rPr lang="en-US" altLang="ko-KR" b="1" dirty="0">
                <a:solidFill>
                  <a:srgbClr val="002664"/>
                </a:solidFill>
                <a:latin typeface="Public Sans Medium" pitchFamily="2" charset="77"/>
              </a:rPr>
              <a:t>-</a:t>
            </a:r>
            <a:endParaRPr lang="en-US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>
              <a:spcAft>
                <a:spcPts val="500"/>
              </a:spcAft>
              <a:buSzPct val="80000"/>
            </a:pP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간 기능 상태를 파악하기 위해 간 조직 샘플을 소량 채취</a:t>
            </a:r>
            <a:endParaRPr lang="en-US" dirty="0">
              <a:latin typeface="Public Sans ExtraLight" pitchFamily="2" charset="77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4F3BF3-26C3-A568-10F6-6EFDBE85D836}"/>
              </a:ext>
            </a:extLst>
          </p:cNvPr>
          <p:cNvGrpSpPr/>
          <p:nvPr/>
        </p:nvGrpSpPr>
        <p:grpSpPr>
          <a:xfrm>
            <a:off x="8527777" y="1335865"/>
            <a:ext cx="3441700" cy="2209800"/>
            <a:chOff x="8383820" y="575817"/>
            <a:chExt cx="3441700" cy="22098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ABB2C25-E302-9445-DCA3-39B1F59BA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3820" y="575817"/>
              <a:ext cx="3441700" cy="22098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0CCD8E-8911-1248-6CDB-8BB81B777E2E}"/>
                </a:ext>
              </a:extLst>
            </p:cNvPr>
            <p:cNvSpPr txBox="1"/>
            <p:nvPr/>
          </p:nvSpPr>
          <p:spPr>
            <a:xfrm>
              <a:off x="8457153" y="871457"/>
              <a:ext cx="3341334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ko-KR" altLang="en-US" sz="2000" b="1" dirty="0">
                  <a:solidFill>
                    <a:schemeClr val="bg1"/>
                  </a:solidFill>
                  <a:latin typeface="Public Sans Medium" pitchFamily="2" charset="77"/>
                </a:rPr>
                <a:t>간 건강에 대해 걱정되거나 궁금한 점이 있으면 의사나 일반의</a:t>
              </a:r>
              <a:r>
                <a:rPr lang="en-US" altLang="ko-KR" sz="2000" b="1" dirty="0">
                  <a:solidFill>
                    <a:schemeClr val="bg1"/>
                  </a:solidFill>
                  <a:latin typeface="Public Sans Medium" pitchFamily="2" charset="77"/>
                </a:rPr>
                <a:t>(GP)</a:t>
              </a:r>
              <a:r>
                <a:rPr lang="ko-KR" altLang="en-US" sz="2000" b="1" dirty="0">
                  <a:solidFill>
                    <a:schemeClr val="bg1"/>
                  </a:solidFill>
                  <a:latin typeface="Public Sans Medium" pitchFamily="2" charset="77"/>
                </a:rPr>
                <a:t>와 상담하십시오</a:t>
              </a:r>
              <a:r>
                <a:rPr lang="en-US" altLang="ko-KR" sz="2000" b="1" dirty="0">
                  <a:solidFill>
                    <a:schemeClr val="bg1"/>
                  </a:solidFill>
                  <a:latin typeface="Public Sans Medium" pitchFamily="2" charset="77"/>
                </a:rPr>
                <a:t>.</a:t>
              </a:r>
              <a:endParaRPr lang="en-US" sz="2000" b="1" dirty="0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0140F42-B930-C1E4-4733-5FDD37B29A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519" y="-681693"/>
            <a:ext cx="3733800" cy="28765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E07FE03-B6BC-5DFE-D2F8-98032658E5F3}"/>
              </a:ext>
            </a:extLst>
          </p:cNvPr>
          <p:cNvSpPr/>
          <p:nvPr/>
        </p:nvSpPr>
        <p:spPr>
          <a:xfrm>
            <a:off x="481470" y="2615003"/>
            <a:ext cx="5334539" cy="3636941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 Same-side Corner of Rectangle 16">
            <a:extLst>
              <a:ext uri="{FF2B5EF4-FFF2-40B4-BE49-F238E27FC236}">
                <a16:creationId xmlns:a16="http://schemas.microsoft.com/office/drawing/2014/main" id="{026A9EDC-9001-3854-0843-072B90ADEDD5}"/>
              </a:ext>
            </a:extLst>
          </p:cNvPr>
          <p:cNvSpPr/>
          <p:nvPr/>
        </p:nvSpPr>
        <p:spPr>
          <a:xfrm>
            <a:off x="481471" y="2613974"/>
            <a:ext cx="5334538" cy="815026"/>
          </a:xfrm>
          <a:prstGeom prst="round2SameRect">
            <a:avLst>
              <a:gd name="adj1" fmla="val 10762"/>
              <a:gd name="adj2" fmla="val 0"/>
            </a:avLst>
          </a:prstGeom>
          <a:solidFill>
            <a:srgbClr val="FFA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rgbClr val="002664"/>
                </a:solidFill>
                <a:latin typeface="Public Sans Medium" pitchFamily="2" charset="77"/>
              </a:rPr>
              <a:t>B</a:t>
            </a: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</a:rPr>
              <a:t>형 간염 검사는 다음과 같은 경우를 알려줍니다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: 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4232788-D00E-FFAE-CA0F-EA6D9A0A9D6C}"/>
              </a:ext>
            </a:extLst>
          </p:cNvPr>
          <p:cNvSpPr/>
          <p:nvPr/>
        </p:nvSpPr>
        <p:spPr>
          <a:xfrm>
            <a:off x="6350642" y="2615003"/>
            <a:ext cx="5334539" cy="3636941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 Same-side Corner of Rectangle 18">
            <a:extLst>
              <a:ext uri="{FF2B5EF4-FFF2-40B4-BE49-F238E27FC236}">
                <a16:creationId xmlns:a16="http://schemas.microsoft.com/office/drawing/2014/main" id="{B352D5FF-B9C0-0521-0816-A288D3ACD5FF}"/>
              </a:ext>
            </a:extLst>
          </p:cNvPr>
          <p:cNvSpPr/>
          <p:nvPr/>
        </p:nvSpPr>
        <p:spPr>
          <a:xfrm>
            <a:off x="6350643" y="2613974"/>
            <a:ext cx="5334538" cy="815026"/>
          </a:xfrm>
          <a:prstGeom prst="round2SameRect">
            <a:avLst>
              <a:gd name="adj1" fmla="val 10762"/>
              <a:gd name="adj2" fmla="val 0"/>
            </a:avLst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rgbClr val="002664"/>
                </a:solidFill>
                <a:latin typeface="Public Sans Medium" pitchFamily="2" charset="77"/>
              </a:rPr>
              <a:t>C</a:t>
            </a: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</a:rPr>
              <a:t>형 간염 검사 결과는 다음과 같은 경우를 알려줍니다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: </a:t>
            </a:r>
            <a:r>
              <a:rPr lang="en-US" sz="2000" dirty="0"/>
              <a:t> </a:t>
            </a: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7527E5AC-E5E9-F396-105A-476126EB7847}"/>
              </a:ext>
            </a:extLst>
          </p:cNvPr>
          <p:cNvSpPr txBox="1">
            <a:spLocks/>
          </p:cNvSpPr>
          <p:nvPr/>
        </p:nvSpPr>
        <p:spPr>
          <a:xfrm>
            <a:off x="431456" y="455651"/>
            <a:ext cx="648277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</a:t>
            </a: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형 간염 및 </a:t>
            </a: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</a:t>
            </a: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형 간염 검사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98AB04-856D-8742-AD74-CEC6AFD5531F}"/>
              </a:ext>
            </a:extLst>
          </p:cNvPr>
          <p:cNvSpPr txBox="1"/>
          <p:nvPr/>
        </p:nvSpPr>
        <p:spPr>
          <a:xfrm>
            <a:off x="431456" y="1688781"/>
            <a:ext cx="7765433" cy="7544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altLang="ko-KR" sz="2000" b="1" dirty="0">
                <a:solidFill>
                  <a:srgbClr val="002664"/>
                </a:solidFill>
                <a:latin typeface="Public Sans Medium" pitchFamily="2" charset="77"/>
              </a:rPr>
              <a:t>B</a:t>
            </a: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</a:rPr>
              <a:t>형 간염과 </a:t>
            </a:r>
            <a:r>
              <a:rPr lang="en-US" altLang="ko-KR" sz="2000" b="1" dirty="0">
                <a:solidFill>
                  <a:srgbClr val="002664"/>
                </a:solidFill>
                <a:latin typeface="Public Sans Medium" pitchFamily="2" charset="77"/>
              </a:rPr>
              <a:t>C</a:t>
            </a: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</a:rPr>
              <a:t>형 간염에 대한 다양한 혈액 검사가 있습니다</a:t>
            </a:r>
            <a:r>
              <a:rPr lang="en-US" altLang="ko-KR" sz="2000" b="1" dirty="0">
                <a:solidFill>
                  <a:srgbClr val="002664"/>
                </a:solidFill>
                <a:latin typeface="Public Sans Medium" pitchFamily="2" charset="77"/>
              </a:rPr>
              <a:t>. </a:t>
            </a:r>
            <a:r>
              <a:rPr lang="ko-KR" altLang="en-US" sz="2000" dirty="0">
                <a:solidFill>
                  <a:srgbClr val="002664"/>
                </a:solidFill>
                <a:latin typeface="Public Sans Medium" pitchFamily="2" charset="77"/>
              </a:rPr>
              <a:t>검사는 간편하고 비밀이 보장됩니다</a:t>
            </a:r>
            <a:r>
              <a:rPr lang="en-US" altLang="ko-KR" sz="2000" dirty="0">
                <a:solidFill>
                  <a:srgbClr val="002664"/>
                </a:solidFill>
                <a:latin typeface="Public Sans Medium" pitchFamily="2" charset="77"/>
              </a:rPr>
              <a:t>.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D25174-D4BC-46CA-A252-E92A7DA0ADCC}"/>
              </a:ext>
            </a:extLst>
          </p:cNvPr>
          <p:cNvSpPr txBox="1"/>
          <p:nvPr/>
        </p:nvSpPr>
        <p:spPr>
          <a:xfrm>
            <a:off x="506818" y="3607959"/>
            <a:ext cx="5224131" cy="2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만성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(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장기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) 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간염에 걸렸으며 관리 및 치료가 필요함</a:t>
            </a:r>
            <a:endParaRPr lang="en-PH" altLang="ko-KR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간염에 대한 면역력이 생겼으며 재발하지 않음</a:t>
            </a:r>
            <a:endParaRPr lang="en-PH" altLang="ko-KR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간염에 대한 면역력이 없고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 백신 접종이 필요함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97017D-9334-0AC7-1BED-93161113BC82}"/>
              </a:ext>
            </a:extLst>
          </p:cNvPr>
          <p:cNvSpPr txBox="1"/>
          <p:nvPr/>
        </p:nvSpPr>
        <p:spPr>
          <a:xfrm>
            <a:off x="6397256" y="3607959"/>
            <a:ext cx="4118344" cy="2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C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간염에 걸진 적이 있지만 현재는 가지고 있지 않음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현재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C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간염에 걸렸지만 치료가 가능함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9882FC9-3855-B992-B24A-5114E89514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6063" y="3944514"/>
            <a:ext cx="2063750" cy="273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/>
          </p:cNvSpPr>
          <p:nvPr/>
        </p:nvSpPr>
        <p:spPr>
          <a:xfrm>
            <a:off x="397764" y="438493"/>
            <a:ext cx="746958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간 질환 치료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2EF701-F362-577D-62B0-9E058309B1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786" y="-651514"/>
            <a:ext cx="4235450" cy="6991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/>
          <p:nvPr/>
        </p:nvSpPr>
        <p:spPr>
          <a:xfrm>
            <a:off x="5215936" y="2597991"/>
            <a:ext cx="6182805" cy="28122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치료를 선택할 수 있습니다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 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치료가 필요한 경우 의사가 알려줄 것입니다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약물 복용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(GP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가 제공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), 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식이요법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, 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운동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, 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그리고 건강한 생활 습관 관리</a:t>
            </a:r>
            <a:r>
              <a:rPr lang="en-PH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ko-KR" alt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간이 심하게 손상되면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(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간경변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) 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되돌릴 수 없습니다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30F16B9-C8D4-D33D-615B-8C672FD2CE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642" y="-700359"/>
            <a:ext cx="4095750" cy="23431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27" y="409579"/>
            <a:ext cx="5380082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</a:t>
            </a: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형 및 </a:t>
            </a: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</a:t>
            </a: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형 간염 치료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57356CE-A826-EEC5-F737-930FAA3DB50F}"/>
              </a:ext>
            </a:extLst>
          </p:cNvPr>
          <p:cNvSpPr/>
          <p:nvPr/>
        </p:nvSpPr>
        <p:spPr>
          <a:xfrm>
            <a:off x="481470" y="2110036"/>
            <a:ext cx="5334539" cy="4195230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 Same-side Corner of Rectangle 19">
            <a:extLst>
              <a:ext uri="{FF2B5EF4-FFF2-40B4-BE49-F238E27FC236}">
                <a16:creationId xmlns:a16="http://schemas.microsoft.com/office/drawing/2014/main" id="{C5852BF0-C180-5823-8936-FBA4B640FD36}"/>
              </a:ext>
            </a:extLst>
          </p:cNvPr>
          <p:cNvSpPr/>
          <p:nvPr/>
        </p:nvSpPr>
        <p:spPr>
          <a:xfrm>
            <a:off x="481471" y="2109007"/>
            <a:ext cx="5334538" cy="815026"/>
          </a:xfrm>
          <a:prstGeom prst="round2SameRect">
            <a:avLst>
              <a:gd name="adj1" fmla="val 9600"/>
              <a:gd name="adj2" fmla="val 0"/>
            </a:avLst>
          </a:prstGeom>
          <a:solidFill>
            <a:srgbClr val="FFA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B</a:t>
            </a: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</a:rPr>
              <a:t>형 간염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2F0B73-28FE-0457-F8C3-DAC6D1459E80}"/>
              </a:ext>
            </a:extLst>
          </p:cNvPr>
          <p:cNvSpPr txBox="1"/>
          <p:nvPr/>
        </p:nvSpPr>
        <p:spPr>
          <a:xfrm>
            <a:off x="578678" y="3068995"/>
            <a:ext cx="4926384" cy="2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만성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- 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간의 건강 상태를 점검하기 위해 의사의 진찰을 정기적으로 받으세요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(6-12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개월마다 한번씩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).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치료를 통해 간 손상을 줄이고 간암의 위험을 줄일 수 있습니다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약 복용이 필요한지 여부를 의사가 알려줄 것입니다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9F5C44B-615E-57E5-CCFD-B5CEEF9F6773}"/>
              </a:ext>
            </a:extLst>
          </p:cNvPr>
          <p:cNvSpPr/>
          <p:nvPr/>
        </p:nvSpPr>
        <p:spPr>
          <a:xfrm>
            <a:off x="6350642" y="2110036"/>
            <a:ext cx="5334539" cy="4195230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 Same-side Corner of Rectangle 21">
            <a:extLst>
              <a:ext uri="{FF2B5EF4-FFF2-40B4-BE49-F238E27FC236}">
                <a16:creationId xmlns:a16="http://schemas.microsoft.com/office/drawing/2014/main" id="{DFC63CB7-CB29-9FD1-7923-2FC7C806F069}"/>
              </a:ext>
            </a:extLst>
          </p:cNvPr>
          <p:cNvSpPr/>
          <p:nvPr/>
        </p:nvSpPr>
        <p:spPr>
          <a:xfrm>
            <a:off x="6350643" y="2109007"/>
            <a:ext cx="5334538" cy="815026"/>
          </a:xfrm>
          <a:prstGeom prst="round2SameRect">
            <a:avLst>
              <a:gd name="adj1" fmla="val 11367"/>
              <a:gd name="adj2" fmla="val 0"/>
            </a:avLst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C</a:t>
            </a: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</a:rPr>
              <a:t>형 간염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2129C2-8D71-E243-8B74-CA591FCC7864}"/>
              </a:ext>
            </a:extLst>
          </p:cNvPr>
          <p:cNvSpPr txBox="1"/>
          <p:nvPr/>
        </p:nvSpPr>
        <p:spPr>
          <a:xfrm>
            <a:off x="6512947" y="3068995"/>
            <a:ext cx="4926384" cy="28881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C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간염은 직접 작용 항바이러스제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(DAA: Direct Acting Anti-</a:t>
            </a:r>
            <a:r>
              <a:rPr lang="en-US" altLang="ko-KR" sz="2000" dirty="0" err="1">
                <a:solidFill>
                  <a:srgbClr val="002664"/>
                </a:solidFill>
                <a:latin typeface="Public Sans ExtraLight" pitchFamily="2" charset="77"/>
              </a:rPr>
              <a:t>virals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)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라는 약물로 치료합니다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 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이 약물은 다음과 같은 효과가 있는 알약 또는 정제입니다</a:t>
            </a:r>
            <a:r>
              <a:rPr lang="en-PH" altLang="ko-KR" sz="2000" dirty="0">
                <a:solidFill>
                  <a:srgbClr val="002664"/>
                </a:solidFill>
                <a:latin typeface="Public Sans ExtraLight" pitchFamily="2" charset="77"/>
              </a:rPr>
              <a:t>: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체내 바이러스 제거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부작용이 거의 없거나 전혀 없음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간 손상 및 간암 위험 감소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C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 환자의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95% 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치료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4296DA1-C20A-9832-3283-2B6DE03BB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851" y="659881"/>
            <a:ext cx="2540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1BDF75-CF89-FBFB-A563-EEFDF50EF0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0627" y="-685481"/>
            <a:ext cx="4572000" cy="3187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8A16B1-EF9E-2C3B-8B33-417B48F4C4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9090" y="5110848"/>
            <a:ext cx="1574800" cy="14160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41585AC3-39EB-B5D4-DAF3-D036C1AA84FA}"/>
              </a:ext>
            </a:extLst>
          </p:cNvPr>
          <p:cNvSpPr txBox="1">
            <a:spLocks/>
          </p:cNvSpPr>
          <p:nvPr/>
        </p:nvSpPr>
        <p:spPr>
          <a:xfrm>
            <a:off x="389629" y="439797"/>
            <a:ext cx="7765326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</a:t>
            </a: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형 및 </a:t>
            </a: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</a:t>
            </a: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형 간염으로부터 자신을 보호하는 방법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9BEF4A-9463-2AA4-3195-AD8B8F0FCF6D}"/>
              </a:ext>
            </a:extLst>
          </p:cNvPr>
          <p:cNvSpPr txBox="1"/>
          <p:nvPr/>
        </p:nvSpPr>
        <p:spPr>
          <a:xfrm>
            <a:off x="408290" y="1749068"/>
            <a:ext cx="8841137" cy="45944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C296"/>
                </a:solidFill>
                <a:latin typeface="Public Sans Medium" pitchFamily="2" charset="77"/>
              </a:rPr>
              <a:t>C</a:t>
            </a:r>
            <a:r>
              <a:rPr lang="ko-KR" altLang="en-US" sz="2000" b="1" dirty="0">
                <a:solidFill>
                  <a:srgbClr val="00C296"/>
                </a:solidFill>
                <a:latin typeface="Public Sans Medium" pitchFamily="2" charset="77"/>
              </a:rPr>
              <a:t>형 간염</a:t>
            </a:r>
            <a:r>
              <a:rPr lang="en-US" sz="2000" b="1" dirty="0">
                <a:solidFill>
                  <a:srgbClr val="00C296"/>
                </a:solidFill>
                <a:latin typeface="Public Sans Medium" pitchFamily="2" charset="77"/>
              </a:rPr>
              <a:t>: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/>
                <a:ea typeface="맑은 고딕"/>
              </a:rPr>
              <a:t>칫솔이나 면도기 같은 개인 물품을 공유하지 마세요</a:t>
            </a:r>
            <a:endParaRPr lang="en-US" altLang="ko-KR" sz="2000" dirty="0">
              <a:solidFill>
                <a:srgbClr val="002664"/>
              </a:solidFill>
              <a:latin typeface="Public Sans ExtraLight"/>
              <a:ea typeface="맑은 고딕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문신이나 피어싱은 멸균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(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깨끗한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) 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장비를 갖춘 면허 있는 전문가에게만 받으세요</a:t>
            </a:r>
            <a:endParaRPr lang="en-US" altLang="ko-KR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의료 및 치과 시술은 면허 있는 전문가에게만 받으세요</a:t>
            </a:r>
            <a:endParaRPr lang="en-US" altLang="ko-KR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성관계 시 콘돔과 윤활제를 사용하세요</a:t>
            </a:r>
            <a:endParaRPr lang="en-US" altLang="ko-KR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해외 여행 시 의료 및 치과 시술에 주의하세요</a:t>
            </a:r>
            <a:endParaRPr lang="en-US" altLang="ko-KR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혈액을 닦을 때는 장갑을 착용하세요</a:t>
            </a:r>
            <a:endParaRPr lang="en-US" altLang="ko-KR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마약 주사 도구는 절대 공유하지 마세요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 dirty="0">
              <a:latin typeface="Public Sans ExtraLight" pitchFamily="2" charset="7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765A93-EBCA-0C63-31E2-71E4C6C47CDD}"/>
              </a:ext>
            </a:extLst>
          </p:cNvPr>
          <p:cNvGrpSpPr/>
          <p:nvPr/>
        </p:nvGrpSpPr>
        <p:grpSpPr>
          <a:xfrm>
            <a:off x="9439684" y="1117082"/>
            <a:ext cx="2520950" cy="2032000"/>
            <a:chOff x="9439684" y="1117082"/>
            <a:chExt cx="2520950" cy="2032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7F9FDEE-7DE9-0F21-D24D-7A7F1248F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39684" y="1117082"/>
              <a:ext cx="2520950" cy="2032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C19836-699A-B31B-EA95-CC789F48D19C}"/>
                </a:ext>
              </a:extLst>
            </p:cNvPr>
            <p:cNvSpPr txBox="1"/>
            <p:nvPr/>
          </p:nvSpPr>
          <p:spPr>
            <a:xfrm>
              <a:off x="9573208" y="1453254"/>
              <a:ext cx="2229163" cy="62542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ko-KR" sz="2000" b="1" dirty="0">
                  <a:solidFill>
                    <a:srgbClr val="FFA969"/>
                  </a:solidFill>
                  <a:latin typeface="Public Sans Medium" pitchFamily="2" charset="77"/>
                </a:rPr>
                <a:t>B</a:t>
              </a:r>
              <a:r>
                <a:rPr lang="ko-KR" altLang="en-US" sz="2000" b="1" dirty="0">
                  <a:solidFill>
                    <a:srgbClr val="FFA969"/>
                  </a:solidFill>
                  <a:latin typeface="Public Sans Medium" pitchFamily="2" charset="77"/>
                </a:rPr>
                <a:t>형 간염 </a:t>
              </a:r>
              <a:r>
                <a:rPr lang="en-US" altLang="ko-KR" sz="2000" b="1" dirty="0">
                  <a:solidFill>
                    <a:srgbClr val="FFA969"/>
                  </a:solidFill>
                  <a:latin typeface="Public Sans Medium" pitchFamily="2" charset="77"/>
                </a:rPr>
                <a:t>- </a:t>
              </a:r>
              <a:r>
                <a:rPr lang="ko-KR" altLang="en-US" sz="2000" b="1" dirty="0">
                  <a:solidFill>
                    <a:schemeClr val="bg1"/>
                  </a:solidFill>
                  <a:latin typeface="Public Sans Medium" pitchFamily="2" charset="77"/>
                </a:rPr>
                <a:t>백신 접종 받기</a:t>
              </a:r>
              <a:endParaRPr lang="en-US" sz="2000" b="1" dirty="0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E5BBEDF-C03F-77F9-40D2-4ED65EFCAE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119" y="-1010673"/>
            <a:ext cx="4959350" cy="26225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/>
          </p:cNvSpPr>
          <p:nvPr/>
        </p:nvSpPr>
        <p:spPr>
          <a:xfrm>
            <a:off x="438940" y="442992"/>
            <a:ext cx="6184792" cy="11688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간 관리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495A0E-52A5-86FD-1209-470B3C8031EA}"/>
              </a:ext>
            </a:extLst>
          </p:cNvPr>
          <p:cNvSpPr txBox="1"/>
          <p:nvPr/>
        </p:nvSpPr>
        <p:spPr>
          <a:xfrm>
            <a:off x="578679" y="5262465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건강한 식생활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8DE9EC-C0A6-9744-989F-43405AF00733}"/>
              </a:ext>
            </a:extLst>
          </p:cNvPr>
          <p:cNvSpPr txBox="1"/>
          <p:nvPr/>
        </p:nvSpPr>
        <p:spPr>
          <a:xfrm>
            <a:off x="3496051" y="5262465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술을 줄이거나 중단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5C8A9E-1B01-3202-ED7A-0E6BC9676EE5}"/>
              </a:ext>
            </a:extLst>
          </p:cNvPr>
          <p:cNvSpPr txBox="1"/>
          <p:nvPr/>
        </p:nvSpPr>
        <p:spPr>
          <a:xfrm>
            <a:off x="6413423" y="5262465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운동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9B437A-D3EF-4142-4CEA-D27BAFEF930E}"/>
              </a:ext>
            </a:extLst>
          </p:cNvPr>
          <p:cNvSpPr txBox="1"/>
          <p:nvPr/>
        </p:nvSpPr>
        <p:spPr>
          <a:xfrm>
            <a:off x="9330794" y="5262465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자신을 돌보기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9050AF1C-60E3-E259-B7FD-B68935A594C6}"/>
              </a:ext>
            </a:extLst>
          </p:cNvPr>
          <p:cNvSpPr txBox="1">
            <a:spLocks/>
          </p:cNvSpPr>
          <p:nvPr/>
        </p:nvSpPr>
        <p:spPr>
          <a:xfrm>
            <a:off x="438940" y="1613027"/>
            <a:ext cx="6184792" cy="11688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간을 관리할 때 중요한 네 가지 </a:t>
            </a:r>
            <a:r>
              <a:rPr lang="ko-KR" altLang="en-US" sz="2000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주요 생활 습관 요소는 다음과 같습니다</a:t>
            </a:r>
            <a:r>
              <a:rPr lang="en-US" altLang="ko-KR" sz="2000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.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2142D70-48E2-4998-2A66-E86F6275E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18" y="-864784"/>
            <a:ext cx="5505450" cy="70104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3BA9B24-1630-9549-37E7-94F47954FF00}"/>
              </a:ext>
            </a:extLst>
          </p:cNvPr>
          <p:cNvGrpSpPr/>
          <p:nvPr/>
        </p:nvGrpSpPr>
        <p:grpSpPr>
          <a:xfrm>
            <a:off x="4461641" y="2056445"/>
            <a:ext cx="6812101" cy="3418743"/>
            <a:chOff x="4461641" y="2056445"/>
            <a:chExt cx="6812101" cy="3418743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1176B24F-98F8-9881-1933-914B02904CE6}"/>
                </a:ext>
              </a:extLst>
            </p:cNvPr>
            <p:cNvSpPr/>
            <p:nvPr/>
          </p:nvSpPr>
          <p:spPr>
            <a:xfrm>
              <a:off x="4461641" y="2056445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26119056-62AB-DA87-B2D7-ABE4740E8304}"/>
                </a:ext>
              </a:extLst>
            </p:cNvPr>
            <p:cNvSpPr/>
            <p:nvPr/>
          </p:nvSpPr>
          <p:spPr>
            <a:xfrm>
              <a:off x="4461641" y="3266448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BCFE0F12-E0CA-16DC-2BAE-89E5E650DE9A}"/>
                </a:ext>
              </a:extLst>
            </p:cNvPr>
            <p:cNvSpPr/>
            <p:nvPr/>
          </p:nvSpPr>
          <p:spPr>
            <a:xfrm>
              <a:off x="4461641" y="4476452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2F2B8FB1-321C-2EDE-2F68-CB04B4D1ADD8}"/>
              </a:ext>
            </a:extLst>
          </p:cNvPr>
          <p:cNvSpPr txBox="1">
            <a:spLocks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도움을 받을 수 있는 곳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46C4A5-8A39-805C-03D1-A06AAFE01FD3}"/>
              </a:ext>
            </a:extLst>
          </p:cNvPr>
          <p:cNvSpPr txBox="1"/>
          <p:nvPr/>
        </p:nvSpPr>
        <p:spPr>
          <a:xfrm>
            <a:off x="4643884" y="2201605"/>
            <a:ext cx="6629858" cy="8776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General Practitioner (GP) - </a:t>
            </a:r>
            <a:r>
              <a:rPr lang="ko-KR" altLang="en-US" sz="2000" b="1" dirty="0">
                <a:solidFill>
                  <a:srgbClr val="002664"/>
                </a:solidFill>
                <a:latin typeface="Public Sans Medium"/>
                <a:ea typeface="Batang" panose="02030600000101010101" pitchFamily="18" charset="-127"/>
              </a:rPr>
              <a:t>일반의</a:t>
            </a:r>
            <a:r>
              <a:rPr lang="en-US" altLang="ko-KR" sz="2000" b="1" dirty="0">
                <a:solidFill>
                  <a:srgbClr val="002664"/>
                </a:solidFill>
                <a:latin typeface="Public Sans Medium"/>
                <a:ea typeface="Batang" panose="02030600000101010101" pitchFamily="18" charset="-127"/>
              </a:rPr>
              <a:t>(</a:t>
            </a:r>
            <a:r>
              <a:rPr lang="en-AU" sz="2000" b="1" dirty="0">
                <a:solidFill>
                  <a:srgbClr val="002664"/>
                </a:solidFill>
                <a:latin typeface="Public Sans Medium"/>
                <a:ea typeface="Batang" panose="02030600000101010101" pitchFamily="18" charset="-127"/>
              </a:rPr>
              <a:t>GP)</a:t>
            </a:r>
            <a:endParaRPr lang="en-US" sz="2000" b="1" dirty="0">
              <a:solidFill>
                <a:srgbClr val="002664"/>
              </a:solidFill>
              <a:latin typeface="Public Sans Medium"/>
            </a:endParaRPr>
          </a:p>
          <a:p>
            <a:pPr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www.healthdirect.gov.au/australian-health-services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33A9CD-1607-3C29-FBE0-5E6833158DC8}"/>
              </a:ext>
            </a:extLst>
          </p:cNvPr>
          <p:cNvSpPr txBox="1"/>
          <p:nvPr/>
        </p:nvSpPr>
        <p:spPr>
          <a:xfrm>
            <a:off x="4643884" y="3405638"/>
            <a:ext cx="6629858" cy="8199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Sexual health clinics - </a:t>
            </a:r>
            <a:r>
              <a:rPr lang="ko-KR" altLang="en-US" sz="2000" b="1" dirty="0">
                <a:solidFill>
                  <a:srgbClr val="002664"/>
                </a:solidFill>
                <a:latin typeface="Public Sans Medium"/>
                <a:ea typeface="Batang" panose="02030600000101010101" pitchFamily="18" charset="-127"/>
              </a:rPr>
              <a:t>성 건강 클리닉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- 1800 451 624</a:t>
            </a:r>
          </a:p>
          <a:p>
            <a:pPr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www.health.nsw.gov.au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/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sexualhealth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A6D2DE-187A-2668-40AB-4F6B070D09B8}"/>
              </a:ext>
            </a:extLst>
          </p:cNvPr>
          <p:cNvSpPr txBox="1"/>
          <p:nvPr/>
        </p:nvSpPr>
        <p:spPr>
          <a:xfrm>
            <a:off x="4643884" y="4669315"/>
            <a:ext cx="6629858" cy="9439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Multicultural HIV and Hepatitis Service - </a:t>
            </a:r>
            <a:r>
              <a:rPr lang="ko-KR" altLang="en-US" sz="2000" b="1" dirty="0">
                <a:solidFill>
                  <a:srgbClr val="002664"/>
                </a:solidFill>
                <a:latin typeface="Public Sans Medium"/>
                <a:ea typeface="Batang"/>
              </a:rPr>
              <a:t>다문화 </a:t>
            </a:r>
            <a:r>
              <a:rPr lang="en-US" altLang="ko-KR" sz="2000" b="1" dirty="0">
                <a:solidFill>
                  <a:srgbClr val="002664"/>
                </a:solidFill>
                <a:latin typeface="Public Sans Medium"/>
                <a:ea typeface="Batang"/>
              </a:rPr>
              <a:t>HIV </a:t>
            </a:r>
            <a:r>
              <a:rPr lang="ko-KR" altLang="en-US" sz="2000" b="1" dirty="0">
                <a:solidFill>
                  <a:srgbClr val="002664"/>
                </a:solidFill>
                <a:latin typeface="Public Sans Medium"/>
                <a:ea typeface="Batang"/>
              </a:rPr>
              <a:t>및 간염 서비스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  </a:t>
            </a:r>
            <a:r>
              <a:rPr lang="en-US" dirty="0">
                <a:solidFill>
                  <a:srgbClr val="002664"/>
                </a:solidFill>
                <a:latin typeface="Public Sans ExtraLight"/>
              </a:rPr>
              <a:t>www.mhahs.org.au</a:t>
            </a:r>
            <a:endParaRPr lang="en-US" dirty="0">
              <a:latin typeface="Public Sans ExtraLigh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84D861-5BC8-802D-E8BD-131CA978411E}"/>
              </a:ext>
            </a:extLst>
          </p:cNvPr>
          <p:cNvGrpSpPr/>
          <p:nvPr/>
        </p:nvGrpSpPr>
        <p:grpSpPr>
          <a:xfrm>
            <a:off x="10368882" y="1630220"/>
            <a:ext cx="1415661" cy="1098550"/>
            <a:chOff x="10575241" y="4970666"/>
            <a:chExt cx="1415661" cy="10985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CAF3374-995E-11A7-D1E6-7E2747F16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75241" y="4970666"/>
              <a:ext cx="1397000" cy="10985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4D5EFE-5A1F-F431-DF11-8226DB5A37EE}"/>
                </a:ext>
              </a:extLst>
            </p:cNvPr>
            <p:cNvSpPr txBox="1"/>
            <p:nvPr/>
          </p:nvSpPr>
          <p:spPr>
            <a:xfrm>
              <a:off x="10578436" y="5028878"/>
              <a:ext cx="141246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GP </a:t>
              </a:r>
              <a:r>
                <a:rPr lang="ko-KR" altLang="en-US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찾아보기</a:t>
              </a:r>
              <a:endPara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94F6022-F904-95D6-83D0-9CEF161570D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587832" y="595193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FF65E758-B62D-BF0F-47D2-87F6F811C1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507" y="1820196"/>
            <a:ext cx="6400800" cy="5683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844BD39-5F6B-E27F-D321-88657CD099F2}"/>
              </a:ext>
            </a:extLst>
          </p:cNvPr>
          <p:cNvSpPr txBox="1">
            <a:spLocks/>
          </p:cNvSpPr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pPr/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E2D0E56-559F-C088-46C5-FD7AFFC04537}"/>
              </a:ext>
            </a:extLst>
          </p:cNvPr>
          <p:cNvSpPr txBox="1">
            <a:spLocks/>
          </p:cNvSpPr>
          <p:nvPr/>
        </p:nvSpPr>
        <p:spPr>
          <a:xfrm>
            <a:off x="522367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모국어로 도움을 받을 수 있는 곳은 어디인가요</a:t>
            </a: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E10E8D-978F-3CF4-40FF-5520937E6208}"/>
              </a:ext>
            </a:extLst>
          </p:cNvPr>
          <p:cNvSpPr txBox="1"/>
          <p:nvPr/>
        </p:nvSpPr>
        <p:spPr>
          <a:xfrm>
            <a:off x="522366" y="2775147"/>
            <a:ext cx="8071465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의사 또는 의료 제공자와 모국어로 대화하길 원하시는 경우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: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번역 및 통역 서비스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(TIS)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에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13 14 50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으로 전화하십시오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이 서비스는 무료이며 비밀이 유지됩니다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접수 담당자에게 무료 통역사를 예약해 달라고 요청하십시오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6B3D9A6-BEF5-45A4-6CB5-C0A24A846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583" y="417650"/>
            <a:ext cx="344805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39EA11-7A8B-5145-5963-187DFD79E8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805" y="-689988"/>
            <a:ext cx="3295650" cy="7156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8E3AF0-7257-B859-5DAF-ACFDA76162C0}"/>
              </a:ext>
            </a:extLst>
          </p:cNvPr>
          <p:cNvSpPr txBox="1">
            <a:spLocks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오늘 무엇을 배웠나요</a:t>
            </a: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A8F95-0019-6689-B3FB-97B6AE5B4024}"/>
              </a:ext>
            </a:extLst>
          </p:cNvPr>
          <p:cNvSpPr txBox="1"/>
          <p:nvPr/>
        </p:nvSpPr>
        <p:spPr>
          <a:xfrm>
            <a:off x="4314173" y="2168436"/>
            <a:ext cx="7100169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</a:rPr>
              <a:t>참 또는 거짓</a:t>
            </a:r>
            <a:r>
              <a:rPr lang="en-PH" altLang="ko-KR" sz="2000" b="1" dirty="0">
                <a:solidFill>
                  <a:srgbClr val="002664"/>
                </a:solidFill>
                <a:latin typeface="Public Sans Medium" pitchFamily="2" charset="77"/>
              </a:rPr>
              <a:t>?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간은 우리가 먹고 마시는 대부분의 물질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, 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심지어 피부에 닿는 화학 물질까지도 처리한다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몸이 아프기 시작하면 간 질환이 있음을 알 수 있다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간염을 치료하지 않고 방치하면 간 질환을 유발할 수 있다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간 건강에 가장 중요한 것은 운동을 많이 하는 것이다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D07471-890C-9D5D-B777-130C9AB6F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1FBA1-D226-BCFC-4CC6-4AABB7013B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8A6D6-9118-3F7E-3C44-B7F2FC6C8F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8D1FF49-DE55-03F9-1E59-C16FA74DB5CF}"/>
              </a:ext>
            </a:extLst>
          </p:cNvPr>
          <p:cNvSpPr txBox="1">
            <a:spLocks/>
          </p:cNvSpPr>
          <p:nvPr/>
        </p:nvSpPr>
        <p:spPr>
          <a:xfrm>
            <a:off x="334449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기억해야 할 중요한 메시지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6E7FF-8315-6540-AC7D-937AFBDE5054}"/>
              </a:ext>
            </a:extLst>
          </p:cNvPr>
          <p:cNvSpPr txBox="1"/>
          <p:nvPr/>
        </p:nvSpPr>
        <p:spPr>
          <a:xfrm>
            <a:off x="334449" y="2939262"/>
            <a:ext cx="6184792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건강한 식생활을 하고 규칙적으로 운동하세요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건강한 체중을 유지하세요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알코올 섭취를 피하거나 줄이세요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GP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와 함께 간 건강을 점검하세요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및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C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 검사를 받으세요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(B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 백신 접종이 가능합니다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).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7602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9A27BD-4B61-7814-229E-90B1A60252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327" y="3699592"/>
            <a:ext cx="2901950" cy="2978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6696E-F086-6346-83E9-E6FFF45B89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68D374E-B7AB-E092-51D6-260C49A82C2E}"/>
              </a:ext>
            </a:extLst>
          </p:cNvPr>
          <p:cNvSpPr txBox="1">
            <a:spLocks/>
          </p:cNvSpPr>
          <p:nvPr/>
        </p:nvSpPr>
        <p:spPr>
          <a:xfrm>
            <a:off x="355985" y="1503365"/>
            <a:ext cx="374145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오늘 우리가 이야기할 내용</a:t>
            </a: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/>
          <p:nvPr/>
        </p:nvSpPr>
        <p:spPr>
          <a:xfrm>
            <a:off x="4762064" y="1503365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간이 우리 몸의 중요한 부분인 이유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간 질환에 대해 알아야 할 사항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간 질환에 걸릴 수 있는 사람과 일반적인 징후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간 건강 검사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간 건강 유지 방법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도움과 지원 찾기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ko-KR" altLang="en-US" sz="6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질문 있으세요</a:t>
            </a:r>
            <a:r>
              <a:rPr lang="en-US" altLang="ko-KR" sz="6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?</a:t>
            </a:r>
            <a:endParaRPr lang="en-US" sz="66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/>
          <p:nvPr/>
        </p:nvSpPr>
        <p:spPr>
          <a:xfrm>
            <a:off x="300626" y="2118426"/>
            <a:ext cx="5962152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ko-KR" altLang="en-US" sz="2000" b="1" dirty="0">
                <a:solidFill>
                  <a:srgbClr val="002664"/>
                </a:solidFill>
                <a:latin typeface="Public Sans Medium"/>
                <a:cs typeface="Poppins" pitchFamily="2" charset="77"/>
              </a:rPr>
              <a:t>개발자</a:t>
            </a:r>
            <a:r>
              <a:rPr lang="en-US" altLang="ko-KR" sz="2000" b="1" dirty="0">
                <a:solidFill>
                  <a:srgbClr val="002664"/>
                </a:solidFill>
                <a:latin typeface="Public Sans Medium"/>
                <a:cs typeface="Poppins" pitchFamily="2" charset="77"/>
              </a:rPr>
              <a:t>:</a:t>
            </a:r>
            <a:r>
              <a:rPr lang="en-US" sz="4000" b="1" dirty="0">
                <a:solidFill>
                  <a:srgbClr val="002664"/>
                </a:solidFill>
                <a:latin typeface="Public Sans Medium"/>
                <a:cs typeface="Poppins" pitchFamily="2" charset="77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Public Sans Medium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ublic Sans Medium"/>
                <a:cs typeface="Poppins" pitchFamily="2" charset="77"/>
              </a:rPr>
              <a:t>NSW Multicultural HIV </a:t>
            </a:r>
            <a:br>
              <a:rPr lang="en-US" sz="4000" b="1" dirty="0">
                <a:solidFill>
                  <a:srgbClr val="002664"/>
                </a:solidFill>
                <a:latin typeface="Public Sans Medium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ublic Sans Medium"/>
                <a:cs typeface="Poppins" pitchFamily="2" charset="77"/>
              </a:rPr>
              <a:t>and Hepatitis Service (</a:t>
            </a:r>
            <a:r>
              <a:rPr lang="en-US" altLang="ko-KR" sz="4000" b="1" dirty="0">
                <a:solidFill>
                  <a:srgbClr val="002664"/>
                </a:solidFill>
                <a:latin typeface="Public Sans Medium"/>
                <a:ea typeface="Batang" panose="02030600000101010101" pitchFamily="18" charset="-127"/>
              </a:rPr>
              <a:t>NSW </a:t>
            </a:r>
            <a:r>
              <a:rPr lang="ko-KR" altLang="en-US" sz="4000" b="1" dirty="0">
                <a:solidFill>
                  <a:srgbClr val="002664"/>
                </a:solidFill>
                <a:latin typeface="Public Sans Medium"/>
                <a:ea typeface="Batang" panose="02030600000101010101" pitchFamily="18" charset="-127"/>
              </a:rPr>
              <a:t>다문화 </a:t>
            </a:r>
            <a:r>
              <a:rPr lang="en-US" altLang="ko-KR" sz="4000" b="1" dirty="0">
                <a:solidFill>
                  <a:srgbClr val="002664"/>
                </a:solidFill>
                <a:latin typeface="Public Sans Medium"/>
                <a:ea typeface="Batang" panose="02030600000101010101" pitchFamily="18" charset="-127"/>
              </a:rPr>
              <a:t>HIV </a:t>
            </a:r>
            <a:r>
              <a:rPr lang="ko-KR" altLang="en-US" sz="4000" b="1" dirty="0">
                <a:solidFill>
                  <a:srgbClr val="002664"/>
                </a:solidFill>
                <a:latin typeface="Public Sans Medium"/>
                <a:ea typeface="Batang" panose="02030600000101010101" pitchFamily="18" charset="-127"/>
              </a:rPr>
              <a:t>및 간염 서비스</a:t>
            </a:r>
            <a:r>
              <a:rPr lang="en-PH" altLang="ko-KR" sz="4000" b="1" dirty="0">
                <a:solidFill>
                  <a:srgbClr val="002664"/>
                </a:solidFill>
                <a:latin typeface="Public Sans Medium"/>
                <a:ea typeface="Batang" panose="02030600000101010101" pitchFamily="18" charset="-127"/>
              </a:rPr>
              <a:t>)</a:t>
            </a:r>
            <a:endParaRPr lang="en-US" sz="4000" b="1" dirty="0">
              <a:solidFill>
                <a:srgbClr val="002664"/>
              </a:solidFill>
              <a:latin typeface="Public Sans Medium"/>
              <a:cs typeface="Poppins" pitchFamily="2" charset="77"/>
            </a:endParaRP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Public Sans Medium"/>
                <a:cs typeface="Poppins" pitchFamily="2" charset="77"/>
              </a:rPr>
              <a:t>(MHAHS)  </a:t>
            </a:r>
            <a:r>
              <a:rPr lang="en-US" sz="3000" b="1" dirty="0" err="1">
                <a:solidFill>
                  <a:srgbClr val="002664"/>
                </a:solidFill>
                <a:latin typeface="Public Sans Medium"/>
                <a:cs typeface="Poppins" pitchFamily="2" charset="77"/>
              </a:rPr>
              <a:t>mhahs.org.au</a:t>
            </a:r>
            <a:endParaRPr lang="en-US" sz="3000" b="1" dirty="0">
              <a:solidFill>
                <a:srgbClr val="002664"/>
              </a:solidFill>
              <a:latin typeface="Public Sans Medium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C1353-27AE-C7B1-73B7-54849D9A5606}"/>
              </a:ext>
            </a:extLst>
          </p:cNvPr>
          <p:cNvSpPr txBox="1"/>
          <p:nvPr/>
        </p:nvSpPr>
        <p:spPr>
          <a:xfrm>
            <a:off x="443620" y="552261"/>
            <a:ext cx="3539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/>
              <a:t>August 2025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D92C658-1CE9-0765-E31A-2E13CA946F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338" y="-679573"/>
            <a:ext cx="5702300" cy="6064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07" y="575683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간에 대한 정보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CD828B9-DF6C-5579-39F2-30BED701FE88}"/>
              </a:ext>
            </a:extLst>
          </p:cNvPr>
          <p:cNvGrpSpPr/>
          <p:nvPr/>
        </p:nvGrpSpPr>
        <p:grpSpPr>
          <a:xfrm>
            <a:off x="6838806" y="655443"/>
            <a:ext cx="2095500" cy="1879600"/>
            <a:chOff x="6732126" y="403506"/>
            <a:chExt cx="2095500" cy="18796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C5A9FA3-3425-931A-64F4-BF9A8536B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32126" y="403506"/>
              <a:ext cx="2095500" cy="18796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5F8F104-B86E-E21B-D784-E173A48F3CB5}"/>
                </a:ext>
              </a:extLst>
            </p:cNvPr>
            <p:cNvSpPr txBox="1"/>
            <p:nvPr/>
          </p:nvSpPr>
          <p:spPr>
            <a:xfrm>
              <a:off x="6859689" y="805484"/>
              <a:ext cx="18403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>
                  <a:solidFill>
                    <a:schemeClr val="bg1"/>
                  </a:solidFill>
                  <a:latin typeface="Public Sans Medium" pitchFamily="2" charset="77"/>
                </a:rPr>
                <a:t>간</a:t>
              </a:r>
              <a:r>
                <a:rPr lang="en-US" altLang="ko-KR" sz="2000" b="1" dirty="0">
                  <a:solidFill>
                    <a:schemeClr val="bg1"/>
                  </a:solidFill>
                  <a:latin typeface="Public Sans Medium" pitchFamily="2" charset="77"/>
                </a:rPr>
                <a:t>: </a:t>
              </a:r>
              <a:r>
                <a:rPr lang="ko-KR" altLang="en-US" sz="2000" b="1" dirty="0">
                  <a:solidFill>
                    <a:schemeClr val="bg1"/>
                  </a:solidFill>
                  <a:latin typeface="Public Sans Medium" pitchFamily="2" charset="77"/>
                </a:rPr>
                <a:t>신체 오른쪽</a:t>
              </a:r>
              <a:endParaRPr lang="en-US" sz="2000" b="1" dirty="0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1C7DC32-5A25-40C4-5854-A59015DE75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8828" y="2001849"/>
            <a:ext cx="5143500" cy="2438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0DD38B-F403-B808-ADDE-40E1B05FDFDC}"/>
              </a:ext>
            </a:extLst>
          </p:cNvPr>
          <p:cNvSpPr txBox="1"/>
          <p:nvPr/>
        </p:nvSpPr>
        <p:spPr>
          <a:xfrm>
            <a:off x="334448" y="2018659"/>
            <a:ext cx="5036205" cy="36894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간은 </a:t>
            </a:r>
            <a:r>
              <a:rPr lang="en-US" altLang="ko-KR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500</a:t>
            </a: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가지가 넘는 기능을 하는 큰 기관으로</a:t>
            </a:r>
            <a:r>
              <a:rPr lang="en-US" altLang="ko-KR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, </a:t>
            </a: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다음과 같은 역할을 합니다</a:t>
            </a:r>
            <a:r>
              <a:rPr lang="en-PH" altLang="ko-KR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음식물 분해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혈액 정화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감염 방지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에너지 공급 촉진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소화 촉진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손상된 후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(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심하지 않은 경우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) 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자가 회복 및 재생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939E88E-387D-5A31-273D-86159DE5C5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277" y="-709574"/>
            <a:ext cx="5181600" cy="72263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/>
          </p:cNvSpPr>
          <p:nvPr/>
        </p:nvSpPr>
        <p:spPr>
          <a:xfrm>
            <a:off x="354905" y="438493"/>
            <a:ext cx="46222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건강한 간은 어떤 역할을 할까요</a:t>
            </a: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39C47-912A-71B0-A178-AADA839AEBAE}"/>
              </a:ext>
            </a:extLst>
          </p:cNvPr>
          <p:cNvSpPr txBox="1"/>
          <p:nvPr/>
        </p:nvSpPr>
        <p:spPr>
          <a:xfrm>
            <a:off x="3841873" y="2442258"/>
            <a:ext cx="7986535" cy="35471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신체의 에너지원으로 사용되는 당과 지방을 생성하고 저장합니다</a:t>
            </a:r>
            <a:endParaRPr lang="en-US" altLang="ko-KR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먹은 것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, 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마신 것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, 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복용한 약을 처리합니다</a:t>
            </a:r>
            <a:endParaRPr lang="en-US" altLang="ko-KR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신체에 해로운 독소가 혈액에서 제거되도록 돕습니다</a:t>
            </a:r>
            <a:endParaRPr lang="en-US" altLang="ko-KR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감염과 싸우고 음식 소화를 돕습니다</a:t>
            </a:r>
            <a:endParaRPr lang="en-US" altLang="ko-KR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손상된 후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(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심하지 않은 경우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) 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자가 회복 및 재생을 할 수 있습니다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7B6C8D0-2793-4818-6F5C-6D55BC7058E4}"/>
              </a:ext>
            </a:extLst>
          </p:cNvPr>
          <p:cNvSpPr/>
          <p:nvPr/>
        </p:nvSpPr>
        <p:spPr>
          <a:xfrm>
            <a:off x="5008064" y="5465155"/>
            <a:ext cx="6647642" cy="953825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0C3C47-8E88-863B-284C-F4DBA18B8A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23" y="2106592"/>
            <a:ext cx="3695700" cy="41338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/>
          </p:cNvSpPr>
          <p:nvPr/>
        </p:nvSpPr>
        <p:spPr>
          <a:xfrm>
            <a:off x="309333" y="687624"/>
            <a:ext cx="4004840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간 질환이란 무엇인가요</a:t>
            </a: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B94D8F-622D-4707-7686-CC96455D3916}"/>
              </a:ext>
            </a:extLst>
          </p:cNvPr>
          <p:cNvSpPr txBox="1"/>
          <p:nvPr/>
        </p:nvSpPr>
        <p:spPr>
          <a:xfrm>
            <a:off x="5138261" y="5684094"/>
            <a:ext cx="6297526" cy="6771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latin typeface="Public Sans Medium" pitchFamily="2" charset="77"/>
              </a:rPr>
              <a:t>간 질환은 간부전과 간암을 유발할 수 있습니다</a:t>
            </a:r>
            <a:r>
              <a:rPr lang="en-US" altLang="ko-KR" sz="2000" b="1" dirty="0">
                <a:solidFill>
                  <a:schemeClr val="bg1"/>
                </a:solidFill>
                <a:latin typeface="Public Sans Medium" pitchFamily="2" charset="77"/>
              </a:rPr>
              <a:t>!</a:t>
            </a:r>
            <a:endParaRPr lang="en-US" sz="2000" b="1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C6B784-609B-E838-F99F-7942D175EAD6}"/>
              </a:ext>
            </a:extLst>
          </p:cNvPr>
          <p:cNvSpPr txBox="1"/>
          <p:nvPr/>
        </p:nvSpPr>
        <p:spPr>
          <a:xfrm>
            <a:off x="5068812" y="1224083"/>
            <a:ext cx="6436423" cy="44098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간 질환은 간을 손상시켜 제대로 기능하지 못하게 합니다</a:t>
            </a:r>
            <a:r>
              <a:rPr lang="en-PH" altLang="ko-KR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다음과 같은 여러 질환이 간에 영향을 미칠 수 있습니다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: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바이러스성 간염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지방간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알코올성 간 질환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유전적 질환 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간암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간 질환이 있는 대부분의 사람들은 아프지 않고 증상도 없습니다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5D20BE-395D-44C2-3719-38D058F05DD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835359" y="431512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24ACB-0905-9036-B839-7BC87767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DE993CE-6BAE-9A56-297D-663108E26C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73" y="-1872"/>
            <a:ext cx="11379200" cy="80518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44B3D-BEFD-0917-BBB0-74F96CFCE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DCC3D-DF19-7CEA-6B2C-ABC3A3A19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8D5040E-9CB1-9F69-8B89-F7F210820E01}"/>
              </a:ext>
            </a:extLst>
          </p:cNvPr>
          <p:cNvSpPr txBox="1">
            <a:spLocks/>
          </p:cNvSpPr>
          <p:nvPr/>
        </p:nvSpPr>
        <p:spPr>
          <a:xfrm>
            <a:off x="358815" y="438493"/>
            <a:ext cx="608828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간 질환의 단계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D9B85C-ABC1-E395-4677-F248F4BE96A5}"/>
              </a:ext>
            </a:extLst>
          </p:cNvPr>
          <p:cNvSpPr txBox="1"/>
          <p:nvPr/>
        </p:nvSpPr>
        <p:spPr>
          <a:xfrm>
            <a:off x="199373" y="2377430"/>
            <a:ext cx="1701478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건강한 간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C72B4D-436A-F039-305E-F2C7970812CF}"/>
              </a:ext>
            </a:extLst>
          </p:cNvPr>
          <p:cNvSpPr txBox="1"/>
          <p:nvPr/>
        </p:nvSpPr>
        <p:spPr>
          <a:xfrm>
            <a:off x="2352264" y="1738881"/>
            <a:ext cx="1701478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지방 간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49098-4DF7-8FB9-4810-46DFB05E0ED5}"/>
              </a:ext>
            </a:extLst>
          </p:cNvPr>
          <p:cNvSpPr txBox="1"/>
          <p:nvPr/>
        </p:nvSpPr>
        <p:spPr>
          <a:xfrm>
            <a:off x="4513946" y="2377430"/>
            <a:ext cx="179013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간염 </a:t>
            </a:r>
            <a:r>
              <a:rPr lang="en-US" altLang="ko-KR" dirty="0">
                <a:solidFill>
                  <a:srgbClr val="002664"/>
                </a:solidFill>
                <a:latin typeface="Public Sans ExtraLight" pitchFamily="2" charset="77"/>
              </a:rPr>
              <a:t>(</a:t>
            </a: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염증</a:t>
            </a:r>
            <a:r>
              <a:rPr lang="en-US" altLang="ko-KR" dirty="0">
                <a:solidFill>
                  <a:srgbClr val="002664"/>
                </a:solidFill>
                <a:latin typeface="Public Sans ExtraLight" pitchFamily="2" charset="77"/>
              </a:rPr>
              <a:t>)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EB9F32-846A-0021-4792-16EF0CAD3D9C}"/>
              </a:ext>
            </a:extLst>
          </p:cNvPr>
          <p:cNvSpPr txBox="1"/>
          <p:nvPr/>
        </p:nvSpPr>
        <p:spPr>
          <a:xfrm>
            <a:off x="6675630" y="2377430"/>
            <a:ext cx="1701478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섬유화 </a:t>
            </a:r>
            <a:r>
              <a:rPr lang="en-US" altLang="ko-KR" dirty="0">
                <a:solidFill>
                  <a:srgbClr val="002664"/>
                </a:solidFill>
                <a:latin typeface="Public Sans ExtraLight" pitchFamily="2" charset="77"/>
              </a:rPr>
              <a:t>(</a:t>
            </a: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반흔</a:t>
            </a:r>
            <a:r>
              <a:rPr lang="en-US" altLang="ko-KR" dirty="0">
                <a:solidFill>
                  <a:srgbClr val="002664"/>
                </a:solidFill>
                <a:latin typeface="Public Sans ExtraLight" pitchFamily="2" charset="77"/>
              </a:rPr>
              <a:t>)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ED595B-5127-681F-B8C4-F1BD616DCA0A}"/>
              </a:ext>
            </a:extLst>
          </p:cNvPr>
          <p:cNvSpPr txBox="1"/>
          <p:nvPr/>
        </p:nvSpPr>
        <p:spPr>
          <a:xfrm>
            <a:off x="8837313" y="2509764"/>
            <a:ext cx="1701478" cy="6385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ko-KR" altLang="en-US">
                <a:solidFill>
                  <a:srgbClr val="002664"/>
                </a:solidFill>
                <a:latin typeface="Public Sans ExtraLight" pitchFamily="2" charset="77"/>
              </a:rPr>
              <a:t>간경변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11A22E-7F72-1327-FFE4-5D2EC89F4D3B}"/>
              </a:ext>
            </a:extLst>
          </p:cNvPr>
          <p:cNvSpPr txBox="1"/>
          <p:nvPr/>
        </p:nvSpPr>
        <p:spPr>
          <a:xfrm>
            <a:off x="10454542" y="3346568"/>
            <a:ext cx="1701478" cy="6385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간부전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B325F2-F403-450D-DCE0-3D35887274DC}"/>
              </a:ext>
            </a:extLst>
          </p:cNvPr>
          <p:cNvSpPr txBox="1"/>
          <p:nvPr/>
        </p:nvSpPr>
        <p:spPr>
          <a:xfrm>
            <a:off x="10454542" y="4122072"/>
            <a:ext cx="1701478" cy="6385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간암</a:t>
            </a:r>
          </a:p>
        </p:txBody>
      </p:sp>
    </p:spTree>
    <p:extLst>
      <p:ext uri="{BB962C8B-B14F-4D97-AF65-F5344CB8AC3E}">
        <p14:creationId xmlns:p14="http://schemas.microsoft.com/office/powerpoint/2010/main" val="44652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/>
          </p:cNvSpPr>
          <p:nvPr/>
        </p:nvSpPr>
        <p:spPr>
          <a:xfrm>
            <a:off x="345598" y="727189"/>
            <a:ext cx="4514564" cy="122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누가 간 질환의 위험이 있나요</a:t>
            </a: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930A6-5464-24A8-CEB4-C261080AC69E}"/>
              </a:ext>
            </a:extLst>
          </p:cNvPr>
          <p:cNvSpPr txBox="1"/>
          <p:nvPr/>
        </p:nvSpPr>
        <p:spPr>
          <a:xfrm>
            <a:off x="5647241" y="1956121"/>
            <a:ext cx="6199161" cy="3404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간 질환은 누구에게나 영향을 미칠 수 있지만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, 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간 손상 위험이 있는 사람은 다음과 같습니다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: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지방간이 있는 경우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술을 너무 많이 마시는 경우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또는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C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간염이 있는 경우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면역 체계에 영향을 미치는 문제가 있는 경우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선천적으로 간 질환을 앓고 있는 경우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02FC82A-15CF-E4CD-60EA-11968414452F}"/>
              </a:ext>
            </a:extLst>
          </p:cNvPr>
          <p:cNvGrpSpPr/>
          <p:nvPr/>
        </p:nvGrpSpPr>
        <p:grpSpPr>
          <a:xfrm>
            <a:off x="481470" y="2613974"/>
            <a:ext cx="11222850" cy="3637970"/>
            <a:chOff x="481470" y="2613974"/>
            <a:chExt cx="11222850" cy="3637970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5A13A27-EF61-F623-9442-9E82CF2A8879}"/>
                </a:ext>
              </a:extLst>
            </p:cNvPr>
            <p:cNvSpPr/>
            <p:nvPr/>
          </p:nvSpPr>
          <p:spPr>
            <a:xfrm>
              <a:off x="481470" y="2615003"/>
              <a:ext cx="11222850" cy="3636941"/>
            </a:xfrm>
            <a:prstGeom prst="roundRect">
              <a:avLst>
                <a:gd name="adj" fmla="val 27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 Same-side Corner of Rectangle 15">
              <a:extLst>
                <a:ext uri="{FF2B5EF4-FFF2-40B4-BE49-F238E27FC236}">
                  <a16:creationId xmlns:a16="http://schemas.microsoft.com/office/drawing/2014/main" id="{B8CCBE51-9E0A-5730-DF94-E4BEF7A23D20}"/>
                </a:ext>
              </a:extLst>
            </p:cNvPr>
            <p:cNvSpPr/>
            <p:nvPr/>
          </p:nvSpPr>
          <p:spPr>
            <a:xfrm>
              <a:off x="481471" y="2613974"/>
              <a:ext cx="11222848" cy="815026"/>
            </a:xfrm>
            <a:prstGeom prst="round2SameRect">
              <a:avLst>
                <a:gd name="adj1" fmla="val 11324"/>
                <a:gd name="adj2" fmla="val 0"/>
              </a:avLst>
            </a:prstGeom>
            <a:solidFill>
              <a:srgbClr val="FFA96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9435E7A-369E-0756-69A1-1EA6C813DC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5860" y="-697938"/>
            <a:ext cx="3695700" cy="27495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/>
          </p:cNvSpPr>
          <p:nvPr/>
        </p:nvSpPr>
        <p:spPr>
          <a:xfrm>
            <a:off x="481471" y="487300"/>
            <a:ext cx="8019630" cy="6275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바이러스성 간염이란 무엇인가요</a:t>
            </a: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0D11C6-8F6A-50A2-BF94-9CD4EE412F5F}"/>
              </a:ext>
            </a:extLst>
          </p:cNvPr>
          <p:cNvSpPr txBox="1"/>
          <p:nvPr/>
        </p:nvSpPr>
        <p:spPr>
          <a:xfrm>
            <a:off x="481470" y="1199506"/>
            <a:ext cx="8019631" cy="12079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</a:rPr>
              <a:t>간염은 간의 염증을 의미합니다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.</a:t>
            </a:r>
          </a:p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호주에서 간염을 유발하는 가장 흔한 바이러스는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A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, 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, C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 바이러스입니다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7AE902-B1BC-DC04-6CA0-A1EAA068A473}"/>
              </a:ext>
            </a:extLst>
          </p:cNvPr>
          <p:cNvSpPr/>
          <p:nvPr/>
        </p:nvSpPr>
        <p:spPr>
          <a:xfrm>
            <a:off x="360439" y="4337824"/>
            <a:ext cx="11471121" cy="1003610"/>
          </a:xfrm>
          <a:prstGeom prst="rect">
            <a:avLst/>
          </a:prstGeom>
          <a:solidFill>
            <a:srgbClr val="FEE7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E5E6503-180B-46CD-D35C-1A6F8D49A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758743"/>
              </p:ext>
            </p:extLst>
          </p:nvPr>
        </p:nvGraphicFramePr>
        <p:xfrm>
          <a:off x="651608" y="2613974"/>
          <a:ext cx="10936656" cy="36878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7338">
                  <a:extLst>
                    <a:ext uri="{9D8B030D-6E8A-4147-A177-3AD203B41FA5}">
                      <a16:colId xmlns:a16="http://schemas.microsoft.com/office/drawing/2014/main" val="1131374975"/>
                    </a:ext>
                  </a:extLst>
                </a:gridCol>
                <a:gridCol w="1811216">
                  <a:extLst>
                    <a:ext uri="{9D8B030D-6E8A-4147-A177-3AD203B41FA5}">
                      <a16:colId xmlns:a16="http://schemas.microsoft.com/office/drawing/2014/main" val="59860161"/>
                    </a:ext>
                  </a:extLst>
                </a:gridCol>
                <a:gridCol w="2329961">
                  <a:extLst>
                    <a:ext uri="{9D8B030D-6E8A-4147-A177-3AD203B41FA5}">
                      <a16:colId xmlns:a16="http://schemas.microsoft.com/office/drawing/2014/main" val="2957104265"/>
                    </a:ext>
                  </a:extLst>
                </a:gridCol>
                <a:gridCol w="1837592">
                  <a:extLst>
                    <a:ext uri="{9D8B030D-6E8A-4147-A177-3AD203B41FA5}">
                      <a16:colId xmlns:a16="http://schemas.microsoft.com/office/drawing/2014/main" val="4274790123"/>
                    </a:ext>
                  </a:extLst>
                </a:gridCol>
                <a:gridCol w="1811216">
                  <a:extLst>
                    <a:ext uri="{9D8B030D-6E8A-4147-A177-3AD203B41FA5}">
                      <a16:colId xmlns:a16="http://schemas.microsoft.com/office/drawing/2014/main" val="4095171709"/>
                    </a:ext>
                  </a:extLst>
                </a:gridCol>
                <a:gridCol w="1679333">
                  <a:extLst>
                    <a:ext uri="{9D8B030D-6E8A-4147-A177-3AD203B41FA5}">
                      <a16:colId xmlns:a16="http://schemas.microsoft.com/office/drawing/2014/main" val="1839165396"/>
                    </a:ext>
                  </a:extLst>
                </a:gridCol>
              </a:tblGrid>
              <a:tr h="815026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b="1" dirty="0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감염 경로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b="1" dirty="0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만성</a:t>
                      </a:r>
                      <a:r>
                        <a:rPr lang="en-US" altLang="ko-KR" b="1" dirty="0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(</a:t>
                      </a:r>
                      <a:r>
                        <a:rPr lang="ko-KR" altLang="en-US" b="1" dirty="0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장기</a:t>
                      </a:r>
                      <a:r>
                        <a:rPr lang="en-US" altLang="ko-KR" b="1" dirty="0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) </a:t>
                      </a:r>
                      <a:r>
                        <a:rPr lang="ko-KR" altLang="en-US" b="1" dirty="0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가능성</a:t>
                      </a:r>
                      <a:endParaRPr lang="en-US" sz="15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b="1" dirty="0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치료제 여부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b="1" dirty="0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완치 여부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b="1" dirty="0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백신 여부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9942531"/>
                  </a:ext>
                </a:extLst>
              </a:tr>
              <a:tr h="89681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A</a:t>
                      </a:r>
                      <a:r>
                        <a:rPr lang="ko-KR" altLang="en-US" b="1" dirty="0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형 간염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오염된 음식과 물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Public Sans ExtraLight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아니오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Public Sans ExtraLight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특정되지 않음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Public Sans ExtraLight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면역 체계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Public Sans ExtraLight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예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Public Sans ExtraLight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7663723"/>
                  </a:ext>
                </a:extLst>
              </a:tr>
              <a:tr h="9935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B</a:t>
                      </a:r>
                      <a:r>
                        <a:rPr lang="ko-KR" altLang="en-US" b="1" dirty="0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형 간염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임산부에서 아기로</a:t>
                      </a:r>
                      <a:r>
                        <a:rPr lang="en-US" altLang="ko-KR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, </a:t>
                      </a:r>
                      <a:r>
                        <a:rPr lang="ko-KR" alt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혈액 대 혈액</a:t>
                      </a:r>
                      <a:r>
                        <a:rPr lang="en-US" altLang="ko-KR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, </a:t>
                      </a:r>
                    </a:p>
                    <a:p>
                      <a:pPr algn="ctr"/>
                      <a:r>
                        <a:rPr lang="ko-KR" alt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성관계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예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Public Sans ExtraLight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예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Public Sans ExtraLight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아니오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Public Sans ExtraLight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예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Public Sans ExtraLight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264779"/>
                  </a:ext>
                </a:extLst>
              </a:tr>
              <a:tr h="9092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C</a:t>
                      </a:r>
                      <a:r>
                        <a:rPr lang="ko-KR" altLang="en-US" b="1" dirty="0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형 간염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혈액 대 혈액 접촉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Public Sans ExtraLight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예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Public Sans ExtraLight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예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Public Sans ExtraLight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예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Public Sans ExtraLight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0" i="0" dirty="0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아니오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Public Sans ExtraLight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737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D6E9982-D0C9-346F-4A0F-BF54F6AD8E1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5359" y="431512"/>
            <a:ext cx="781050" cy="7810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9BEA25-6657-89AF-4A3E-159BB7A7C5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9930" y="3009419"/>
            <a:ext cx="2800350" cy="59563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09DCA221-8A89-F10F-F4DF-995098A40233}"/>
              </a:ext>
            </a:extLst>
          </p:cNvPr>
          <p:cNvSpPr txBox="1">
            <a:spLocks/>
          </p:cNvSpPr>
          <p:nvPr/>
        </p:nvSpPr>
        <p:spPr>
          <a:xfrm>
            <a:off x="358413" y="438493"/>
            <a:ext cx="3955759" cy="27329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간 질환의 일반적인 증상은 무엇인가요</a:t>
            </a: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?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681A9D-9AE9-5CB8-2DCC-BB045FD7B8CE}"/>
              </a:ext>
            </a:extLst>
          </p:cNvPr>
          <p:cNvGrpSpPr/>
          <p:nvPr/>
        </p:nvGrpSpPr>
        <p:grpSpPr>
          <a:xfrm>
            <a:off x="5198127" y="3701375"/>
            <a:ext cx="4051300" cy="2025650"/>
            <a:chOff x="5358114" y="3754175"/>
            <a:chExt cx="4051300" cy="20256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9D0378-FD4A-E82A-F0B3-B113BA33A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58114" y="3754175"/>
              <a:ext cx="4051300" cy="20256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7C9671-0AB5-F7C7-6A1C-8113756D05AB}"/>
                </a:ext>
              </a:extLst>
            </p:cNvPr>
            <p:cNvSpPr txBox="1"/>
            <p:nvPr/>
          </p:nvSpPr>
          <p:spPr>
            <a:xfrm>
              <a:off x="5525400" y="4089881"/>
              <a:ext cx="3716728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ko-KR" altLang="en-US" sz="2000" b="1" dirty="0">
                  <a:solidFill>
                    <a:schemeClr val="bg1"/>
                  </a:solidFill>
                  <a:latin typeface="Public Sans Medium" pitchFamily="2" charset="77"/>
                </a:rPr>
                <a:t>일반적으로 간이 심하게 손상될 때까지는 증상이 없습니다</a:t>
              </a:r>
              <a:endParaRPr lang="en-US" sz="2000" b="1" dirty="0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4ED651A-F27C-C326-1D1A-F33DD74CFA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479" y="3585017"/>
            <a:ext cx="2286000" cy="19621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340034-21E2-1A98-5F76-C2357ADF3E07}"/>
              </a:ext>
            </a:extLst>
          </p:cNvPr>
          <p:cNvSpPr txBox="1"/>
          <p:nvPr/>
        </p:nvSpPr>
        <p:spPr>
          <a:xfrm>
            <a:off x="4973256" y="994535"/>
            <a:ext cx="6860332" cy="2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</a:rPr>
              <a:t>증상에는 다음이 포함될 수 있습니다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: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몸이 아픔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식욕 부진 또는 체중 감소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눈이나 피부가 노랗게 변함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(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황달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)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복부와 발목 부종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BB86E8B-F4E9-4E5F-AD34-28CBA45A337E}"/>
</file>

<file path=customXml/itemProps2.xml><?xml version="1.0" encoding="utf-8"?>
<ds:datastoreItem xmlns:ds="http://schemas.openxmlformats.org/officeDocument/2006/customXml" ds:itemID="{23A07F18-AB4E-4EE1-8355-DBE30496A568}"/>
</file>

<file path=customXml/itemProps3.xml><?xml version="1.0" encoding="utf-8"?>
<ds:datastoreItem xmlns:ds="http://schemas.openxmlformats.org/officeDocument/2006/customXml" ds:itemID="{1C747282-77E7-41BF-BAE2-482CC65BB8D0}"/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1102</Words>
  <Application>Microsoft Office PowerPoint</Application>
  <PresentationFormat>Widescreen</PresentationFormat>
  <Paragraphs>200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Aptos Display</vt:lpstr>
      <vt:lpstr>Arial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PowerPoint Presentation</vt:lpstr>
      <vt:lpstr>간에 대한 정보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B형 및 C형 간염 치료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57</cp:revision>
  <dcterms:created xsi:type="dcterms:W3CDTF">2025-06-03T07:12:24Z</dcterms:created>
  <dcterms:modified xsi:type="dcterms:W3CDTF">2025-09-29T00:51:11Z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2025-09-29T00:50:47Z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be48f127-d09c-4393-ade8-9f98f90cf37d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