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 darish" initials="dd" lastIdx="5" clrIdx="0">
    <p:extLst>
      <p:ext uri="{19B8F6BF-5375-455C-9EA6-DF929625EA0E}">
        <p15:presenceInfo xmlns:p15="http://schemas.microsoft.com/office/powerpoint/2012/main" userId="2706e406a5661028" providerId="Windows Live"/>
      </p:ext>
    </p:extLst>
  </p:cmAuthor>
  <p:cmAuthor id="2" name="Workshop" initials="W" lastIdx="4" clrIdx="1">
    <p:extLst>
      <p:ext uri="{19B8F6BF-5375-455C-9EA6-DF929625EA0E}">
        <p15:presenceInfo xmlns:p15="http://schemas.microsoft.com/office/powerpoint/2012/main" userId="Worksho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64"/>
    <a:srgbClr val="FEE7C8"/>
    <a:srgbClr val="FFA969"/>
    <a:srgbClr val="00C296"/>
    <a:srgbClr val="B9A7FA"/>
    <a:srgbClr val="E7E1FC"/>
    <a:srgbClr val="CCF2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73"/>
    <p:restoredTop sz="94617"/>
  </p:normalViewPr>
  <p:slideViewPr>
    <p:cSldViewPr snapToGrid="0">
      <p:cViewPr varScale="1">
        <p:scale>
          <a:sx n="106" d="100"/>
          <a:sy n="106" d="100"/>
        </p:scale>
        <p:origin x="11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ADA6E-3091-CA42-92F6-F9FE90BE6B55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9AEB90-4346-384C-90A7-402DE92B5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2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337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3849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59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9AEB90-4346-384C-90A7-402DE92B5D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460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24894-F36B-CF96-F0CE-8BECE9C9B6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B0D58E-37D3-56B8-5C75-4C4F4FE1FF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6D64C-F31C-9B1D-FBC2-56602BA524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81F69-D948-0ECA-3112-A590837B5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BF7C-1279-EF08-3CD7-1F83AFD56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4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5413F-B0B1-8771-715F-2B0618625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D9999-643C-51A6-BE9A-5AAB7F6F9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7263F1-61A9-1DC1-478F-1AAF3F2E7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AD34B8-103D-443A-7A2E-AD2229A11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D5DA6-AA4C-7112-12FC-25C6C080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785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14F014-A57B-3168-2D84-6EF5D8F5AC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92D29E-5436-7A17-E572-B97A394992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D1368-F841-FD01-7FCD-2156623C0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ADD84-4596-5137-2BFD-5EE409210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9CBA-2D5C-B1FC-6253-F1D99DFE9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C7216-E85F-BD11-6647-5E085B0F98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B1C87-9FEB-CEDE-F1EC-1A34BF53B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A7E5F-B5BC-0680-DE8F-E4CF5C0B4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63EFA-D00C-DF22-9010-8B7CC557E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FEA91-EBEA-BDE0-9076-8A7686CAD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49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9290-CEA9-08F8-3737-D3C04A267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884FD-CE7C-F937-FC06-93717CEDE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6EC521-522B-FB23-8EE5-DF4DCEA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FF07E-3801-9426-C340-6EC89212A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700CE-1C85-16D5-8745-E126F3FF9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210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FD2C3-B5E4-99A9-F347-409141491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F00058-A46D-8483-986C-03F0959DF7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A9EC91-219F-021D-4D69-8FA3BD987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E38D4-609C-77A3-414B-63BD31C9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AA238C-B9CB-72DC-A2A6-8039B260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31314-248E-0443-95D4-CC490228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34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CA4DC-05D3-7D8C-B3C2-B4D476663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40912-161A-D85B-5D81-852072120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1CEB8D-925D-B04D-519C-28834F687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12FCE-4BF4-8ED2-62A2-4D3934FFAA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5F27E4-B00A-75C4-CEF6-DDAF1D9F6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B84FA-289B-3E3D-9633-F7A425B09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61926-9184-1ABB-03A6-245C79E51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03426-C5F3-DCF8-A71C-953F72424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61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3D2CA-FF95-D398-9EFE-09499BBB6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CFD25E-AD4C-2D60-C15E-0A600A267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A318EF-F654-5F20-4B02-D3A3A0B99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AC471-7CCB-A973-D76B-23BF36CFD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77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019EED-6A96-A81F-8DFB-69F27FA45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E7487C-17BC-2763-B104-637495770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0D6169-9D24-326A-CC48-E83C8C065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273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D49A-C340-E61C-7F04-B68E8845E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EC10B-1CE2-21FD-EB0D-741992BC4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6EA11F-0575-E867-64BD-9EC344C28B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17FE73-C346-E3CD-5791-4CE26FA8C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904375-8C19-C47C-1413-F7FD14786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8ECED6-6F84-F9AD-BC22-A721F742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86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61A9-43C3-A436-6721-3FEAF02C1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0DDF1F-BF89-2B34-6E15-4B28DE66DE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C6B654-0B84-4F04-FF30-2E061AB59C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56A7FF-6006-CDD1-460A-3EACC8CD3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0D7174-13EC-293F-DF99-2C99E61FD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C9CB4-FF9E-F29E-CD17-21BE69246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89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B694D4-FA4C-7341-E5E8-351B4B1BE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EE27D-37D8-6D85-1547-BF01CD370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C66AB8-057A-7913-815C-5731802777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5ACF943-0B87-AD45-81F6-A7A9F0A44F3F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2664F5-0DD8-1F5B-F9BC-5B3B84E75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F404F9-C7A0-AA4D-48F9-9B663F11A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E164D0-F1D5-E746-8C23-B606447DA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31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emf"/><Relationship Id="rId4" Type="http://schemas.openxmlformats.org/officeDocument/2006/relationships/image" Target="../media/image4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363B0D-B99A-97B2-7AE7-6EDBCE0C4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B37190-1D85-C943-3663-599332B33E25}"/>
              </a:ext>
            </a:extLst>
          </p:cNvPr>
          <p:cNvSpPr txBox="1"/>
          <p:nvPr/>
        </p:nvSpPr>
        <p:spPr>
          <a:xfrm>
            <a:off x="300626" y="2404997"/>
            <a:ext cx="4595466" cy="183319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स्वास्थ्य बुझ्न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8215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90B73A-45B7-C0B0-9A72-3AABFED8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BA65378-AA1C-46F0-E3A5-2D534E9180BD}"/>
              </a:ext>
            </a:extLst>
          </p:cNvPr>
          <p:cNvGrpSpPr/>
          <p:nvPr/>
        </p:nvGrpSpPr>
        <p:grpSpPr>
          <a:xfrm>
            <a:off x="396415" y="1751069"/>
            <a:ext cx="7891057" cy="4433146"/>
            <a:chOff x="396415" y="1751069"/>
            <a:chExt cx="7891057" cy="4433146"/>
          </a:xfrm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91599979-68ED-535D-0B18-EC1F932619A7}"/>
                </a:ext>
              </a:extLst>
            </p:cNvPr>
            <p:cNvSpPr/>
            <p:nvPr/>
          </p:nvSpPr>
          <p:spPr>
            <a:xfrm>
              <a:off x="396415" y="1756040"/>
              <a:ext cx="7891057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FF3BE2E2-B9E0-7785-FD16-1C7046BC6841}"/>
                </a:ext>
              </a:extLst>
            </p:cNvPr>
            <p:cNvSpPr/>
            <p:nvPr/>
          </p:nvSpPr>
          <p:spPr>
            <a:xfrm>
              <a:off x="396415" y="2960055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 Same-side Corner of Rectangle 24">
              <a:extLst>
                <a:ext uri="{FF2B5EF4-FFF2-40B4-BE49-F238E27FC236}">
                  <a16:creationId xmlns:a16="http://schemas.microsoft.com/office/drawing/2014/main" id="{C350EEAD-2420-76BB-E10E-7D92A3595201}"/>
                </a:ext>
              </a:extLst>
            </p:cNvPr>
            <p:cNvSpPr/>
            <p:nvPr/>
          </p:nvSpPr>
          <p:spPr>
            <a:xfrm rot="16200000">
              <a:off x="147767" y="1999717"/>
              <a:ext cx="1003706" cy="506410"/>
            </a:xfrm>
            <a:prstGeom prst="round2SameRect">
              <a:avLst/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ound Same-side Corner of Rectangle 25">
              <a:extLst>
                <a:ext uri="{FF2B5EF4-FFF2-40B4-BE49-F238E27FC236}">
                  <a16:creationId xmlns:a16="http://schemas.microsoft.com/office/drawing/2014/main" id="{21EE72CA-783A-A6F4-8163-B2CA8148744A}"/>
                </a:ext>
              </a:extLst>
            </p:cNvPr>
            <p:cNvSpPr/>
            <p:nvPr/>
          </p:nvSpPr>
          <p:spPr>
            <a:xfrm rot="16200000">
              <a:off x="-110054" y="3466404"/>
              <a:ext cx="1519347" cy="506410"/>
            </a:xfrm>
            <a:prstGeom prst="round2SameRect">
              <a:avLst/>
            </a:prstGeom>
            <a:solidFill>
              <a:srgbClr val="00C2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241445-C4C3-8DBB-31FA-1617AE699C81}"/>
                </a:ext>
              </a:extLst>
            </p:cNvPr>
            <p:cNvSpPr/>
            <p:nvPr/>
          </p:nvSpPr>
          <p:spPr>
            <a:xfrm>
              <a:off x="396415" y="4664868"/>
              <a:ext cx="7891057" cy="1519347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 Same-side Corner of Rectangle 27">
              <a:extLst>
                <a:ext uri="{FF2B5EF4-FFF2-40B4-BE49-F238E27FC236}">
                  <a16:creationId xmlns:a16="http://schemas.microsoft.com/office/drawing/2014/main" id="{DCA026C8-8FD6-6B0C-EF49-58FA2BFDD700}"/>
                </a:ext>
              </a:extLst>
            </p:cNvPr>
            <p:cNvSpPr/>
            <p:nvPr/>
          </p:nvSpPr>
          <p:spPr>
            <a:xfrm rot="16200000">
              <a:off x="-110054" y="5171217"/>
              <a:ext cx="1519347" cy="506410"/>
            </a:xfrm>
            <a:prstGeom prst="round2SameRect">
              <a:avLst/>
            </a:prstGeom>
            <a:solidFill>
              <a:srgbClr val="00266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C7703167-FA38-A1DA-5B19-F462D20B0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970" y="-864525"/>
            <a:ext cx="3949700" cy="85407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FFD1D7-55DE-C599-4D6B-572A34A6E41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2925-C0D9-BC88-EA3B-71C0A0272D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14142524-A5BE-BAB2-FF12-8771A76EABDC}"/>
              </a:ext>
            </a:extLst>
          </p:cNvPr>
          <p:cNvSpPr txBox="1">
            <a:spLocks/>
          </p:cNvSpPr>
          <p:nvPr/>
        </p:nvSpPr>
        <p:spPr>
          <a:xfrm>
            <a:off x="343330" y="455651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रोगको परीक्षण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68F29-9413-00F6-7CEC-65BDE24B4FBF}"/>
              </a:ext>
            </a:extLst>
          </p:cNvPr>
          <p:cNvSpPr txBox="1"/>
          <p:nvPr/>
        </p:nvSpPr>
        <p:spPr>
          <a:xfrm>
            <a:off x="1068702" y="1864904"/>
            <a:ext cx="3946967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रक्त परीक्षण –</a:t>
            </a:r>
            <a:endParaRPr lang="en-PH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कार्यक्षमता जाँच गर्न प्रयोग गरिन्छ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8A76C4-B884-8AF7-FC05-9FDEE728C9D2}"/>
              </a:ext>
            </a:extLst>
          </p:cNvPr>
          <p:cNvSpPr txBox="1"/>
          <p:nvPr/>
        </p:nvSpPr>
        <p:spPr>
          <a:xfrm>
            <a:off x="1068702" y="3152126"/>
            <a:ext cx="6755784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स्क्यानहरू</a:t>
            </a:r>
            <a:r>
              <a:rPr lang="en-PH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–</a:t>
            </a:r>
          </a:p>
          <a:p>
            <a:pPr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सूजन, सुन्निने वा दागहरू जाँच गर्न कलेजो हेर्न अल्ट्रासाउन्ड, सीटी वा एमआरआई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AA227-800B-D8E6-BCD9-59A77466EE56}"/>
              </a:ext>
            </a:extLst>
          </p:cNvPr>
          <p:cNvSpPr txBox="1"/>
          <p:nvPr/>
        </p:nvSpPr>
        <p:spPr>
          <a:xfrm>
            <a:off x="1068702" y="4876754"/>
            <a:ext cx="6153901" cy="88743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SzPct val="80000"/>
            </a:pP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बायोप्सी –</a:t>
            </a:r>
            <a:endParaRPr lang="en-US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कलेजोले कसरी काम गरिरहेको छ भनेर बुझ्नको लागि तपाईंको कलेजोको तन्तुको सानो नमूना लिने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94F3BF3-26C3-A568-10F6-6EFDBE85D836}"/>
              </a:ext>
            </a:extLst>
          </p:cNvPr>
          <p:cNvGrpSpPr/>
          <p:nvPr/>
        </p:nvGrpSpPr>
        <p:grpSpPr>
          <a:xfrm>
            <a:off x="8527777" y="1335865"/>
            <a:ext cx="3441700" cy="2209800"/>
            <a:chOff x="8383820" y="575817"/>
            <a:chExt cx="3441700" cy="220980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ABB2C25-E302-9445-DCA3-39B1F59BA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3820" y="575817"/>
              <a:ext cx="3441700" cy="22098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B0CCD8E-8911-1248-6CDB-8BB81B777E2E}"/>
                </a:ext>
              </a:extLst>
            </p:cNvPr>
            <p:cNvSpPr txBox="1"/>
            <p:nvPr/>
          </p:nvSpPr>
          <p:spPr>
            <a:xfrm>
              <a:off x="8457153" y="871457"/>
              <a:ext cx="3341334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यदि तपाईंलाई कलेजोको स्वास्थ्यबारे चिन्ता छ वा प्रश्न छन् भने आफ्नो डाक्टर वा सामान्य चिकित्सक (</a:t>
              </a:r>
              <a:r>
                <a:rPr lang="en-US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GP) </a:t>
              </a:r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सँग कुरा गर्नुहोस्।</a:t>
              </a:r>
              <a:endParaRPr lang="en-US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445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395F09-ABC7-ADF1-BF17-23A874FB1D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90140F42-B930-C1E4-4733-5FDD37B29AA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519" y="-681693"/>
            <a:ext cx="3733800" cy="2876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BFDF2C-B103-9044-2011-F87C836AFB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E1897-A223-281D-124C-2A9E32F1F8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11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9E07FE03-B6BC-5DFE-D2F8-98032658E5F3}"/>
              </a:ext>
            </a:extLst>
          </p:cNvPr>
          <p:cNvSpPr/>
          <p:nvPr/>
        </p:nvSpPr>
        <p:spPr>
          <a:xfrm>
            <a:off x="481470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 Same-side Corner of Rectangle 16">
            <a:extLst>
              <a:ext uri="{FF2B5EF4-FFF2-40B4-BE49-F238E27FC236}">
                <a16:creationId xmlns:a16="http://schemas.microsoft.com/office/drawing/2014/main" id="{026A9EDC-9001-3854-0843-072B90ADEDD5}"/>
              </a:ext>
            </a:extLst>
          </p:cNvPr>
          <p:cNvSpPr/>
          <p:nvPr/>
        </p:nvSpPr>
        <p:spPr>
          <a:xfrm>
            <a:off x="481471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परीक्षणले तपाईंलाई निम्न कुराहरु बताउँनेछ: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84232788-D00E-FFAE-CA0F-EA6D9A0A9D6C}"/>
              </a:ext>
            </a:extLst>
          </p:cNvPr>
          <p:cNvSpPr/>
          <p:nvPr/>
        </p:nvSpPr>
        <p:spPr>
          <a:xfrm>
            <a:off x="6350642" y="2615003"/>
            <a:ext cx="5334539" cy="3636941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 Same-side Corner of Rectangle 18">
            <a:extLst>
              <a:ext uri="{FF2B5EF4-FFF2-40B4-BE49-F238E27FC236}">
                <a16:creationId xmlns:a16="http://schemas.microsoft.com/office/drawing/2014/main" id="{B352D5FF-B9C0-0521-0816-A288D3ACD5FF}"/>
              </a:ext>
            </a:extLst>
          </p:cNvPr>
          <p:cNvSpPr/>
          <p:nvPr/>
        </p:nvSpPr>
        <p:spPr>
          <a:xfrm>
            <a:off x="6350643" y="2613974"/>
            <a:ext cx="5334538" cy="815026"/>
          </a:xfrm>
          <a:prstGeom prst="round2SameRect">
            <a:avLst>
              <a:gd name="adj1" fmla="val 10762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परीक्षणले तपाईंलाई निम्न कुराहरु बताउँनेछ: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0" name="Title 5">
            <a:extLst>
              <a:ext uri="{FF2B5EF4-FFF2-40B4-BE49-F238E27FC236}">
                <a16:creationId xmlns:a16="http://schemas.microsoft.com/office/drawing/2014/main" id="{7527E5AC-E5E9-F396-105A-476126EB7847}"/>
              </a:ext>
            </a:extLst>
          </p:cNvPr>
          <p:cNvSpPr txBox="1">
            <a:spLocks/>
          </p:cNvSpPr>
          <p:nvPr/>
        </p:nvSpPr>
        <p:spPr>
          <a:xfrm>
            <a:off x="431456" y="455651"/>
            <a:ext cx="648277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र हेपाटाइटिस सी को परीक्षण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C98AB04-856D-8742-AD74-CEC6AFD5531F}"/>
              </a:ext>
            </a:extLst>
          </p:cNvPr>
          <p:cNvSpPr txBox="1"/>
          <p:nvPr/>
        </p:nvSpPr>
        <p:spPr>
          <a:xfrm>
            <a:off x="431456" y="1688781"/>
            <a:ext cx="7765433" cy="7544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Public Sans Medium" pitchFamily="2" charset="77"/>
              </a:rPr>
              <a:t>हेपाटाइटिस बी र सी का लागि विभिन्न प्रकारका रगत परीक्षणहरू छन्। </a:t>
            </a:r>
            <a:r>
              <a:rPr lang="hi-IN" sz="2000" dirty="0">
                <a:solidFill>
                  <a:srgbClr val="002664"/>
                </a:solidFill>
                <a:latin typeface="Public Sans Medium" pitchFamily="2" charset="77"/>
              </a:rPr>
              <a:t>ती सजिलो र गोप्य हुन्छन्।</a:t>
            </a:r>
            <a:endParaRPr lang="en-US" sz="2000" dirty="0">
              <a:latin typeface="Public Sans ExtraLight" pitchFamily="2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25174-D4BC-46CA-A252-E92A7DA0ADCC}"/>
              </a:ext>
            </a:extLst>
          </p:cNvPr>
          <p:cNvSpPr txBox="1"/>
          <p:nvPr/>
        </p:nvSpPr>
        <p:spPr>
          <a:xfrm>
            <a:off x="506818" y="3607959"/>
            <a:ext cx="5224131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दीर्घकालीन (लामो समयसम्म) हेपाटाइटिस बी संक्रमण छ कि छैन, र हेरचाह र उपचार चाहिन्छ कि चाहिदैन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विरुद्ध प्रतिरक्षा विकास भएको छ कि छैन, र फेरि लाग्न सक्छ कि सक्दैन</a:t>
            </a:r>
            <a:endParaRPr lang="en-PH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विरुद्ध सुरक्षा छ कि छैन, र हेपाटाइटिस बी खोप चाहिन्छ कि चाहिदैन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797017D-9334-0AC7-1BED-93161113BC82}"/>
              </a:ext>
            </a:extLst>
          </p:cNvPr>
          <p:cNvSpPr txBox="1"/>
          <p:nvPr/>
        </p:nvSpPr>
        <p:spPr>
          <a:xfrm>
            <a:off x="6397256" y="3607959"/>
            <a:ext cx="4118344" cy="243446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कहिल्यै हेपाटाइटिस सी भएको थियो कि थिएन र अहिले छ कि छैन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अहिले हेपाटाइटिस 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   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सी छ कि छैन र उपचार सम्भव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 </a:t>
            </a:r>
            <a:r>
              <a:rPr lang="en-PH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 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छ कि छैन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9882FC9-3855-B992-B24A-5114E895142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063" y="3944514"/>
            <a:ext cx="2063750" cy="273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75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0E1F1-0265-C382-8734-98EFA03C4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4E8F2-F912-0A28-8C78-A6730413E8A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12BE0A-2C68-FCAD-2BCE-EB4A0A26A4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3BD10864-AE59-B38A-60CD-ABCE88A49BCC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7469582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रोगको उपचार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EF701-F362-577D-62B0-9E058309B13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8786" y="-651514"/>
            <a:ext cx="4235450" cy="6991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22C4BE-7638-1D25-1D70-CE07436495D7}"/>
              </a:ext>
            </a:extLst>
          </p:cNvPr>
          <p:cNvSpPr txBox="1"/>
          <p:nvPr/>
        </p:nvSpPr>
        <p:spPr>
          <a:xfrm>
            <a:off x="5215936" y="2597991"/>
            <a:ext cx="6182805" cy="281220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 एक विकल्प हुन सक्छ - यदि तपाईंलाई उपचारको आवश्यकता छ भने तपाईंको डाक्टरले तपाईंलाई सल्लाह दिनुहुनेछ।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औषधिहरू (तपाईंको जीपी द्वारा प्रदान गरिएको), आहार र व्यायाम र स्वस्थ जीवनशैली अपनाएर उपचार गर्न सकिन्छ।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तपाईंको कलेजो गम्भीर रूपमा क्षतिग्रस्त भइसकेको छ (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cirrhosis),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भने त्यो अवस्थामा उल्टाउन सकिँदैन।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7664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9E11D2-5FBA-BE3B-D8EE-8069A06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A30F16B9-C8D4-D33D-615B-8C672FD2CE9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642" y="-700359"/>
            <a:ext cx="4095750" cy="23431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C466DD-0601-B84E-33E7-7670B1B027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24071D-298C-8A13-3178-379F8A7433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2260AC0C-1B3B-D917-F069-EBF253B4F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927" y="409579"/>
            <a:ext cx="5380082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र सी को उपचार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57356CE-A826-EEC5-F737-930FAA3DB50F}"/>
              </a:ext>
            </a:extLst>
          </p:cNvPr>
          <p:cNvSpPr/>
          <p:nvPr/>
        </p:nvSpPr>
        <p:spPr>
          <a:xfrm>
            <a:off x="481470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Same-side Corner of Rectangle 19">
            <a:extLst>
              <a:ext uri="{FF2B5EF4-FFF2-40B4-BE49-F238E27FC236}">
                <a16:creationId xmlns:a16="http://schemas.microsoft.com/office/drawing/2014/main" id="{C5852BF0-C180-5823-8936-FBA4B640FD36}"/>
              </a:ext>
            </a:extLst>
          </p:cNvPr>
          <p:cNvSpPr/>
          <p:nvPr/>
        </p:nvSpPr>
        <p:spPr>
          <a:xfrm>
            <a:off x="481471" y="2109007"/>
            <a:ext cx="5334538" cy="815026"/>
          </a:xfrm>
          <a:prstGeom prst="round2SameRect">
            <a:avLst>
              <a:gd name="adj1" fmla="val 9600"/>
              <a:gd name="adj2" fmla="val 0"/>
            </a:avLst>
          </a:prstGeom>
          <a:solidFill>
            <a:srgbClr val="FFA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2F0B73-28FE-0457-F8C3-DAC6D1459E80}"/>
              </a:ext>
            </a:extLst>
          </p:cNvPr>
          <p:cNvSpPr txBox="1"/>
          <p:nvPr/>
        </p:nvSpPr>
        <p:spPr>
          <a:xfrm>
            <a:off x="578678" y="3068995"/>
            <a:ext cx="4926384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दीर्घकालीन (क्रोनिक) हेपाटाइटिस बी - आफ्नो कलेजोको स्वास्थ्य जाँच गर्न नियमित रूपमा (हरेक ६-१२ महिनामा) आफ्नो डाक्टरलाई भेट्नुहोस्।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उपचारले कलेजोमा हुने क्षति कम गर्न र कलेजोको क्यान्सरको जोखिम कम गर्न सक्छ। </a:t>
            </a:r>
          </a:p>
          <a:p>
            <a:pPr marL="342900" indent="-342900">
              <a:spcAft>
                <a:spcPts val="1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औषधि आवश्यक छ कि छैन भन्ने बारेमा तपाईंको डाक्टरले सल्लाह दिनुहुनेछ।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F9F5C44B-615E-57E5-CCFD-B5CEEF9F6773}"/>
              </a:ext>
            </a:extLst>
          </p:cNvPr>
          <p:cNvSpPr/>
          <p:nvPr/>
        </p:nvSpPr>
        <p:spPr>
          <a:xfrm>
            <a:off x="6350642" y="2110036"/>
            <a:ext cx="5334539" cy="4195230"/>
          </a:xfrm>
          <a:prstGeom prst="roundRect">
            <a:avLst>
              <a:gd name="adj" fmla="val 272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ound Same-side Corner of Rectangle 21">
            <a:extLst>
              <a:ext uri="{FF2B5EF4-FFF2-40B4-BE49-F238E27FC236}">
                <a16:creationId xmlns:a16="http://schemas.microsoft.com/office/drawing/2014/main" id="{DFC63CB7-CB29-9FD1-7923-2FC7C806F069}"/>
              </a:ext>
            </a:extLst>
          </p:cNvPr>
          <p:cNvSpPr/>
          <p:nvPr/>
        </p:nvSpPr>
        <p:spPr>
          <a:xfrm>
            <a:off x="6350643" y="2109007"/>
            <a:ext cx="5334538" cy="815026"/>
          </a:xfrm>
          <a:prstGeom prst="round2SameRect">
            <a:avLst>
              <a:gd name="adj1" fmla="val 11367"/>
              <a:gd name="adj2" fmla="val 0"/>
            </a:avLst>
          </a:prstGeom>
          <a:solidFill>
            <a:srgbClr val="00C2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2129C2-8D71-E243-8B74-CA591FCC7864}"/>
              </a:ext>
            </a:extLst>
          </p:cNvPr>
          <p:cNvSpPr txBox="1"/>
          <p:nvPr/>
        </p:nvSpPr>
        <p:spPr>
          <a:xfrm>
            <a:off x="6512947" y="3068995"/>
            <a:ext cx="4926384" cy="28881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को उपचार डाइरेक्ट एक्टिङ एन्टी-भाइरल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DAAs)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भनिने औषधिले गरिन्छ। तिनीहरू चक्की वा ट्याब्लेटहरू हुन् :</a:t>
            </a:r>
            <a:endParaRPr lang="en-US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तपाईको शरीरबाट भाइरस हटाउछ 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कम वा कुनै साइड इफेक्ट छैन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क्षति र कलेजोको क्यान्सरको जोखिम कम गर्छ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 (</a:t>
            </a:r>
            <a:r>
              <a:rPr lang="en-US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Hepatitis C) </a:t>
            </a: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भएका ९५% मानिसहरूलाई निको पार्छ।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4296DA1-C20A-9832-3283-2B6DE03BBB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7851" y="659881"/>
            <a:ext cx="2540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578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0D06A7-A1F1-1489-7C11-D72BEC4536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1BDF75-CF89-FBFB-A563-EEFDF50EF0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0627" y="-685481"/>
            <a:ext cx="4572000" cy="3187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8A16B1-EF9E-2C3B-8B33-417B48F4C4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9090" y="5110848"/>
            <a:ext cx="1574800" cy="14160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F5A0BF-95F8-FD6B-FCD1-28689C8E31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5CEFE8-6137-6FC7-C32C-1E964A310DF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41585AC3-39EB-B5D4-DAF3-D036C1AA84FA}"/>
              </a:ext>
            </a:extLst>
          </p:cNvPr>
          <p:cNvSpPr txBox="1">
            <a:spLocks/>
          </p:cNvSpPr>
          <p:nvPr/>
        </p:nvSpPr>
        <p:spPr>
          <a:xfrm>
            <a:off x="389629" y="439797"/>
            <a:ext cx="7765326" cy="20269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र सी बाट आफूलाई कसरी जोगाउने?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9BEF4A-9463-2AA4-3195-AD8B8F0FCF6D}"/>
              </a:ext>
            </a:extLst>
          </p:cNvPr>
          <p:cNvSpPr txBox="1"/>
          <p:nvPr/>
        </p:nvSpPr>
        <p:spPr>
          <a:xfrm>
            <a:off x="408290" y="1749068"/>
            <a:ext cx="8841137" cy="459449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सी</a:t>
            </a:r>
            <a:r>
              <a:rPr lang="en-PH" sz="2000" b="1" dirty="0">
                <a:solidFill>
                  <a:srgbClr val="00C296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</a:t>
            </a:r>
            <a:endParaRPr lang="en-US" sz="2000" b="1" dirty="0">
              <a:solidFill>
                <a:srgbClr val="00C296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दाँत माझ्ने ब्रस वा रेजरजस्ता व्यक्तिगत सामानहरू अरूसँग साझेदारी नगर्नुहोस्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ट्याटू वा शरीर छेड्ने कार्य केवल इजाजतपत्र (लाइसेन्स) प्राप्त व्यावसायिकहरूबाट जीवाणुरहित (सफा) उपकरणको प्रयोग गरी गराउनुहोस्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चिकित्सा र दन्त उपचार केवल इजाजतपत्र (लाइसेन्स) प्राप्त पेशेवरहरूबाट गराउनुहोस्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यौनसम्पर्कको समयमा कन्डम र लुब्रिकेन्ट प्रयोग गर्नुहोस्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विदेश यात्रा गर्दा चिकित्सा र दन्त उपचार गराउँदा सावधानी अपनाउनुहोस्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रगत सफा गर्दा पन्जा लगाउने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कहिल्यै लागूपदार्थको इंजेक्शन उपकरण साझा नगर्नुहोस्।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2765A93-EBCA-0C63-31E2-71E4C6C47CDD}"/>
              </a:ext>
            </a:extLst>
          </p:cNvPr>
          <p:cNvGrpSpPr/>
          <p:nvPr/>
        </p:nvGrpSpPr>
        <p:grpSpPr>
          <a:xfrm>
            <a:off x="9439684" y="1117082"/>
            <a:ext cx="2520950" cy="2032000"/>
            <a:chOff x="9439684" y="1117082"/>
            <a:chExt cx="2520950" cy="2032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7F9FDEE-7DE9-0F21-D24D-7A7F1248F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39684" y="1117082"/>
              <a:ext cx="2520950" cy="20320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6C19836-699A-B31B-EA95-CC789F48D19C}"/>
                </a:ext>
              </a:extLst>
            </p:cNvPr>
            <p:cNvSpPr txBox="1"/>
            <p:nvPr/>
          </p:nvSpPr>
          <p:spPr>
            <a:xfrm>
              <a:off x="9573208" y="1453254"/>
              <a:ext cx="2229163" cy="625428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sz="2000" b="1" dirty="0">
                  <a:solidFill>
                    <a:srgbClr val="FFA969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हेपाटाइटिस बी - </a:t>
              </a:r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खोप लगाउनुहोस्</a:t>
              </a:r>
              <a:endPara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30330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348B4F-256A-D041-A554-C5D2081B7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E5BBEDF-C03F-77F9-40D2-4ED65EFCAE4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1119" y="-1010673"/>
            <a:ext cx="4959350" cy="2622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AFF9EF-9E2E-6483-77F3-3EC945FA28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2F9BDE-FF0D-3770-27C1-587B0912DF1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19C4450-DEEB-39F7-10F6-4F9D138AC702}"/>
              </a:ext>
            </a:extLst>
          </p:cNvPr>
          <p:cNvSpPr txBox="1">
            <a:spLocks/>
          </p:cNvSpPr>
          <p:nvPr/>
        </p:nvSpPr>
        <p:spPr>
          <a:xfrm>
            <a:off x="438940" y="442992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कलेजोको हेरचाह 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495A0E-52A5-86FD-1209-470B3C8031EA}"/>
              </a:ext>
            </a:extLst>
          </p:cNvPr>
          <p:cNvSpPr txBox="1"/>
          <p:nvPr/>
        </p:nvSpPr>
        <p:spPr>
          <a:xfrm>
            <a:off x="578679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राम्रो खानपान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8DE9EC-C0A6-9744-989F-43405AF00733}"/>
              </a:ext>
            </a:extLst>
          </p:cNvPr>
          <p:cNvSpPr txBox="1"/>
          <p:nvPr/>
        </p:nvSpPr>
        <p:spPr>
          <a:xfrm>
            <a:off x="3496051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मदिरा कम गर्नुहोस् वा पूर्ण रूपमा बन्द गर्नुहोस्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5C8A9E-1B01-3202-ED7A-0E6BC9676EE5}"/>
              </a:ext>
            </a:extLst>
          </p:cNvPr>
          <p:cNvSpPr txBox="1"/>
          <p:nvPr/>
        </p:nvSpPr>
        <p:spPr>
          <a:xfrm>
            <a:off x="6413423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नियमित व्यायाम गर्नुहोस्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B437A-D3EF-4142-4CEA-D27BAFEF930E}"/>
              </a:ext>
            </a:extLst>
          </p:cNvPr>
          <p:cNvSpPr txBox="1"/>
          <p:nvPr/>
        </p:nvSpPr>
        <p:spPr>
          <a:xfrm>
            <a:off x="9330794" y="5262465"/>
            <a:ext cx="2201844" cy="63448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आत्म-हेरचाह गर्नुहोस्</a:t>
            </a: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9050AF1C-60E3-E259-B7FD-B68935A594C6}"/>
              </a:ext>
            </a:extLst>
          </p:cNvPr>
          <p:cNvSpPr txBox="1">
            <a:spLocks/>
          </p:cNvSpPr>
          <p:nvPr/>
        </p:nvSpPr>
        <p:spPr>
          <a:xfrm>
            <a:off x="438940" y="1613027"/>
            <a:ext cx="6184792" cy="116888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कलेजोको हेरचाह गर्दा चार मुख्य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जीवनशैली कारकहरू महत्त्वपूर्ण छन्।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970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6A01B-F389-0F33-CF22-563777E56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2142D70-48E2-4998-2A66-E86F6275ED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118" y="-864784"/>
            <a:ext cx="5505450" cy="70104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03BA9B24-1630-9549-37E7-94F47954FF00}"/>
              </a:ext>
            </a:extLst>
          </p:cNvPr>
          <p:cNvGrpSpPr/>
          <p:nvPr/>
        </p:nvGrpSpPr>
        <p:grpSpPr>
          <a:xfrm>
            <a:off x="4461641" y="2056445"/>
            <a:ext cx="6812101" cy="3418743"/>
            <a:chOff x="4461641" y="2056445"/>
            <a:chExt cx="6812101" cy="3418743"/>
          </a:xfrm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1176B24F-98F8-9881-1933-914B02904CE6}"/>
                </a:ext>
              </a:extLst>
            </p:cNvPr>
            <p:cNvSpPr/>
            <p:nvPr/>
          </p:nvSpPr>
          <p:spPr>
            <a:xfrm>
              <a:off x="4461641" y="2056445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26119056-62AB-DA87-B2D7-ABE4740E8304}"/>
                </a:ext>
              </a:extLst>
            </p:cNvPr>
            <p:cNvSpPr/>
            <p:nvPr/>
          </p:nvSpPr>
          <p:spPr>
            <a:xfrm>
              <a:off x="4461641" y="3266448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BCFE0F12-E0CA-16DC-2BAE-89E5E650DE9A}"/>
                </a:ext>
              </a:extLst>
            </p:cNvPr>
            <p:cNvSpPr/>
            <p:nvPr/>
          </p:nvSpPr>
          <p:spPr>
            <a:xfrm>
              <a:off x="4461641" y="4476452"/>
              <a:ext cx="6812101" cy="998736"/>
            </a:xfrm>
            <a:prstGeom prst="roundRect">
              <a:avLst>
                <a:gd name="adj" fmla="val 827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4E799-8745-B76A-D81E-472ACD1F32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56A1F-3802-D9F0-DCDF-321ADD2279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" name="Title 5">
            <a:extLst>
              <a:ext uri="{FF2B5EF4-FFF2-40B4-BE49-F238E27FC236}">
                <a16:creationId xmlns:a16="http://schemas.microsoft.com/office/drawing/2014/main" id="{2F2B8FB1-321C-2EDE-2F68-CB04B4D1ADD8}"/>
              </a:ext>
            </a:extLst>
          </p:cNvPr>
          <p:cNvSpPr txBox="1">
            <a:spLocks/>
          </p:cNvSpPr>
          <p:nvPr/>
        </p:nvSpPr>
        <p:spPr>
          <a:xfrm>
            <a:off x="426118" y="513139"/>
            <a:ext cx="3888055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कहाँ बाट सहायता प्राप्त गर्ने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46C4A5-8A39-805C-03D1-A06AAFE01FD3}"/>
              </a:ext>
            </a:extLst>
          </p:cNvPr>
          <p:cNvSpPr txBox="1"/>
          <p:nvPr/>
        </p:nvSpPr>
        <p:spPr>
          <a:xfrm>
            <a:off x="4643884" y="2201605"/>
            <a:ext cx="6629858" cy="87762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General Practitioner (GP) -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सामान्य चिकित्सक </a:t>
            </a:r>
            <a:endParaRPr lang="en-PH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(जीपी)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www.healthdirect.gov.au/australian-health-services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33A9CD-1607-3C29-FBE0-5E6833158DC8}"/>
              </a:ext>
            </a:extLst>
          </p:cNvPr>
          <p:cNvSpPr txBox="1"/>
          <p:nvPr/>
        </p:nvSpPr>
        <p:spPr>
          <a:xfrm>
            <a:off x="4643884" y="3405638"/>
            <a:ext cx="6629858" cy="8199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Sexual health clinics - </a:t>
            </a: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यौन स्वास्थ्य क्लिनिकहरू – </a:t>
            </a:r>
            <a:endParaRPr lang="en-PH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१८०० ४५१ ६२४</a:t>
            </a: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dirty="0">
                <a:solidFill>
                  <a:srgbClr val="002664"/>
                </a:solidFill>
                <a:latin typeface="Public Sans ExtraLight" pitchFamily="2" charset="77"/>
              </a:rPr>
              <a:t>www.health.nsw.gov.au/sexualhealth</a:t>
            </a:r>
            <a:endParaRPr lang="en-US" dirty="0">
              <a:latin typeface="Public Sans ExtraLight" pitchFamily="2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6D2DE-187A-2668-40AB-4F6B070D09B8}"/>
              </a:ext>
            </a:extLst>
          </p:cNvPr>
          <p:cNvSpPr txBox="1"/>
          <p:nvPr/>
        </p:nvSpPr>
        <p:spPr>
          <a:xfrm>
            <a:off x="4643884" y="4669315"/>
            <a:ext cx="6629858" cy="9439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00"/>
              </a:spcAft>
              <a:buClr>
                <a:srgbClr val="00C296"/>
              </a:buClr>
              <a:buSzPct val="120000"/>
            </a:pPr>
            <a:r>
              <a:rPr lang="en-US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Multicultural HIV and Hepatitis Service - </a:t>
            </a:r>
            <a:r>
              <a:rPr lang="hi-IN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र हेपाटाइटिस सेवा</a:t>
            </a:r>
            <a:r>
              <a:rPr lang="en-US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</a:t>
            </a:r>
            <a:r>
              <a:rPr lang="en-US" sz="1600" dirty="0">
                <a:solidFill>
                  <a:srgbClr val="002664"/>
                </a:solidFill>
                <a:latin typeface="Public Sans ExtraLight" pitchFamily="2" charset="77"/>
              </a:rPr>
              <a:t>www.mhahs.org.au</a:t>
            </a:r>
            <a:endParaRPr lang="en-US" sz="1600" dirty="0">
              <a:latin typeface="Public Sans ExtraLight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84D861-5BC8-802D-E8BD-131CA978411E}"/>
              </a:ext>
            </a:extLst>
          </p:cNvPr>
          <p:cNvGrpSpPr/>
          <p:nvPr/>
        </p:nvGrpSpPr>
        <p:grpSpPr>
          <a:xfrm>
            <a:off x="10368882" y="1630220"/>
            <a:ext cx="1415661" cy="1098550"/>
            <a:chOff x="10575241" y="4970666"/>
            <a:chExt cx="1415661" cy="10985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CAF3374-995E-11A7-D1E6-7E2747F16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75241" y="4970666"/>
              <a:ext cx="1397000" cy="10985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44D5EFE-5A1F-F431-DF11-8226DB5A37EE}"/>
                </a:ext>
              </a:extLst>
            </p:cNvPr>
            <p:cNvSpPr txBox="1"/>
            <p:nvPr/>
          </p:nvSpPr>
          <p:spPr>
            <a:xfrm>
              <a:off x="10578436" y="5270419"/>
              <a:ext cx="14124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hi-IN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जीपी खोज्न</a:t>
              </a:r>
              <a:endParaRPr lang="en-US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594F6022-F904-95D6-83D0-9CEF161570D1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9587832" y="595193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8824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13C0BB-3321-1692-EBD2-884E0E692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FF65E758-B62D-BF0F-47D2-87F6F811C1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507" y="1820196"/>
            <a:ext cx="6400800" cy="5683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0985-392D-129B-8ED6-E507FD209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22" name="Slide Number Placeholder 3">
            <a:extLst>
              <a:ext uri="{FF2B5EF4-FFF2-40B4-BE49-F238E27FC236}">
                <a16:creationId xmlns:a16="http://schemas.microsoft.com/office/drawing/2014/main" id="{2844BD39-5F6B-E27F-D321-88657CD099F2}"/>
              </a:ext>
            </a:extLst>
          </p:cNvPr>
          <p:cNvSpPr txBox="1">
            <a:spLocks/>
          </p:cNvSpPr>
          <p:nvPr/>
        </p:nvSpPr>
        <p:spPr>
          <a:xfrm>
            <a:off x="9249427" y="64189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pPr/>
              <a:t>17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23" name="Title 5">
            <a:extLst>
              <a:ext uri="{FF2B5EF4-FFF2-40B4-BE49-F238E27FC236}">
                <a16:creationId xmlns:a16="http://schemas.microsoft.com/office/drawing/2014/main" id="{7E2D0E56-559F-C088-46C5-FD7AFFC04537}"/>
              </a:ext>
            </a:extLst>
          </p:cNvPr>
          <p:cNvSpPr txBox="1">
            <a:spLocks/>
          </p:cNvSpPr>
          <p:nvPr/>
        </p:nvSpPr>
        <p:spPr>
          <a:xfrm>
            <a:off x="522367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भाषामा कहाँबाट सहायता पाउने?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CE10E8D-978F-3CF4-40FF-5520937E6208}"/>
              </a:ext>
            </a:extLst>
          </p:cNvPr>
          <p:cNvSpPr txBox="1"/>
          <p:nvPr/>
        </p:nvSpPr>
        <p:spPr>
          <a:xfrm>
            <a:off x="522366" y="2775147"/>
            <a:ext cx="8071465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तपाईलाई आफ्नो भाषामा आफ्नो डाक्टर वा स्वास्थ्य प्रदायकसँग कुरा गर्न सहयोग चाहिन्छ भने: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अनुवाद तथा दोभाषे सेवा (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TIS)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लाई १३ १४ ५० मा कल गर्नुहोस्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सेवा निःशुल्क र गोप्य हुन्छ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रिसेप्सनिस्टलाई तपाईंका लागि निःशुल्क दोभाषे बुक गर्न भन्नुहोस्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6B3D9A6-BEF5-45A4-6CB5-C0A24A8468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1583" y="417650"/>
            <a:ext cx="3448050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2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A60D61-5C58-FBBE-A430-51713F5408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639EA11-7A8B-5145-5963-187DFD79E8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805" y="-689988"/>
            <a:ext cx="3295650" cy="71564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4D7BD-E76C-70DD-EBC3-0393233737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BF4BA-7CA4-332A-BA54-089D551ADC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88E3AF0-7257-B859-5DAF-ACFDA76162C0}"/>
              </a:ext>
            </a:extLst>
          </p:cNvPr>
          <p:cNvSpPr txBox="1">
            <a:spLocks/>
          </p:cNvSpPr>
          <p:nvPr/>
        </p:nvSpPr>
        <p:spPr>
          <a:xfrm>
            <a:off x="397764" y="438493"/>
            <a:ext cx="55829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हामीले आज के सिक्यौं 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A8F95-0019-6689-B3FB-97B6AE5B4024}"/>
              </a:ext>
            </a:extLst>
          </p:cNvPr>
          <p:cNvSpPr txBox="1"/>
          <p:nvPr/>
        </p:nvSpPr>
        <p:spPr>
          <a:xfrm>
            <a:off x="4314173" y="2168436"/>
            <a:ext cx="7100169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1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सही वा गलत</a:t>
            </a:r>
            <a:r>
              <a: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?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तपाईंले खाने र पिउने अधिकांश चीजहरू, यहाँसम्म कि छालामा छोएको रसायनहरू पनि तपाईंको कलेजोले प्रशोधन गर्छ।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बिरामी महसुस गर्न थालेपछि तपाईंलाई कलेजोको रोग लागेको थाहा हुन्छ।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यदि उपचार नगरिएमा, हेपाटाइटिस बी ले कलेजोको रोग निम्त्याउन सक्छ।</a:t>
            </a:r>
          </a:p>
          <a:p>
            <a:pPr marL="457200" indent="-457200">
              <a:spcAft>
                <a:spcPts val="1500"/>
              </a:spcAft>
              <a:buClr>
                <a:srgbClr val="002664"/>
              </a:buClr>
              <a:buSzPct val="100000"/>
              <a:buFont typeface="+mj-lt"/>
              <a:buAutoNum type="arabicPeriod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स्वास्थ्यको सबैभन्दा महत्त्वपूर्ण पक्ष भनेको धेरै व्यायाम गर्नु हो।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0789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07471-890C-9D5D-B777-130C9AB6F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01FBA1-D226-BCFC-4CC6-4AABB7013B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28A6D6-9118-3F7E-3C44-B7F2FC6C8F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19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B8D1FF49-DE55-03F9-1E59-C16FA74DB5CF}"/>
              </a:ext>
            </a:extLst>
          </p:cNvPr>
          <p:cNvSpPr txBox="1">
            <a:spLocks/>
          </p:cNvSpPr>
          <p:nvPr/>
        </p:nvSpPr>
        <p:spPr>
          <a:xfrm>
            <a:off x="334449" y="1036956"/>
            <a:ext cx="6184792" cy="12548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जान्नुपर्ने महत्त्वपूर्ण सन्देशहरू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6E7FF-8315-6540-AC7D-937AFBDE5054}"/>
              </a:ext>
            </a:extLst>
          </p:cNvPr>
          <p:cNvSpPr txBox="1"/>
          <p:nvPr/>
        </p:nvSpPr>
        <p:spPr>
          <a:xfrm>
            <a:off x="334449" y="2939262"/>
            <a:ext cx="6184792" cy="188667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स्वस्थ आहार खानुहोस् र नियमित व्यायाम गर्नुहोस्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स्वस्थ शारीरिक तौल कायम राख्नुहोस्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मदिरा सेवन नगर्नुहोस् वा कम गर्नुहोस्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आफ्नो जीपीसँग मिलेर आफ्नो कलेजोको स्वास्थ्यको निगरानी गर्नुहोस्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बी र सी को परीक्षण गर्नुहोस् (हेपाटाइटिस बी को खोप उपलब्ध छ)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023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99A27BD-4B61-7814-229E-90B1A60252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327" y="3699592"/>
            <a:ext cx="2901950" cy="29781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76696E-F086-6346-83E9-E6FFF45B89E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07" y="0"/>
            <a:ext cx="4470400" cy="80391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FC9ADE-EACA-459C-7A5F-216034F842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E0EA01-3286-7A6D-0AC5-B68C19C0D2C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568D374E-B7AB-E092-51D6-260C49A82C2E}"/>
              </a:ext>
            </a:extLst>
          </p:cNvPr>
          <p:cNvSpPr txBox="1">
            <a:spLocks/>
          </p:cNvSpPr>
          <p:nvPr/>
        </p:nvSpPr>
        <p:spPr>
          <a:xfrm>
            <a:off x="355985" y="1503365"/>
            <a:ext cx="3958188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आज हामी यस बारे कुरा गर्नेछौं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…</a:t>
            </a:r>
            <a:endParaRPr lang="hi-IN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B4FED3-60EB-7139-58C8-875ACE1B40C7}"/>
              </a:ext>
            </a:extLst>
          </p:cNvPr>
          <p:cNvSpPr txBox="1"/>
          <p:nvPr/>
        </p:nvSpPr>
        <p:spPr>
          <a:xfrm>
            <a:off x="4762064" y="1503365"/>
            <a:ext cx="6986240" cy="382098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किन कलेजो तपाईंको शरीरको महत्त्वपूर्ण अङ्ग हो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 सम्बन्धी रोगबारे तपाईंले जान्नुपर्ने कुरा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कसलाई कलेजोको रोग लाग्न सक्छ र सामान्य लक्षणहरू के हुन्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स्वास्थ्य परीक्षण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कलेजोलाई स्वस्थ राख्ने तरिकाहरू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सहायता र सहयोग खोज्ने तरिका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177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D3AAE-69D1-001A-3410-4E4601C9DA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0BB8EF-F1EA-17A5-CD7D-6F232798D0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chemeClr val="bg1"/>
                </a:solidFill>
                <a:latin typeface="Public Sans Medium" pitchFamily="2" charset="77"/>
              </a:rPr>
              <a:t>mhahs.org.au</a:t>
            </a:r>
            <a:endParaRPr lang="en-US" sz="1100" dirty="0">
              <a:solidFill>
                <a:schemeClr val="bg1"/>
              </a:solidFill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59E67B-D737-20F3-D754-82DF682DCB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20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7288242A-2D77-0469-85D1-0933090B8B1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04545" y="3135394"/>
            <a:ext cx="5582909" cy="7884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ts val="4200"/>
              </a:lnSpc>
            </a:pPr>
            <a:r>
              <a:rPr lang="hi-IN" sz="48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 तपाईंको कुनै प्रश्न छ?</a:t>
            </a:r>
          </a:p>
        </p:txBody>
      </p:sp>
    </p:spTree>
    <p:extLst>
      <p:ext uri="{BB962C8B-B14F-4D97-AF65-F5344CB8AC3E}">
        <p14:creationId xmlns:p14="http://schemas.microsoft.com/office/powerpoint/2010/main" val="215759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88D92-5D27-27EA-B5AF-BBE91CF025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9017FDC-251A-2814-39E0-1926BB410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21" y="5436401"/>
            <a:ext cx="1327150" cy="12890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2D30662-311E-31FF-9D04-56E99B89DF0D}"/>
              </a:ext>
            </a:extLst>
          </p:cNvPr>
          <p:cNvSpPr txBox="1"/>
          <p:nvPr/>
        </p:nvSpPr>
        <p:spPr>
          <a:xfrm>
            <a:off x="250521" y="1519909"/>
            <a:ext cx="6000422" cy="27225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4500"/>
              </a:lnSpc>
            </a:pPr>
            <a:r>
              <a:rPr lang="hi-IN" sz="2000" b="1" dirty="0">
                <a:solidFill>
                  <a:srgbClr val="002664"/>
                </a:solidFill>
                <a:latin typeface="Public Sans Medium" pitchFamily="2" charset="77"/>
                <a:cs typeface="Poppins" pitchFamily="2" charset="77"/>
              </a:rPr>
              <a:t>विकसित:</a:t>
            </a:r>
            <a: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  <a:t> </a:t>
            </a:r>
            <a:br>
              <a:rPr lang="en-US" sz="4000" b="1" dirty="0">
                <a:solidFill>
                  <a:srgbClr val="002664"/>
                </a:solidFill>
                <a:latin typeface="Poppins" pitchFamily="2" charset="77"/>
                <a:cs typeface="Poppins" pitchFamily="2" charset="77"/>
              </a:rPr>
            </a:b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एनएसडब्ल्यू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बहुसांस्कृतिक एचआईभी (</a:t>
            </a:r>
            <a:r>
              <a:rPr lang="en-AU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HIV) </a:t>
            </a: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र हेपाटाइटिस सेवा </a:t>
            </a:r>
            <a:r>
              <a:rPr lang="en-PH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</a:t>
            </a: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NSW Multicultural HIV </a:t>
            </a:r>
            <a:b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</a:br>
            <a:r>
              <a:rPr lang="en-US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and Hepatitis Service)</a:t>
            </a:r>
          </a:p>
          <a:p>
            <a:pPr>
              <a:lnSpc>
                <a:spcPts val="3500"/>
              </a:lnSpc>
            </a:pPr>
            <a:r>
              <a:rPr lang="en-US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(MHAHS)  </a:t>
            </a:r>
            <a:r>
              <a:rPr lang="en-US" sz="3000" b="1" dirty="0" err="1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mhahs.org.au</a:t>
            </a:r>
            <a:endParaRPr lang="en-US" sz="3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2100B6-B19E-71EF-3155-1F9A82EDCBC8}"/>
              </a:ext>
            </a:extLst>
          </p:cNvPr>
          <p:cNvSpPr txBox="1"/>
          <p:nvPr/>
        </p:nvSpPr>
        <p:spPr>
          <a:xfrm>
            <a:off x="425513" y="570368"/>
            <a:ext cx="3132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/>
              <a:t>August 2025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815249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46BBB-22E6-0A29-5A1E-A24B6DC2C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92C658-1CE9-0765-E31A-2E13CA946F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7338" y="-679573"/>
            <a:ext cx="5702300" cy="60642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4AF864-C814-F4BF-DDC8-BE79EC1468A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BC83F-9322-A2C4-BAFD-658BBDFFB6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3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7971B89-04CD-7D96-A866-4271FB662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307" y="575683"/>
            <a:ext cx="4259893" cy="1300388"/>
          </a:xfrm>
        </p:spPr>
        <p:txBody>
          <a:bodyPr anchor="t">
            <a:noAutofit/>
          </a:bodyPr>
          <a:lstStyle/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कलेजोको बारेमा तथ्यहरू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D828B9-DF6C-5579-39F2-30BED701FE88}"/>
              </a:ext>
            </a:extLst>
          </p:cNvPr>
          <p:cNvGrpSpPr/>
          <p:nvPr/>
        </p:nvGrpSpPr>
        <p:grpSpPr>
          <a:xfrm>
            <a:off x="6838806" y="655443"/>
            <a:ext cx="2083125" cy="1879600"/>
            <a:chOff x="6732126" y="403506"/>
            <a:chExt cx="2095500" cy="18796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C5A9FA3-3425-931A-64F4-BF9A8536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32126" y="403506"/>
              <a:ext cx="2095500" cy="18796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5F8F104-B86E-E21B-D784-E173A48F3CB5}"/>
                </a:ext>
              </a:extLst>
            </p:cNvPr>
            <p:cNvSpPr txBox="1"/>
            <p:nvPr/>
          </p:nvSpPr>
          <p:spPr>
            <a:xfrm>
              <a:off x="6848114" y="673958"/>
              <a:ext cx="184037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कलेजो: शरीरको दायाँ भागमा</a:t>
              </a:r>
              <a:r>
                <a:rPr lang="en-AU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 </a:t>
              </a:r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हुन्छ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1C7DC32-5A25-40C4-5854-A59015DE751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8828" y="2001849"/>
            <a:ext cx="5143500" cy="2438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DD38B-F403-B808-ADDE-40E1B05FDFDC}"/>
              </a:ext>
            </a:extLst>
          </p:cNvPr>
          <p:cNvSpPr txBox="1"/>
          <p:nvPr/>
        </p:nvSpPr>
        <p:spPr>
          <a:xfrm>
            <a:off x="334448" y="2018659"/>
            <a:ext cx="5036205" cy="368943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यो ठूलो अङ्ग हो जसले ५०० भन्दा बढी कामहरू गर्छ, जस्तै: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खाना पचाउने काम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रगत सफा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संक्रमणसँग लड्छ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तपाईंलाई ऊर्जा दिन सहयोग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पाचन प्रक्रियामा सहायता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क्षतिग्रस्त भएपछि आफैलाई मर्मत गर्न र पुन: वृद्धि गर्न सक्छ (यदि क्षति गम्भीर नभएको खण्डमा)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421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D1AE-FC5F-B9FB-AC42-D6BB8B7D2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939E88E-387D-5A31-273D-86159DE5C5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277" y="-709574"/>
            <a:ext cx="5181600" cy="722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4CEF08-521F-DCA5-4102-14B6A25D3E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183CC-AE5B-EF55-487C-6B06A65125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4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13" name="Title 5">
            <a:extLst>
              <a:ext uri="{FF2B5EF4-FFF2-40B4-BE49-F238E27FC236}">
                <a16:creationId xmlns:a16="http://schemas.microsoft.com/office/drawing/2014/main" id="{0AB292A3-D680-FD7D-FE5B-0604C9434CBC}"/>
              </a:ext>
            </a:extLst>
          </p:cNvPr>
          <p:cNvSpPr txBox="1">
            <a:spLocks/>
          </p:cNvSpPr>
          <p:nvPr/>
        </p:nvSpPr>
        <p:spPr>
          <a:xfrm>
            <a:off x="354905" y="438493"/>
            <a:ext cx="4622209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स्वस्थ कलेजोले के गर्छ?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C39C47-912A-71B0-A178-AADA839AEBAE}"/>
              </a:ext>
            </a:extLst>
          </p:cNvPr>
          <p:cNvSpPr txBox="1"/>
          <p:nvPr/>
        </p:nvSpPr>
        <p:spPr>
          <a:xfrm>
            <a:off x="3841873" y="2442258"/>
            <a:ext cx="7986535" cy="354716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शरीरको ऊर्जा आवश्यकताका लागि चिनी र बोसो बनाउँछ र भण्डारण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तपाईंले खाने कुरा, पिउने पदार्थ र सेवन गर्ने औषधिहरूलाई प्रशोधन गर्छ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तपाईंको रगतबाट हानिकारक विषाक्त पदार्थहरू सफा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संक्रमणसँग लड्छ र खाना पचाउन मद्दत गर्छ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क्षतिग्रस्त भएपछि आफैलाई मर्मत गर्न र पुन: वृद्धि गर्न सक्छ (यदि क्षति गम्भीर नभएको खण्डमा)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5504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45E569-98FE-60F8-6992-57E948D60D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7B6C8D0-2793-4818-6F5C-6D55BC7058E4}"/>
              </a:ext>
            </a:extLst>
          </p:cNvPr>
          <p:cNvSpPr/>
          <p:nvPr/>
        </p:nvSpPr>
        <p:spPr>
          <a:xfrm>
            <a:off x="5008064" y="5465155"/>
            <a:ext cx="6647642" cy="953825"/>
          </a:xfrm>
          <a:prstGeom prst="roundRect">
            <a:avLst>
              <a:gd name="adj" fmla="val 8275"/>
            </a:avLst>
          </a:prstGeom>
          <a:solidFill>
            <a:srgbClr val="0026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0C3C47-8E88-863B-284C-F4DBA18B8A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23" y="2106592"/>
            <a:ext cx="3695700" cy="41338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D2AA2D-812C-9ACA-98FE-371E935641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4C9328-EC2B-B6F0-1472-5CA3FE4E60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5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6D5E8E7D-64A6-A070-AFE8-3996077EA031}"/>
              </a:ext>
            </a:extLst>
          </p:cNvPr>
          <p:cNvSpPr txBox="1">
            <a:spLocks/>
          </p:cNvSpPr>
          <p:nvPr/>
        </p:nvSpPr>
        <p:spPr>
          <a:xfrm>
            <a:off x="309333" y="687624"/>
            <a:ext cx="4004840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 भनेको के हो?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FB94D8F-622D-4707-7686-CC96455D3916}"/>
              </a:ext>
            </a:extLst>
          </p:cNvPr>
          <p:cNvSpPr txBox="1"/>
          <p:nvPr/>
        </p:nvSpPr>
        <p:spPr>
          <a:xfrm>
            <a:off x="5138261" y="5563323"/>
            <a:ext cx="6297526" cy="67711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hi-IN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रोगले कलेजो विफलता (काम नगर्ने ) र कलेजोको क्यान्सर निम्त्याउन सक्छ!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C6B784-609B-E838-F99F-7942D175EAD6}"/>
              </a:ext>
            </a:extLst>
          </p:cNvPr>
          <p:cNvSpPr txBox="1"/>
          <p:nvPr/>
        </p:nvSpPr>
        <p:spPr>
          <a:xfrm>
            <a:off x="5068812" y="1224083"/>
            <a:ext cx="6436423" cy="44098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20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रोगले कलेजोलाई क्षति पुर्‍याउँछ र यसलाई राम्रोसँग काम गर्नबाट रोक्छ</a:t>
            </a:r>
            <a:r>
              <a:rPr lang="en-PH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 अवस्थाहरूले कलेजोलाई असर गर्न सक्छन्, जस्तै: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भाइरल हेपाटाइटिस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फ्याटी लिभर (बोसो जमेको कलेजो)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मदिरा सेवनबाट हुने कलेजोको रोग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आनुवंशिक अवस्था</a:t>
            </a:r>
          </a:p>
          <a:p>
            <a:pPr marL="342900" indent="-342900"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क्यान्सर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धेरैजसो कलेजोको रोग भएका मानिसहरूले बिरामी महसुस गर्दैनन् वा लक्षण देखाउँदैनन्।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15D20BE-395D-44C2-3719-38D058F05DD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05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24ACB-0905-9036-B839-7BC877670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9DE993CE-6BAE-9A56-297D-663108E26C0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73" y="-1872"/>
            <a:ext cx="11379200" cy="8051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44B3D-BEFD-0917-BBB0-74F96CFCE7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EDCC3D-DF19-7CEA-6B2C-ABC3A3A195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6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D8D5040E-9CB1-9F69-8B89-F7F210820E01}"/>
              </a:ext>
            </a:extLst>
          </p:cNvPr>
          <p:cNvSpPr txBox="1">
            <a:spLocks/>
          </p:cNvSpPr>
          <p:nvPr/>
        </p:nvSpPr>
        <p:spPr>
          <a:xfrm>
            <a:off x="358815" y="438493"/>
            <a:ext cx="6088284" cy="130038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रोगका चरणहरू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D9B85C-ABC1-E395-4677-F248F4BE96A5}"/>
              </a:ext>
            </a:extLst>
          </p:cNvPr>
          <p:cNvSpPr txBox="1"/>
          <p:nvPr/>
        </p:nvSpPr>
        <p:spPr>
          <a:xfrm>
            <a:off x="199373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</a:rPr>
              <a:t>स्वस्थ कलेजो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72B4D-436A-F039-305E-F2C7970812CF}"/>
              </a:ext>
            </a:extLst>
          </p:cNvPr>
          <p:cNvSpPr txBox="1"/>
          <p:nvPr/>
        </p:nvSpPr>
        <p:spPr>
          <a:xfrm>
            <a:off x="2352264" y="1738881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</a:rPr>
              <a:t>बोसो जम्मा भएको कलेजो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49098-4DF7-8FB9-4810-46DFB05E0ED5}"/>
              </a:ext>
            </a:extLst>
          </p:cNvPr>
          <p:cNvSpPr txBox="1"/>
          <p:nvPr/>
        </p:nvSpPr>
        <p:spPr>
          <a:xfrm>
            <a:off x="4513946" y="2377430"/>
            <a:ext cx="1790137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</a:rPr>
              <a:t>हेपाटाइटिस </a:t>
            </a:r>
            <a:r>
              <a:rPr lang="en-US" dirty="0">
                <a:solidFill>
                  <a:srgbClr val="002664"/>
                </a:solidFill>
              </a:rPr>
              <a:t>(</a:t>
            </a:r>
            <a:r>
              <a:rPr lang="ne-NP" dirty="0">
                <a:solidFill>
                  <a:srgbClr val="002664"/>
                </a:solidFill>
              </a:rPr>
              <a:t>सुजन</a:t>
            </a:r>
            <a:r>
              <a:rPr lang="en-US" dirty="0">
                <a:solidFill>
                  <a:srgbClr val="002664"/>
                </a:solidFill>
              </a:rPr>
              <a:t>)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EB9F32-846A-0021-4792-16EF0CAD3D9C}"/>
              </a:ext>
            </a:extLst>
          </p:cNvPr>
          <p:cNvSpPr txBox="1"/>
          <p:nvPr/>
        </p:nvSpPr>
        <p:spPr>
          <a:xfrm>
            <a:off x="6675630" y="2377430"/>
            <a:ext cx="1701478" cy="7708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</a:rPr>
              <a:t>फाइब्रोसिस (घाउको दाग</a:t>
            </a:r>
            <a:r>
              <a:rPr lang="en-US" dirty="0">
                <a:solidFill>
                  <a:srgbClr val="002664"/>
                </a:solidFill>
              </a:rPr>
              <a:t>) 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ED595B-5127-681F-B8C4-F1BD616DCA0A}"/>
              </a:ext>
            </a:extLst>
          </p:cNvPr>
          <p:cNvSpPr txBox="1"/>
          <p:nvPr/>
        </p:nvSpPr>
        <p:spPr>
          <a:xfrm>
            <a:off x="8837313" y="2509764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ne-NP" dirty="0">
                <a:solidFill>
                  <a:srgbClr val="002664"/>
                </a:solidFill>
              </a:rPr>
              <a:t>सिरोसिस </a:t>
            </a:r>
            <a:endParaRPr lang="en-US" dirty="0">
              <a:solidFill>
                <a:srgbClr val="002664"/>
              </a:solidFill>
              <a:latin typeface="Public Sans ExtraLight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11A22E-7F72-1327-FFE4-5D2EC89F4D3B}"/>
              </a:ext>
            </a:extLst>
          </p:cNvPr>
          <p:cNvSpPr txBox="1"/>
          <p:nvPr/>
        </p:nvSpPr>
        <p:spPr>
          <a:xfrm>
            <a:off x="10454542" y="3148313"/>
            <a:ext cx="173745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sz="16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कलेजोले काम नगर्ने (लिभर फेलियर)</a:t>
            </a:r>
            <a:endParaRPr lang="en-US" sz="16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B325F2-F403-450D-DCE0-3D35887274DC}"/>
              </a:ext>
            </a:extLst>
          </p:cNvPr>
          <p:cNvSpPr txBox="1"/>
          <p:nvPr/>
        </p:nvSpPr>
        <p:spPr>
          <a:xfrm>
            <a:off x="10454542" y="4122072"/>
            <a:ext cx="1701478" cy="6385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>
              <a:spcAft>
                <a:spcPts val="500"/>
              </a:spcAft>
              <a:buSzPct val="80000"/>
            </a:pPr>
            <a:r>
              <a:rPr lang="hi-IN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क्यान्सर</a:t>
            </a:r>
            <a:endParaRPr lang="en-US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6523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669B3D2-C283-D1F7-2726-2E7B21947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C873ED-B243-8860-C201-7470104BC42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6F9BF-BA41-210A-BA6B-40B0D447EE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7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7544140-0AC2-871A-248A-0E72910307B3}"/>
              </a:ext>
            </a:extLst>
          </p:cNvPr>
          <p:cNvSpPr txBox="1">
            <a:spLocks/>
          </p:cNvSpPr>
          <p:nvPr/>
        </p:nvSpPr>
        <p:spPr>
          <a:xfrm>
            <a:off x="345598" y="727189"/>
            <a:ext cx="4514564" cy="12289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रोगको जोखिम कसलाई हुन्छ?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6930A6-5464-24A8-CEB4-C261080AC69E}"/>
              </a:ext>
            </a:extLst>
          </p:cNvPr>
          <p:cNvSpPr txBox="1"/>
          <p:nvPr/>
        </p:nvSpPr>
        <p:spPr>
          <a:xfrm>
            <a:off x="5647241" y="1956121"/>
            <a:ext cx="6199161" cy="340416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 जो–कोहीलाई हुन सक्छ, तर निम्न व्यक्तिहरूलाई कलेजोमा क्षति हुने जोखिम बढी हुन्छ:</a:t>
            </a:r>
            <a:endParaRPr lang="en-US" sz="2000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जसको कलेजोमा बोसो जमेको छ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जो अत्यधिक मदिरा सेवन गर्छन्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जसलाई हेपाटाइटिस बी वा हेपाटाइटिस सी छ 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जसको प्रतिरक्षा प्रणाली (</a:t>
            </a:r>
            <a:r>
              <a:rPr lang="en-US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immune system) </a:t>
            </a: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मा समस्या छ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जन्मजात रूपमा कलेजोको रोग भएका व्यक्तिहरू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8837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8F8BD7-6F20-C786-3BAE-3A752EC0B5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FC82A-15CF-E4CD-60EA-11968414452F}"/>
              </a:ext>
            </a:extLst>
          </p:cNvPr>
          <p:cNvGrpSpPr/>
          <p:nvPr/>
        </p:nvGrpSpPr>
        <p:grpSpPr>
          <a:xfrm>
            <a:off x="481470" y="2613974"/>
            <a:ext cx="11222850" cy="3637970"/>
            <a:chOff x="481470" y="2613974"/>
            <a:chExt cx="11222850" cy="363797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65A13A27-EF61-F623-9442-9E82CF2A8879}"/>
                </a:ext>
              </a:extLst>
            </p:cNvPr>
            <p:cNvSpPr/>
            <p:nvPr/>
          </p:nvSpPr>
          <p:spPr>
            <a:xfrm>
              <a:off x="481470" y="2615003"/>
              <a:ext cx="11222850" cy="3636941"/>
            </a:xfrm>
            <a:prstGeom prst="roundRect">
              <a:avLst>
                <a:gd name="adj" fmla="val 272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 Same-side Corner of Rectangle 15">
              <a:extLst>
                <a:ext uri="{FF2B5EF4-FFF2-40B4-BE49-F238E27FC236}">
                  <a16:creationId xmlns:a16="http://schemas.microsoft.com/office/drawing/2014/main" id="{B8CCBE51-9E0A-5730-DF94-E4BEF7A23D20}"/>
                </a:ext>
              </a:extLst>
            </p:cNvPr>
            <p:cNvSpPr/>
            <p:nvPr/>
          </p:nvSpPr>
          <p:spPr>
            <a:xfrm>
              <a:off x="481471" y="2613974"/>
              <a:ext cx="11222848" cy="815026"/>
            </a:xfrm>
            <a:prstGeom prst="round2SameRect">
              <a:avLst>
                <a:gd name="adj1" fmla="val 11324"/>
                <a:gd name="adj2" fmla="val 0"/>
              </a:avLst>
            </a:prstGeom>
            <a:solidFill>
              <a:srgbClr val="FFA96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b="1" dirty="0">
                <a:solidFill>
                  <a:srgbClr val="002664"/>
                </a:solidFill>
                <a:latin typeface="Public Sans Medium" pitchFamily="2" charset="77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9435E7A-369E-0756-69A1-1EA6C813D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5860" y="-697938"/>
            <a:ext cx="3695700" cy="274955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7387C-E4AC-69E8-9BA2-D251622B7C5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84ECE-61FF-9165-8AAB-E87A916F20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8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D698983F-19F2-1CCD-A0FB-C0191229595A}"/>
              </a:ext>
            </a:extLst>
          </p:cNvPr>
          <p:cNvSpPr txBox="1">
            <a:spLocks/>
          </p:cNvSpPr>
          <p:nvPr/>
        </p:nvSpPr>
        <p:spPr>
          <a:xfrm>
            <a:off x="481471" y="487300"/>
            <a:ext cx="7415620" cy="62755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भाइरल हेपाटाइटिस भनेको के हो?</a:t>
            </a:r>
            <a:endParaRPr lang="en-US" sz="4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0D11C6-8F6A-50A2-BF94-9CD4EE412F5F}"/>
              </a:ext>
            </a:extLst>
          </p:cNvPr>
          <p:cNvSpPr txBox="1"/>
          <p:nvPr/>
        </p:nvSpPr>
        <p:spPr>
          <a:xfrm>
            <a:off x="481470" y="1199506"/>
            <a:ext cx="8019631" cy="120790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हेपाटाइटिस भनेको कलेजोको सूजन हो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अष्ट्रेलियामा हेपाटाइटिस निम्त्याउने सबैभन्दा सामान्य भाइरसहरू हेपाटाइटिस ए, हेपाटाइटिस बी र हेपाटाइटिस सी भाइरसहरू हुन्</a:t>
            </a:r>
            <a:r>
              <a:rPr lang="en-AU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।</a:t>
            </a:r>
          </a:p>
          <a:p>
            <a:pPr>
              <a:spcAft>
                <a:spcPts val="500"/>
              </a:spcAft>
              <a:buClr>
                <a:srgbClr val="00C296"/>
              </a:buClr>
              <a:buSzPct val="120000"/>
            </a:pP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AE902-B1BC-DC04-6CA0-A1EAA068A473}"/>
              </a:ext>
            </a:extLst>
          </p:cNvPr>
          <p:cNvSpPr/>
          <p:nvPr/>
        </p:nvSpPr>
        <p:spPr>
          <a:xfrm>
            <a:off x="360439" y="4337824"/>
            <a:ext cx="11471121" cy="1003610"/>
          </a:xfrm>
          <a:prstGeom prst="rect">
            <a:avLst/>
          </a:prstGeom>
          <a:solidFill>
            <a:srgbClr val="FEE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E5E6503-180B-46CD-D35C-1A6F8D49AD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8466007"/>
              </p:ext>
            </p:extLst>
          </p:nvPr>
        </p:nvGraphicFramePr>
        <p:xfrm>
          <a:off x="651608" y="2613974"/>
          <a:ext cx="10936656" cy="36146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67338">
                  <a:extLst>
                    <a:ext uri="{9D8B030D-6E8A-4147-A177-3AD203B41FA5}">
                      <a16:colId xmlns:a16="http://schemas.microsoft.com/office/drawing/2014/main" val="1131374975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59860161"/>
                    </a:ext>
                  </a:extLst>
                </a:gridCol>
                <a:gridCol w="2329961">
                  <a:extLst>
                    <a:ext uri="{9D8B030D-6E8A-4147-A177-3AD203B41FA5}">
                      <a16:colId xmlns:a16="http://schemas.microsoft.com/office/drawing/2014/main" val="2957104265"/>
                    </a:ext>
                  </a:extLst>
                </a:gridCol>
                <a:gridCol w="1837592">
                  <a:extLst>
                    <a:ext uri="{9D8B030D-6E8A-4147-A177-3AD203B41FA5}">
                      <a16:colId xmlns:a16="http://schemas.microsoft.com/office/drawing/2014/main" val="4274790123"/>
                    </a:ext>
                  </a:extLst>
                </a:gridCol>
                <a:gridCol w="1811216">
                  <a:extLst>
                    <a:ext uri="{9D8B030D-6E8A-4147-A177-3AD203B41FA5}">
                      <a16:colId xmlns:a16="http://schemas.microsoft.com/office/drawing/2014/main" val="4095171709"/>
                    </a:ext>
                  </a:extLst>
                </a:gridCol>
                <a:gridCol w="1679333">
                  <a:extLst>
                    <a:ext uri="{9D8B030D-6E8A-4147-A177-3AD203B41FA5}">
                      <a16:colId xmlns:a16="http://schemas.microsoft.com/office/drawing/2014/main" val="1839165396"/>
                    </a:ext>
                  </a:extLst>
                </a:gridCol>
              </a:tblGrid>
              <a:tr h="815026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यो कसरी सर्न सक्छ</a:t>
                      </a:r>
                      <a:endParaRPr lang="en-US" sz="1600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के यो दीर्घकालीन </a:t>
                      </a:r>
                      <a:r>
                        <a:rPr lang="hi-IN" sz="14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(लामो समयसम्म रहने) </a:t>
                      </a: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हुन सक्छ?</a:t>
                      </a:r>
                      <a:endParaRPr lang="en-US" sz="1400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के यसको उपचार छ?</a:t>
                      </a:r>
                      <a:endParaRPr lang="en-US" sz="1600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के यसको निदान हुन सक्छ?</a:t>
                      </a:r>
                      <a:endParaRPr lang="en-US" sz="1600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sz="1600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के यसको लागि खोप उपलब्ध छ?</a:t>
                      </a:r>
                      <a:endParaRPr lang="en-US" sz="1600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99942531"/>
                  </a:ext>
                </a:extLst>
              </a:tr>
              <a:tr h="896815">
                <a:tc>
                  <a:txBody>
                    <a:bodyPr/>
                    <a:lstStyle/>
                    <a:p>
                      <a:pPr algn="ctr"/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हेपाटाइटिस ए</a:t>
                      </a:r>
                      <a:endParaRPr lang="en-US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दूषित खाना र पानी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सक्दैन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निश्चित छैन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प्रतिरक्षा प्रणाली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7663723"/>
                  </a:ext>
                </a:extLst>
              </a:tr>
              <a:tr h="9935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हेपाटाइटिस बी</a:t>
                      </a:r>
                      <a:endParaRPr lang="en-US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आमाबाट बच्चामा, रगतबाट रगतमा, </a:t>
                      </a:r>
                    </a:p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यौन सम्पर्क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सक्छ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सक्दैन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6264779"/>
                  </a:ext>
                </a:extLst>
              </a:tr>
              <a:tr h="90923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i-IN" b="1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हेपाटाइटिस सी</a:t>
                      </a:r>
                      <a:endParaRPr lang="en-US" dirty="0"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रगतबाट रगतमा सम्पर्क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सक्छ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सक्छ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i-IN" sz="1600" b="0" i="0" dirty="0">
                          <a:solidFill>
                            <a:srgbClr val="002664"/>
                          </a:solidFill>
                          <a:latin typeface="Nirmala UI" panose="020B0502040204020203" pitchFamily="34" charset="0"/>
                          <a:ea typeface="Nirmala UI" panose="020B0502040204020203" pitchFamily="34" charset="0"/>
                          <a:cs typeface="Nirmala UI" panose="020B0502040204020203" pitchFamily="34" charset="0"/>
                        </a:rPr>
                        <a:t>छैन</a:t>
                      </a:r>
                      <a:endParaRPr lang="en-US" sz="1600" b="0" i="0" dirty="0">
                        <a:solidFill>
                          <a:srgbClr val="002664"/>
                        </a:solidFill>
                        <a:latin typeface="Nirmala UI" panose="020B0502040204020203" pitchFamily="34" charset="0"/>
                        <a:ea typeface="Nirmala UI" panose="020B0502040204020203" pitchFamily="34" charset="0"/>
                        <a:cs typeface="Nirmala UI" panose="020B0502040204020203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8737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4692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61BDF-7950-0F11-B435-05B28DCE7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3D6E9982-D0C9-346F-4A0F-BF54F6AD8E1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5359" y="431512"/>
            <a:ext cx="781050" cy="7810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9BEA25-6657-89AF-4A3E-159BB7A7C5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9930" y="3009419"/>
            <a:ext cx="2800350" cy="59563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66ABE-40D1-2D32-C83F-5BB6D7B47F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ftr" sz="quarter" idx="11"/>
          </p:nvPr>
        </p:nvSpPr>
        <p:spPr>
          <a:xfrm>
            <a:off x="199373" y="6418980"/>
            <a:ext cx="4114800" cy="365125"/>
          </a:xfrm>
        </p:spPr>
        <p:txBody>
          <a:bodyPr/>
          <a:lstStyle/>
          <a:p>
            <a:pPr algn="l"/>
            <a:r>
              <a:rPr lang="en-US" sz="1100" dirty="0" err="1">
                <a:solidFill>
                  <a:srgbClr val="002664"/>
                </a:solidFill>
                <a:latin typeface="Public Sans Medium" pitchFamily="2" charset="77"/>
              </a:rPr>
              <a:t>mhahs.org.au</a:t>
            </a:r>
            <a:endParaRPr lang="en-US" sz="1100" dirty="0">
              <a:latin typeface="Public Sans Medium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1AE2B-EE40-5DA4-545D-70B477DB979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12"/>
          </p:nvPr>
        </p:nvSpPr>
        <p:spPr>
          <a:xfrm>
            <a:off x="9249427" y="6418980"/>
            <a:ext cx="2743200" cy="365125"/>
          </a:xfrm>
        </p:spPr>
        <p:txBody>
          <a:bodyPr/>
          <a:lstStyle/>
          <a:p>
            <a:fld id="{BAE164D0-F1D5-E746-8C23-B606447DAA2B}" type="slidenum">
              <a:rPr lang="en-US" smtClean="0">
                <a:solidFill>
                  <a:srgbClr val="002664"/>
                </a:solidFill>
              </a:rPr>
              <a:t>9</a:t>
            </a:fld>
            <a:endParaRPr lang="en-US" dirty="0">
              <a:solidFill>
                <a:srgbClr val="002664"/>
              </a:solidFill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09DCA221-8A89-F10F-F4DF-995098A40233}"/>
              </a:ext>
            </a:extLst>
          </p:cNvPr>
          <p:cNvSpPr txBox="1">
            <a:spLocks/>
          </p:cNvSpPr>
          <p:nvPr/>
        </p:nvSpPr>
        <p:spPr>
          <a:xfrm>
            <a:off x="358413" y="438493"/>
            <a:ext cx="3955759" cy="27329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200"/>
              </a:lnSpc>
            </a:pPr>
            <a:r>
              <a:rPr lang="hi-IN" sz="4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कलेजोको रोगका सामान्य लक्षणहरू के हुन्?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5681A9D-9AE9-5CB8-2DCC-BB045FD7B8CE}"/>
              </a:ext>
            </a:extLst>
          </p:cNvPr>
          <p:cNvGrpSpPr/>
          <p:nvPr/>
        </p:nvGrpSpPr>
        <p:grpSpPr>
          <a:xfrm>
            <a:off x="5198127" y="3701375"/>
            <a:ext cx="4051300" cy="2025650"/>
            <a:chOff x="5358114" y="3754175"/>
            <a:chExt cx="4051300" cy="202565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09D0378-FD4A-E82A-F0B3-B113BA33A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58114" y="3754175"/>
              <a:ext cx="4051300" cy="2025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7C9671-0AB5-F7C7-6A1C-8113756D05AB}"/>
                </a:ext>
              </a:extLst>
            </p:cNvPr>
            <p:cNvSpPr txBox="1"/>
            <p:nvPr/>
          </p:nvSpPr>
          <p:spPr>
            <a:xfrm>
              <a:off x="5525400" y="4089881"/>
              <a:ext cx="3716728" cy="67711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r>
                <a:rPr lang="hi-IN" sz="2000" b="1" dirty="0">
                  <a:solidFill>
                    <a:schemeClr val="bg1"/>
                  </a:solidFill>
                  <a:latin typeface="Nirmala UI" panose="020B0502040204020203" pitchFamily="34" charset="0"/>
                  <a:ea typeface="Nirmala UI" panose="020B0502040204020203" pitchFamily="34" charset="0"/>
                  <a:cs typeface="Nirmala UI" panose="020B0502040204020203" pitchFamily="34" charset="0"/>
                </a:rPr>
                <a:t>धेरैजसो अवस्थामा कलेजोमा गम्भीर रूपमा क्षति नपुग्दासम्म सामान्यतया कुनै लक्षण देखिँदैन</a:t>
              </a:r>
              <a:endParaRPr lang="en-US" sz="2000" b="1" dirty="0">
                <a:solidFill>
                  <a:schemeClr val="bg1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4ED651A-F27C-C326-1D1A-F33DD74C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479" y="3585017"/>
            <a:ext cx="2286000" cy="19621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D340034-21E2-1A98-5F76-C2357ADF3E07}"/>
              </a:ext>
            </a:extLst>
          </p:cNvPr>
          <p:cNvSpPr txBox="1"/>
          <p:nvPr/>
        </p:nvSpPr>
        <p:spPr>
          <a:xfrm>
            <a:off x="4973256" y="994535"/>
            <a:ext cx="6860332" cy="24344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</a:pPr>
            <a:r>
              <a:rPr lang="hi-IN" sz="2000" b="1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यसका लक्षणहरु यसप्रकारका हुन्छन:</a:t>
            </a:r>
            <a:endParaRPr lang="en-US" sz="2000" b="1" dirty="0">
              <a:solidFill>
                <a:srgbClr val="002664"/>
              </a:solidFill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बिरामी महसुस गर्नु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भोक नलाग्नु वा तौल घट्नु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आँखा वा छालामा पहेँलोपन देखिनु (जन्डिस)</a:t>
            </a:r>
          </a:p>
          <a:p>
            <a:pPr marL="342900" indent="-342900">
              <a:lnSpc>
                <a:spcPct val="125000"/>
              </a:lnSpc>
              <a:spcAft>
                <a:spcPts val="500"/>
              </a:spcAft>
              <a:buClr>
                <a:srgbClr val="00C296"/>
              </a:buClr>
              <a:buSzPct val="120000"/>
              <a:buFont typeface="Wingdings" pitchFamily="2" charset="2"/>
              <a:buChar char="ü"/>
            </a:pPr>
            <a:r>
              <a:rPr lang="hi-IN" sz="2000" dirty="0">
                <a:solidFill>
                  <a:srgbClr val="002664"/>
                </a:solidFill>
                <a:latin typeface="Nirmala UI" panose="020B0502040204020203" pitchFamily="34" charset="0"/>
                <a:ea typeface="Nirmala UI" panose="020B0502040204020203" pitchFamily="34" charset="0"/>
                <a:cs typeface="Nirmala UI" panose="020B0502040204020203" pitchFamily="34" charset="0"/>
              </a:rPr>
              <a:t>पेट र खुट्टामा सुन्निनु</a:t>
            </a:r>
            <a:endParaRPr lang="en-US" sz="2000" dirty="0">
              <a:latin typeface="Nirmala UI" panose="020B0502040204020203" pitchFamily="34" charset="0"/>
              <a:ea typeface="Nirmala UI" panose="020B0502040204020203" pitchFamily="34" charset="0"/>
              <a:cs typeface="Nirmala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8629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5FABCE039FD94AB088FC586ECBB7A5" ma:contentTypeVersion="15" ma:contentTypeDescription="Create a new document." ma:contentTypeScope="" ma:versionID="82b396a88bd882a696ef6219b2f9e43e">
  <xsd:schema xmlns:xsd="http://www.w3.org/2001/XMLSchema" xmlns:xs="http://www.w3.org/2001/XMLSchema" xmlns:p="http://schemas.microsoft.com/office/2006/metadata/properties" xmlns:ns2="6bf971bb-b6c5-471b-bc74-c5aba1a73da4" xmlns:ns3="def4e026-5643-48f8-83fb-50bd11837b84" targetNamespace="http://schemas.microsoft.com/office/2006/metadata/properties" ma:root="true" ma:fieldsID="62d13584a16800423a15fb96d5404267" ns2:_="" ns3:_="">
    <xsd:import namespace="6bf971bb-b6c5-471b-bc74-c5aba1a73da4"/>
    <xsd:import namespace="def4e026-5643-48f8-83fb-50bd11837b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971bb-b6c5-471b-bc74-c5aba1a73d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4a4c9e2d-f8e3-4a57-bac9-17bee8f457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4e026-5643-48f8-83fb-50bd11837b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41794bb7-35cd-484e-b731-64c8d04a08fb}" ma:internalName="TaxCatchAll" ma:showField="CatchAllData" ma:web="def4e026-5643-48f8-83fb-50bd11837b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ef4e026-5643-48f8-83fb-50bd11837b84" xsi:nil="true"/>
    <lcf76f155ced4ddcb4097134ff3c332f xmlns="6bf971bb-b6c5-471b-bc74-c5aba1a73da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723A162-A97C-45F5-B022-81A2F85D5D66}"/>
</file>

<file path=customXml/itemProps2.xml><?xml version="1.0" encoding="utf-8"?>
<ds:datastoreItem xmlns:ds="http://schemas.openxmlformats.org/officeDocument/2006/customXml" ds:itemID="{BD65C5AA-FE5B-4C08-AFAF-6EE098A116EC}"/>
</file>

<file path=customXml/itemProps3.xml><?xml version="1.0" encoding="utf-8"?>
<ds:datastoreItem xmlns:ds="http://schemas.openxmlformats.org/officeDocument/2006/customXml" ds:itemID="{4FE9033F-DC5B-4FB4-BF71-6A0021F4F01C}"/>
</file>

<file path=docProps/app.xml><?xml version="1.0" encoding="utf-8"?>
<Properties xmlns="http://schemas.openxmlformats.org/officeDocument/2006/extended-properties" xmlns:vt="http://schemas.openxmlformats.org/officeDocument/2006/docPropsVTypes">
  <TotalTime>1311</TotalTime>
  <Words>1313</Words>
  <Application>Microsoft Office PowerPoint</Application>
  <PresentationFormat>Widescreen</PresentationFormat>
  <Paragraphs>200</Paragraphs>
  <Slides>21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Aptos Display</vt:lpstr>
      <vt:lpstr>Arial</vt:lpstr>
      <vt:lpstr>Nirmala UI</vt:lpstr>
      <vt:lpstr>Poppins</vt:lpstr>
      <vt:lpstr>Public Sans ExtraLight</vt:lpstr>
      <vt:lpstr>Public Sans Medium</vt:lpstr>
      <vt:lpstr>Wingdings</vt:lpstr>
      <vt:lpstr>Office Theme</vt:lpstr>
      <vt:lpstr>PowerPoint Presentation</vt:lpstr>
      <vt:lpstr>PowerPoint Presentation</vt:lpstr>
      <vt:lpstr>तपाईंको कलेजोको बारेमा तथ्यहरू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हेपाटाइटिस बी र सी को उपचार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Lively</dc:creator>
  <cp:lastModifiedBy>Denise Voros (Sydney LHD)</cp:lastModifiedBy>
  <cp:revision>64</cp:revision>
  <dcterms:created xsi:type="dcterms:W3CDTF">2025-06-03T07:12:24Z</dcterms:created>
  <dcterms:modified xsi:type="dcterms:W3CDTF">2025-09-29T00:55:30Z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6a44f01-6907-4156-9b79-a71e6c56ad93_Enabled">
    <vt:lpwstr>true</vt:lpwstr>
  </property>
  <property fmtid="{D5CDD505-2E9C-101B-9397-08002B2CF9AE}" pid="3" name="MSIP_Label_76a44f01-6907-4156-9b79-a71e6c56ad93_SetDate">
    <vt:lpwstr>2025-09-29T00:54:57Z</vt:lpwstr>
  </property>
  <property fmtid="{D5CDD505-2E9C-101B-9397-08002B2CF9AE}" pid="4" name="MSIP_Label_76a44f01-6907-4156-9b79-a71e6c56ad93_Method">
    <vt:lpwstr>Privileged</vt:lpwstr>
  </property>
  <property fmtid="{D5CDD505-2E9C-101B-9397-08002B2CF9AE}" pid="5" name="MSIP_Label_76a44f01-6907-4156-9b79-a71e6c56ad93_Name">
    <vt:lpwstr>OFFICIAL</vt:lpwstr>
  </property>
  <property fmtid="{D5CDD505-2E9C-101B-9397-08002B2CF9AE}" pid="6" name="MSIP_Label_76a44f01-6907-4156-9b79-a71e6c56ad93_SiteId">
    <vt:lpwstr>a687a7bf-02db-43df-bcbb-e7a8bda611a2</vt:lpwstr>
  </property>
  <property fmtid="{D5CDD505-2E9C-101B-9397-08002B2CF9AE}" pid="7" name="MSIP_Label_76a44f01-6907-4156-9b79-a71e6c56ad93_ActionId">
    <vt:lpwstr>7662da09-60e6-4d1d-b3e7-e32cef1bfb4d</vt:lpwstr>
  </property>
  <property fmtid="{D5CDD505-2E9C-101B-9397-08002B2CF9AE}" pid="8" name="MSIP_Label_76a44f01-6907-4156-9b79-a71e6c56ad93_ContentBits">
    <vt:lpwstr>0</vt:lpwstr>
  </property>
  <property fmtid="{D5CDD505-2E9C-101B-9397-08002B2CF9AE}" pid="9" name="MSIP_Label_76a44f01-6907-4156-9b79-a71e6c56ad93_Tag">
    <vt:lpwstr>10, 0, 1, 1</vt:lpwstr>
  </property>
  <property fmtid="{D5CDD505-2E9C-101B-9397-08002B2CF9AE}" pid="10" name="ContentTypeId">
    <vt:lpwstr>0x010100FC5FABCE039FD94AB088FC586ECBB7A5</vt:lpwstr>
  </property>
</Properties>
</file>