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authors.xml" ContentType="application/vnd.ms-powerpoint.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0E8B7EE-B772-5F23-D714-81D66C3FB2F9}" name="Silipa Mitaina (Sydney LHD)" initials="SL" userId="S::silipa.mitaina@health.nsw.gov.au::1d832b2b-a57a-42d6-b991-4eaf8b2c521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5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F0A57-B094-DEB7-36B1-03B4DEDC1209}" v="97" dt="2025-07-17T10:22:03.1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Malamalama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le Ate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Maloloina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BA65378-AA1C-46F0-E3A5-2D534E9180BD}"/>
              </a:ext>
            </a:extLst>
          </p:cNvPr>
          <p:cNvGrpSpPr/>
          <p:nvPr/>
        </p:nvGrpSpPr>
        <p:grpSpPr>
          <a:xfrm>
            <a:off x="396415" y="1751069"/>
            <a:ext cx="7891057" cy="4433146"/>
            <a:chOff x="396415" y="1751069"/>
            <a:chExt cx="7891057" cy="443314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1599979-68ED-535D-0B18-EC1F932619A7}"/>
                </a:ext>
              </a:extLst>
            </p:cNvPr>
            <p:cNvSpPr/>
            <p:nvPr/>
          </p:nvSpPr>
          <p:spPr>
            <a:xfrm>
              <a:off x="396415" y="1756040"/>
              <a:ext cx="7891057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F3BE2E2-B9E0-7785-FD16-1C7046BC6841}"/>
                </a:ext>
              </a:extLst>
            </p:cNvPr>
            <p:cNvSpPr/>
            <p:nvPr/>
          </p:nvSpPr>
          <p:spPr>
            <a:xfrm>
              <a:off x="396415" y="2960055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 Same-side Corner of Rectangle 24">
              <a:extLst>
                <a:ext uri="{FF2B5EF4-FFF2-40B4-BE49-F238E27FC236}">
                  <a16:creationId xmlns:a16="http://schemas.microsoft.com/office/drawing/2014/main" id="{C350EEAD-2420-76BB-E10E-7D92A3595201}"/>
                </a:ext>
              </a:extLst>
            </p:cNvPr>
            <p:cNvSpPr/>
            <p:nvPr/>
          </p:nvSpPr>
          <p:spPr>
            <a:xfrm rot="16200000">
              <a:off x="147767" y="1999717"/>
              <a:ext cx="1003706" cy="506410"/>
            </a:xfrm>
            <a:prstGeom prst="round2SameRect">
              <a:avLst/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 Same-side Corner of Rectangle 25">
              <a:extLst>
                <a:ext uri="{FF2B5EF4-FFF2-40B4-BE49-F238E27FC236}">
                  <a16:creationId xmlns:a16="http://schemas.microsoft.com/office/drawing/2014/main" id="{21EE72CA-783A-A6F4-8163-B2CA8148744A}"/>
                </a:ext>
              </a:extLst>
            </p:cNvPr>
            <p:cNvSpPr/>
            <p:nvPr/>
          </p:nvSpPr>
          <p:spPr>
            <a:xfrm rot="16200000">
              <a:off x="-110054" y="3466404"/>
              <a:ext cx="1519347" cy="506410"/>
            </a:xfrm>
            <a:prstGeom prst="round2SameRect">
              <a:avLst/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8241445-C4C3-8DBB-31FA-1617AE699C81}"/>
                </a:ext>
              </a:extLst>
            </p:cNvPr>
            <p:cNvSpPr/>
            <p:nvPr/>
          </p:nvSpPr>
          <p:spPr>
            <a:xfrm>
              <a:off x="396415" y="4664868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 Same-side Corner of Rectangle 27">
              <a:extLst>
                <a:ext uri="{FF2B5EF4-FFF2-40B4-BE49-F238E27FC236}">
                  <a16:creationId xmlns:a16="http://schemas.microsoft.com/office/drawing/2014/main" id="{DCA026C8-8FD6-6B0C-EF49-58FA2BFDD700}"/>
                </a:ext>
              </a:extLst>
            </p:cNvPr>
            <p:cNvSpPr/>
            <p:nvPr/>
          </p:nvSpPr>
          <p:spPr>
            <a:xfrm rot="16200000">
              <a:off x="-110054" y="5171217"/>
              <a:ext cx="1519347" cy="506410"/>
            </a:xfrm>
            <a:prstGeom prst="round2SameRect">
              <a:avLst/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7703167-FA38-A1DA-5B19-F462D20B02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970" y="-864525"/>
            <a:ext cx="3949700" cy="8540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Su'esuʻega mo le ate ma'i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/>
          <p:nvPr/>
        </p:nvSpPr>
        <p:spPr>
          <a:xfrm>
            <a:off x="1068702" y="1867336"/>
            <a:ext cx="3946967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b="1" err="1">
                <a:solidFill>
                  <a:srgbClr val="002664"/>
                </a:solidFill>
                <a:latin typeface="Public Sans Medium" pitchFamily="2" charset="77"/>
              </a:rPr>
              <a:t>Su'esu'ega</a:t>
            </a:r>
            <a:r>
              <a:rPr lang="en-US" b="1">
                <a:solidFill>
                  <a:srgbClr val="002664"/>
                </a:solidFill>
                <a:latin typeface="Public Sans Medium" pitchFamily="2" charset="77"/>
              </a:rPr>
              <a:t> o le toto –</a:t>
            </a:r>
          </a:p>
          <a:p>
            <a:pPr>
              <a:spcAft>
                <a:spcPts val="500"/>
              </a:spcAft>
              <a:buSzPct val="80000"/>
            </a:pPr>
            <a:r>
              <a:rPr lang="it-IT">
                <a:solidFill>
                  <a:srgbClr val="002664"/>
                </a:solidFill>
                <a:latin typeface="Public Sans ExtraLight" pitchFamily="2" charset="77"/>
              </a:rPr>
              <a:t>siaki le malosi o le ate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8A76C4-B884-8AF7-FC05-9FDEE728C9D2}"/>
              </a:ext>
            </a:extLst>
          </p:cNvPr>
          <p:cNvSpPr txBox="1"/>
          <p:nvPr/>
        </p:nvSpPr>
        <p:spPr>
          <a:xfrm>
            <a:off x="1068702" y="3152126"/>
            <a:ext cx="6755784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en-US" b="1" err="1">
                <a:solidFill>
                  <a:srgbClr val="002664"/>
                </a:solidFill>
                <a:latin typeface="Public Sans Medium" pitchFamily="2" charset="77"/>
              </a:rPr>
              <a:t>Fa'ata</a:t>
            </a:r>
            <a:r>
              <a:rPr lang="en-US" b="1">
                <a:solidFill>
                  <a:srgbClr val="002664"/>
                </a:solidFill>
                <a:latin typeface="Public Sans Medium" pitchFamily="2" charset="77"/>
              </a:rPr>
              <a:t> –</a:t>
            </a:r>
          </a:p>
          <a:p>
            <a:pPr>
              <a:spcAft>
                <a:spcPts val="500"/>
              </a:spcAft>
              <a:buSzPct val="80000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Fa'ata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, CT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le MRI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va'ai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le ate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siaki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pe o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mumu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fulafula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ma'ila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AA227-800B-D8E6-BCD9-59A77466EE56}"/>
              </a:ext>
            </a:extLst>
          </p:cNvPr>
          <p:cNvSpPr txBox="1"/>
          <p:nvPr/>
        </p:nvSpPr>
        <p:spPr>
          <a:xfrm>
            <a:off x="1068702" y="4876754"/>
            <a:ext cx="6153901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it-IT" b="1">
                <a:solidFill>
                  <a:srgbClr val="002664"/>
                </a:solidFill>
                <a:latin typeface="Public Sans Medium" pitchFamily="2" charset="77"/>
              </a:rPr>
              <a:t>Fasi a'ano o le ate e siaki –</a:t>
            </a:r>
            <a:endParaRPr lang="en-US" b="1">
              <a:solidFill>
                <a:srgbClr val="002664"/>
              </a:solidFill>
              <a:latin typeface="Public Sans Medium" pitchFamily="2" charset="77"/>
            </a:endParaRPr>
          </a:p>
          <a:p>
            <a:pPr>
              <a:spcAft>
                <a:spcPts val="500"/>
              </a:spcAft>
              <a:buSzPct val="80000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ave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tama'i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fasi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a'ano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ate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ina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malamalama pe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fa'apei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gaioiga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lau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ate</a:t>
            </a:r>
            <a:endParaRPr lang="en-US">
              <a:latin typeface="Public Sans ExtraLight" pitchFamily="2" charset="77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/>
          <p:nvPr/>
        </p:nvGrpSpPr>
        <p:grpSpPr>
          <a:xfrm>
            <a:off x="8527777" y="1335865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/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Talanoa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i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lou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foma'i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po'o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se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Foma'i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Lautele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(GP) pe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afai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o e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popole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po o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iai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ni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fesili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fa'atatau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i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le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maloloina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o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lou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ate.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0140F42-B930-C1E4-4733-5FDD37B29A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19" y="-681693"/>
            <a:ext cx="3733800" cy="2876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E07FE03-B6BC-5DFE-D2F8-98032658E5F3}"/>
              </a:ext>
            </a:extLst>
          </p:cNvPr>
          <p:cNvSpPr/>
          <p:nvPr/>
        </p:nvSpPr>
        <p:spPr>
          <a:xfrm>
            <a:off x="481470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026A9EDC-9001-3854-0843-072B90ADEDD5}"/>
              </a:ext>
            </a:extLst>
          </p:cNvPr>
          <p:cNvSpPr/>
          <p:nvPr/>
        </p:nvSpPr>
        <p:spPr>
          <a:xfrm>
            <a:off x="481471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rgbClr val="002664"/>
                </a:solidFill>
                <a:latin typeface="Public Sans Medium" pitchFamily="2" charset="77"/>
              </a:rPr>
              <a:t>O le saiki hepatitis B na te fa'ailoa atu ia te oe pe afai 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: 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232788-D00E-FFAE-CA0F-EA6D9A0A9D6C}"/>
              </a:ext>
            </a:extLst>
          </p:cNvPr>
          <p:cNvSpPr/>
          <p:nvPr/>
        </p:nvSpPr>
        <p:spPr>
          <a:xfrm>
            <a:off x="6350642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-side Corner of Rectangle 18">
            <a:extLst>
              <a:ext uri="{FF2B5EF4-FFF2-40B4-BE49-F238E27FC236}">
                <a16:creationId xmlns:a16="http://schemas.microsoft.com/office/drawing/2014/main" id="{B352D5FF-B9C0-0521-0816-A288D3ACD5FF}"/>
              </a:ext>
            </a:extLst>
          </p:cNvPr>
          <p:cNvSpPr/>
          <p:nvPr/>
        </p:nvSpPr>
        <p:spPr>
          <a:xfrm>
            <a:off x="6350643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>
                <a:solidFill>
                  <a:srgbClr val="002664"/>
                </a:solidFill>
                <a:latin typeface="Public Sans Medium" pitchFamily="2" charset="77"/>
              </a:rPr>
              <a:t>O taualumaga o le siaki a le hepatitic C e fa'ailoa atu ai pe afai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: </a:t>
            </a:r>
            <a:r>
              <a:rPr lang="en-US" sz="2000"/>
              <a:t> </a:t>
            </a: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Siaki mo le hepatitis B ma le hepatitis C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/>
          <p:nvPr/>
        </p:nvSpPr>
        <p:spPr>
          <a:xfrm>
            <a:off x="431456" y="1688781"/>
            <a:ext cx="7765433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eseese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ituaiga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o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su'esu'ega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o le toto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mo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hepatitis B ma C. 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faigofie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</a:rPr>
              <a:t> ma e le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</a:rPr>
              <a:t>fa'alaua'iteleina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25174-D4BC-46CA-A252-E92A7DA0ADCC}"/>
              </a:ext>
            </a:extLst>
          </p:cNvPr>
          <p:cNvSpPr txBox="1"/>
          <p:nvPr/>
        </p:nvSpPr>
        <p:spPr>
          <a:xfrm>
            <a:off x="506818" y="3538947"/>
            <a:ext cx="5224131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Pe 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siama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hepatitis B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pea (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umi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), ma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mana'omia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tausiga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togafitiga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fausia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puipuiga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fa'asaga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hepatitis B, ma e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toe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leai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puipuiga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fa'asaga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hepatitis B, ma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mana'omia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se tui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puipui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hepatitis B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97017D-9334-0AC7-1BED-93161113BC82}"/>
              </a:ext>
            </a:extLst>
          </p:cNvPr>
          <p:cNvSpPr txBox="1"/>
          <p:nvPr/>
        </p:nvSpPr>
        <p:spPr>
          <a:xfrm>
            <a:off x="6397256" y="3607959"/>
            <a:ext cx="4118344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O oe sa e maua muamua i le hepatitic C ma ua le o toe maua ai i le taimi nei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Ua maua oe i le hepatitic C i le taimi nei ma e mafai ona fa'amaloloina oe</a:t>
            </a:r>
            <a:endParaRPr lang="en-US" sz="2000">
              <a:latin typeface="Public Sans ExtraLight" pitchFamily="2" charset="77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882FC9-3855-B992-B24A-5114E8951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063" y="3944514"/>
            <a:ext cx="2063750" cy="27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Togafitiga o le ate ma'i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EF701-F362-577D-62B0-9E058309B1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786" y="-651514"/>
            <a:ext cx="4235450" cy="6991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5215936" y="2597991"/>
            <a:ext cx="6182805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Atonu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filifiliga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togafitiga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-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fautuaina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mana'omia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togafitiga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Fa'atasi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vaila'au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fa'afoma'i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(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auina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),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meaai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fa'amalositino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fa'atonutonu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se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soifua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maloloina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O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matuiā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fa'aletonu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ate (cirrhosis), e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toe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fa'aleleia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30F16B9-C8D4-D33D-615B-8C672FD2CE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42" y="-700359"/>
            <a:ext cx="4095750" cy="2343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27" y="409579"/>
            <a:ext cx="5380082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Togafitiga o hepatitis B ma le C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57356CE-A826-EEC5-F737-930FAA3DB50F}"/>
              </a:ext>
            </a:extLst>
          </p:cNvPr>
          <p:cNvSpPr/>
          <p:nvPr/>
        </p:nvSpPr>
        <p:spPr>
          <a:xfrm>
            <a:off x="481470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Same-side Corner of Rectangle 19">
            <a:extLst>
              <a:ext uri="{FF2B5EF4-FFF2-40B4-BE49-F238E27FC236}">
                <a16:creationId xmlns:a16="http://schemas.microsoft.com/office/drawing/2014/main" id="{C5852BF0-C180-5823-8936-FBA4B640FD36}"/>
              </a:ext>
            </a:extLst>
          </p:cNvPr>
          <p:cNvSpPr/>
          <p:nvPr/>
        </p:nvSpPr>
        <p:spPr>
          <a:xfrm>
            <a:off x="481471" y="2109007"/>
            <a:ext cx="5334538" cy="815026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Hepatitis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/>
          <p:nvPr/>
        </p:nvSpPr>
        <p:spPr>
          <a:xfrm>
            <a:off x="578678" y="3068995"/>
            <a:ext cx="4926384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Hepatitis B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faifaipea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-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va'ai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fomaʻi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aunoa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(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6-12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masina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)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siaki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maloloina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ate.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togafitiga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fa'aititia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fa'aletonu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ate ma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fa'aititia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lamatiaga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kanesa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ate.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fautuaina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mana'omia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vaila'au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fa'afoma'i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9F5C44B-615E-57E5-CCFD-B5CEEF9F6773}"/>
              </a:ext>
            </a:extLst>
          </p:cNvPr>
          <p:cNvSpPr/>
          <p:nvPr/>
        </p:nvSpPr>
        <p:spPr>
          <a:xfrm>
            <a:off x="6350642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 Same-side Corner of Rectangle 21">
            <a:extLst>
              <a:ext uri="{FF2B5EF4-FFF2-40B4-BE49-F238E27FC236}">
                <a16:creationId xmlns:a16="http://schemas.microsoft.com/office/drawing/2014/main" id="{DFC63CB7-CB29-9FD1-7923-2FC7C806F069}"/>
              </a:ext>
            </a:extLst>
          </p:cNvPr>
          <p:cNvSpPr/>
          <p:nvPr/>
        </p:nvSpPr>
        <p:spPr>
          <a:xfrm>
            <a:off x="6350643" y="2109007"/>
            <a:ext cx="5334538" cy="815026"/>
          </a:xfrm>
          <a:prstGeom prst="round2SameRect">
            <a:avLst>
              <a:gd name="adj1" fmla="val 11367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Hepatitis C </a:t>
            </a:r>
            <a:r>
              <a:rPr lang="en-US" sz="200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2129C2-8D71-E243-8B74-CA591FCC7864}"/>
              </a:ext>
            </a:extLst>
          </p:cNvPr>
          <p:cNvSpPr txBox="1"/>
          <p:nvPr/>
        </p:nvSpPr>
        <p:spPr>
          <a:xfrm>
            <a:off x="6512947" y="3068995"/>
            <a:ext cx="4926384" cy="2888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O le Hepatitis C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togafiti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vaila'au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fa'afoma'i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fa'aigoa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Direct Acting Anti-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virals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(DAAs). Mo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fuala'au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vaila'au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fa'afoma'i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Ave'esea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vairasi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tino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itiiti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leai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a'afiaga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laiti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Fa'aitiitia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lamatia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ate ma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kanesa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ate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Togafitia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95% 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tagata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soifua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fa'atasi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le hepatitis C.</a:t>
            </a:r>
            <a:endParaRPr lang="en-US" sz="2000">
              <a:latin typeface="Public Sans ExtraLight" pitchFamily="2" charset="77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296DA1-C20A-9832-3283-2B6DE03BB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851" y="659881"/>
            <a:ext cx="2540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1BDF75-CF89-FBFB-A563-EEFDF50EF0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627" y="-685481"/>
            <a:ext cx="4572000" cy="318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A16B1-EF9E-2C3B-8B33-417B48F4C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90" y="5110848"/>
            <a:ext cx="15748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439797"/>
            <a:ext cx="7765326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E fa'apefea ona puipuia oe mai le hepatitis B &amp; C?</a:t>
            </a:r>
            <a:endParaRPr lang="en-US" sz="2000" b="1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376297" y="1552837"/>
            <a:ext cx="8841137" cy="56058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C296"/>
                </a:solidFill>
                <a:latin typeface="Public Sans Medium" pitchFamily="2" charset="77"/>
              </a:rPr>
              <a:t>Hepatitis C: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Aua le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fa'asoa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ni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mea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patino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pei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pulumu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fufulu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nifo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tafi</a:t>
            </a:r>
            <a:endParaRPr lang="en-US" sz="19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Ia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faia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ta'aga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pe'a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po'o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tuiga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o le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itutino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mai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tagata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fa'apitoa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ua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laiseneina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ma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na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te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fa'aaogaina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mea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faigaluega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ua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uma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ona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fa'availa'au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(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fufulu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) ma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fa'amamā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Ia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faia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gaioiga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fa'afoma'i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ma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foma'i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nifo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mai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foma'i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fa'apitoa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ua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laiseneina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Fa'aoga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pa'u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feusua'iga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ma le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suau'u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taimi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feusua'iga</a:t>
            </a:r>
            <a:endParaRPr lang="en-US" sz="19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Ia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fa'aeteete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faia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o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togafitiga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fa'afoma'i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ma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nifo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pe a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faimalaga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                         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atunu'u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1900" dirty="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/>
              </a:rPr>
              <a:t>fafo</a:t>
            </a:r>
            <a:endParaRPr lang="en-US" sz="1900" dirty="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Fai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totigi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lima (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kalava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) pe a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fa'amama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se toto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ua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masa'a</a:t>
            </a:r>
            <a:endParaRPr lang="en-US" sz="19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Aua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neʻi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fefaʻasoaaʻi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mea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faʻaaogaina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tuiga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vaila’au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                         </a:t>
            </a:r>
            <a:r>
              <a:rPr lang="en-US" sz="1900" dirty="0" err="1">
                <a:solidFill>
                  <a:srgbClr val="002664"/>
                </a:solidFill>
                <a:latin typeface="Public Sans ExtraLight" pitchFamily="2" charset="77"/>
              </a:rPr>
              <a:t>fa'asaina</a:t>
            </a:r>
            <a:r>
              <a:rPr lang="en-US" sz="1900" dirty="0">
                <a:solidFill>
                  <a:srgbClr val="002664"/>
                </a:solidFill>
                <a:latin typeface="Public Sans ExtraLight" pitchFamily="2" charset="77"/>
              </a:rPr>
              <a:t>.</a:t>
            </a:r>
            <a:endParaRPr lang="en-US" sz="1900" dirty="0">
              <a:latin typeface="Public Sans ExtraLight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765A93-EBCA-0C63-31E2-71E4C6C47CDD}"/>
              </a:ext>
            </a:extLst>
          </p:cNvPr>
          <p:cNvGrpSpPr/>
          <p:nvPr/>
        </p:nvGrpSpPr>
        <p:grpSpPr>
          <a:xfrm>
            <a:off x="9439684" y="1117082"/>
            <a:ext cx="2520950" cy="2032000"/>
            <a:chOff x="9439684" y="1117082"/>
            <a:chExt cx="2520950" cy="2032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F9FDEE-7DE9-0F21-D24D-7A7F1248F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9684" y="1117082"/>
              <a:ext cx="2520950" cy="2032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C19836-699A-B31B-EA95-CC789F48D19C}"/>
                </a:ext>
              </a:extLst>
            </p:cNvPr>
            <p:cNvSpPr txBox="1"/>
            <p:nvPr/>
          </p:nvSpPr>
          <p:spPr>
            <a:xfrm>
              <a:off x="9573208" y="1453254"/>
              <a:ext cx="2229163" cy="6254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>
                  <a:solidFill>
                    <a:srgbClr val="FFA969"/>
                  </a:solidFill>
                  <a:latin typeface="Public Sans Medium" pitchFamily="2" charset="77"/>
                </a:rPr>
                <a:t>Hepatitis B - 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FAI TUI PUIPUI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Tausiga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o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lou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95A0E-52A5-86FD-1209-470B3C8031EA}"/>
              </a:ext>
            </a:extLst>
          </p:cNvPr>
          <p:cNvSpPr txBox="1"/>
          <p:nvPr/>
        </p:nvSpPr>
        <p:spPr>
          <a:xfrm>
            <a:off x="578679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Lelei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tausami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DE9EC-C0A6-9744-989F-43405AF00733}"/>
              </a:ext>
            </a:extLst>
          </p:cNvPr>
          <p:cNvSpPr txBox="1"/>
          <p:nvPr/>
        </p:nvSpPr>
        <p:spPr>
          <a:xfrm>
            <a:off x="3496051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Fa'aitiitia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taofi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ava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malosi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C8A9E-1B01-3202-ED7A-0E6BC9676EE5}"/>
              </a:ext>
            </a:extLst>
          </p:cNvPr>
          <p:cNvSpPr txBox="1"/>
          <p:nvPr/>
        </p:nvSpPr>
        <p:spPr>
          <a:xfrm>
            <a:off x="6413423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Fa'amalositino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B437A-D3EF-4142-4CEA-D27BAFEF930E}"/>
              </a:ext>
            </a:extLst>
          </p:cNvPr>
          <p:cNvSpPr txBox="1"/>
          <p:nvPr/>
        </p:nvSpPr>
        <p:spPr>
          <a:xfrm>
            <a:off x="9330794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Tausiga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lava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tagata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/>
          </p:cNvSpPr>
          <p:nvPr/>
        </p:nvSpPr>
        <p:spPr>
          <a:xfrm>
            <a:off x="438940" y="1613027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to'afa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ni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vaega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autu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o le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olaga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tāua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tausiaina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ate</a:t>
            </a:r>
            <a:endParaRPr lang="en-US" sz="2000">
              <a:solidFill>
                <a:srgbClr val="002664"/>
              </a:solidFill>
              <a:latin typeface="Public Sans ExtraLight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142D70-48E2-4998-2A66-E86F6275E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18" y="-864784"/>
            <a:ext cx="5505450" cy="7010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/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/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/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/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maua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ai se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fesoasoani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6C4A5-8A39-805C-03D1-A06AAFE01FD3}"/>
              </a:ext>
            </a:extLst>
          </p:cNvPr>
          <p:cNvSpPr txBox="1"/>
          <p:nvPr/>
        </p:nvSpPr>
        <p:spPr>
          <a:xfrm>
            <a:off x="4643884" y="2201605"/>
            <a:ext cx="6629858" cy="8776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/>
              </a:rPr>
              <a:t>General Practitioner (GP) - </a:t>
            </a:r>
            <a:r>
              <a:rPr lang="en-AU" sz="2000" b="1" err="1">
                <a:solidFill>
                  <a:srgbClr val="002664"/>
                </a:solidFill>
                <a:latin typeface="Public Sans Medium"/>
              </a:rPr>
              <a:t>Foma'i</a:t>
            </a:r>
            <a:r>
              <a:rPr lang="en-AU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AU" sz="2000" b="1" err="1">
                <a:solidFill>
                  <a:srgbClr val="002664"/>
                </a:solidFill>
                <a:latin typeface="Public Sans Medium"/>
              </a:rPr>
              <a:t>lautele</a:t>
            </a:r>
            <a:r>
              <a:rPr lang="en-AU" sz="2000" b="1">
                <a:solidFill>
                  <a:srgbClr val="002664"/>
                </a:solidFill>
                <a:latin typeface="Public Sans Medium"/>
              </a:rPr>
              <a:t> (GP)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www.healthdirect.gov.au/australian-health-services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3A9CD-1607-3C29-FBE0-5E6833158DC8}"/>
              </a:ext>
            </a:extLst>
          </p:cNvPr>
          <p:cNvSpPr txBox="1"/>
          <p:nvPr/>
        </p:nvSpPr>
        <p:spPr>
          <a:xfrm>
            <a:off x="4643884" y="3405638"/>
            <a:ext cx="6629858" cy="819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/>
              </a:rPr>
              <a:t>Sexual health clinics - </a:t>
            </a:r>
            <a:r>
              <a:rPr lang="pt-BR" sz="2000" b="1">
                <a:solidFill>
                  <a:srgbClr val="002664"/>
                </a:solidFill>
                <a:latin typeface="Public Sans Medium"/>
              </a:rPr>
              <a:t>Falema'i mo Soifua Maloloina o Feusuaiga -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1800 451 624 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www.health.nsw.gov.au/sexualhealth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6D2DE-187A-2668-40AB-4F6B070D09B8}"/>
              </a:ext>
            </a:extLst>
          </p:cNvPr>
          <p:cNvSpPr txBox="1"/>
          <p:nvPr/>
        </p:nvSpPr>
        <p:spPr>
          <a:xfrm>
            <a:off x="4643884" y="4669315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/>
              </a:rPr>
              <a:t>Multicultural HIV and Hepatitis Service - </a:t>
            </a:r>
            <a:r>
              <a:rPr lang="en-AU" sz="2000" b="1" err="1">
                <a:solidFill>
                  <a:srgbClr val="002664"/>
                </a:solidFill>
                <a:latin typeface="Public Sans Medium"/>
              </a:rPr>
              <a:t>Auaunaga</a:t>
            </a:r>
            <a:r>
              <a:rPr lang="en-AU" sz="2000" b="1">
                <a:solidFill>
                  <a:srgbClr val="002664"/>
                </a:solidFill>
                <a:latin typeface="Public Sans Medium"/>
              </a:rPr>
              <a:t> HIV ma le Hepatitis </a:t>
            </a:r>
            <a:r>
              <a:rPr lang="en-AU" sz="2000" b="1" err="1">
                <a:solidFill>
                  <a:srgbClr val="002664"/>
                </a:solidFill>
                <a:latin typeface="Public Sans Medium"/>
              </a:rPr>
              <a:t>Fa'aleaganu'u</a:t>
            </a:r>
            <a:r>
              <a:rPr lang="en-US" sz="2000" b="1">
                <a:solidFill>
                  <a:srgbClr val="002664"/>
                </a:solidFill>
                <a:latin typeface="Public Sans Medium"/>
              </a:rPr>
              <a:t> 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www.mhahs.org.au</a:t>
            </a:r>
            <a:endParaRPr lang="en-US">
              <a:latin typeface="Public Sans ExtraLight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4D861-5BC8-802D-E8BD-131CA978411E}"/>
              </a:ext>
            </a:extLst>
          </p:cNvPr>
          <p:cNvGrpSpPr/>
          <p:nvPr/>
        </p:nvGrpSpPr>
        <p:grpSpPr>
          <a:xfrm>
            <a:off x="10368882" y="1630220"/>
            <a:ext cx="1415661" cy="1098550"/>
            <a:chOff x="10575241" y="4970666"/>
            <a:chExt cx="1415661" cy="10985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AF3374-995E-11A7-D1E6-7E2747F1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4D5EFE-5A1F-F431-DF11-8226DB5A37EE}"/>
                </a:ext>
              </a:extLst>
            </p:cNvPr>
            <p:cNvSpPr txBox="1"/>
            <p:nvPr/>
          </p:nvSpPr>
          <p:spPr>
            <a:xfrm>
              <a:off x="10578436" y="5063383"/>
              <a:ext cx="141246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400" b="1" err="1">
                  <a:solidFill>
                    <a:schemeClr val="bg1"/>
                  </a:solidFill>
                  <a:latin typeface="Public Sans Medium"/>
                </a:rPr>
                <a:t>Su'eina</a:t>
              </a:r>
              <a:r>
                <a:rPr lang="en-AU" sz="1400" b="1">
                  <a:solidFill>
                    <a:schemeClr val="bg1"/>
                  </a:solidFill>
                  <a:latin typeface="Public Sans Medium"/>
                </a:rPr>
                <a:t> o se </a:t>
              </a:r>
              <a:r>
                <a:rPr lang="en-AU" sz="1400" b="1" err="1">
                  <a:solidFill>
                    <a:schemeClr val="bg1"/>
                  </a:solidFill>
                  <a:latin typeface="Public Sans Medium"/>
                </a:rPr>
                <a:t>Foma'i</a:t>
              </a:r>
              <a:r>
                <a:rPr lang="en-AU" sz="1400" b="1">
                  <a:solidFill>
                    <a:schemeClr val="bg1"/>
                  </a:solidFill>
                  <a:latin typeface="Public Sans Medium"/>
                </a:rPr>
                <a:t> </a:t>
              </a:r>
              <a:r>
                <a:rPr lang="en-AU" sz="1400" b="1" err="1">
                  <a:solidFill>
                    <a:schemeClr val="bg1"/>
                  </a:solidFill>
                  <a:latin typeface="Public Sans Medium"/>
                </a:rPr>
                <a:t>Lautele</a:t>
              </a:r>
              <a:r>
                <a:rPr lang="en-AU" sz="1400" b="1">
                  <a:solidFill>
                    <a:schemeClr val="bg1"/>
                  </a:solidFill>
                  <a:latin typeface="Public Sans Medium"/>
                </a:rPr>
                <a:t> (GP)</a:t>
              </a:r>
              <a:endParaRPr lang="en-US" sz="1400" b="1">
                <a:solidFill>
                  <a:schemeClr val="bg1"/>
                </a:solidFill>
                <a:latin typeface="Public Sans Medium"/>
                <a:cs typeface="Poppins" pitchFamily="2" charset="77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94F6022-F904-95D6-83D0-9CEF161570D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587832" y="595193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F65E758-B62D-BF0F-47D2-87F6F811C1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/>
          </p:cNvSpPr>
          <p:nvPr/>
        </p:nvSpPr>
        <p:spPr>
          <a:xfrm>
            <a:off x="522366" y="819043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maua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ai se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fesoasoani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lou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lava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gagana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/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Afai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te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mana'omia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se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fesoasoani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talanoa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ai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lau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foma'i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po'o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se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aufaigaluega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soifua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maloloina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i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lau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gagana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Valaau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Translating and Interpreting Service (TIS)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13 14 50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nei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auaunaga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faifua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e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fa'alaua'iteleina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Fa'afeso'ota'i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tagata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ofisa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fa'aavanoa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fa'amatala'upu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faifua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oe</a:t>
            </a:r>
            <a:endParaRPr lang="en-US" sz="2000">
              <a:latin typeface="Public Sans ExtraLight" pitchFamily="2" charset="77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6B3D9A6-BEF5-45A4-6CB5-C0A24A846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39EA11-7A8B-5145-5963-187DFD79E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634809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le a le mea ua tatou a'oa'oina i le aso? 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/>
          <p:nvPr/>
        </p:nvSpPr>
        <p:spPr>
          <a:xfrm>
            <a:off x="4314173" y="2168436"/>
            <a:ext cx="7100169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it-IT" sz="2000" b="1">
                <a:solidFill>
                  <a:srgbClr val="002664"/>
                </a:solidFill>
                <a:latin typeface="Public Sans Medium" pitchFamily="2" charset="77"/>
              </a:rPr>
              <a:t>tala moni pe le moni?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ate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fa'agasoloina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tele 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tausami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ai,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fo'i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vaila'au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pa'u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tino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silafia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ate pe 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fa'alogo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amata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lagona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tu'u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leai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se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togafitiga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, hepatitis B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mafua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ate.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O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tāua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maloloina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ate o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toaga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fa'amalositino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eseese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tele.</a:t>
            </a: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Feau tāua e alu ma oe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9" y="2939262"/>
            <a:ext cx="6184792" cy="18866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/>
              </a:rPr>
              <a:t>Taumafa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meaai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paleni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toaga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fa'amalositino</a:t>
            </a:r>
            <a:endParaRPr lang="en-US" sz="200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/>
              </a:rPr>
              <a:t>Tumau le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mamafa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fa'aletino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maloloina</a:t>
            </a:r>
            <a:endParaRPr lang="en-US" sz="200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/>
              </a:rPr>
              <a:t>Alo ese pe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fa'aitiitia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taumafaina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o ava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malosi</a:t>
            </a:r>
            <a:endParaRPr lang="en-US" sz="200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Mata'itu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maloloina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ate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fa'atasi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Foma'i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Lautele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(GP)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/>
              </a:rPr>
              <a:t>Siaki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le hepatitis B ma le C (hepatitis B tui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puipui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lo'o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avanoa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)</a:t>
            </a:r>
            <a:endParaRPr lang="en-US" sz="2000">
              <a:latin typeface="Public Sans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9A27BD-4B61-7814-229E-90B1A60252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27" y="3699592"/>
            <a:ext cx="2901950" cy="297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355985" y="1503365"/>
            <a:ext cx="395818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le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asō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o le a tatou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talanoa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uiga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mafua'aga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tāua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le ate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tino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tagata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tatau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silafia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uiga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ate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/>
              </a:rPr>
              <a:t>O ai 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mafai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maua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le ate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ma'i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fa'ailoga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masani</a:t>
            </a:r>
            <a:endParaRPr lang="en-US" sz="2000">
              <a:solidFill>
                <a:srgbClr val="002664"/>
              </a:solidFill>
              <a:latin typeface="Public Sans ExtraLight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Siakiina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maloloina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ate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Fa'apefea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tumau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le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maloloina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/>
              </a:rPr>
              <a:t> ate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Sailiga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fesoasoani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lagolagosua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7000" b="1" err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Fesili</a:t>
            </a:r>
            <a:r>
              <a:rPr lang="en-US" sz="70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300626" y="2118426"/>
            <a:ext cx="6371638" cy="27225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err="1">
                <a:solidFill>
                  <a:srgbClr val="002664"/>
                </a:solidFill>
                <a:latin typeface="Public Sans Medium"/>
                <a:cs typeface="Poppins"/>
              </a:rPr>
              <a:t>Atina'e</a:t>
            </a:r>
            <a:r>
              <a:rPr lang="en-US" sz="2000" b="1">
                <a:solidFill>
                  <a:srgbClr val="002664"/>
                </a:solidFill>
                <a:latin typeface="Public Sans Medium"/>
                <a:cs typeface="Poppins"/>
              </a:rPr>
              <a:t> le:</a:t>
            </a:r>
            <a:r>
              <a:rPr lang="en-US" sz="4000" b="1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br>
              <a:rPr lang="en-US" sz="4000" b="1">
                <a:latin typeface="Poppins" pitchFamily="2" charset="77"/>
                <a:cs typeface="Poppins" pitchFamily="2" charset="77"/>
              </a:rPr>
            </a:br>
            <a:r>
              <a:rPr lang="it-IT" sz="4000" b="1">
                <a:solidFill>
                  <a:srgbClr val="002664"/>
                </a:solidFill>
                <a:latin typeface="Poppins"/>
                <a:cs typeface="Poppins"/>
              </a:rPr>
              <a:t>Auaunaga Multicultural </a:t>
            </a:r>
          </a:p>
          <a:p>
            <a:pPr>
              <a:lnSpc>
                <a:spcPts val="45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HIV ma le Hepatitis i NSW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3500"/>
              </a:lnSpc>
            </a:pPr>
            <a:r>
              <a:rPr lang="en-US" sz="2000" b="1">
                <a:solidFill>
                  <a:srgbClr val="002664"/>
                </a:solidFill>
                <a:latin typeface="Public Sans Medium"/>
                <a:cs typeface="Poppins"/>
              </a:rPr>
              <a:t>(MHAHS)  </a:t>
            </a:r>
            <a:r>
              <a:rPr lang="en-US" sz="3000" b="1">
                <a:solidFill>
                  <a:srgbClr val="002664"/>
                </a:solidFill>
                <a:latin typeface="Poppins"/>
                <a:cs typeface="Poppins"/>
              </a:rPr>
              <a:t>mhahs.org.au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C77C1-BC37-D310-D526-1273D68A1DF0}"/>
              </a:ext>
            </a:extLst>
          </p:cNvPr>
          <p:cNvSpPr txBox="1"/>
          <p:nvPr/>
        </p:nvSpPr>
        <p:spPr>
          <a:xfrm>
            <a:off x="488887" y="733331"/>
            <a:ext cx="361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>
                <a:solidFill>
                  <a:srgbClr val="002060"/>
                </a:solidFill>
              </a:rPr>
              <a:t>August 2025</a:t>
            </a:r>
            <a:endParaRPr lang="en-A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92C658-1CE9-0765-E31A-2E13CA946F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338" y="-679573"/>
            <a:ext cx="5702300" cy="6064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07" y="346016"/>
            <a:ext cx="5518477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pt-BR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Fa'amatalaga fa'amaonia e </a:t>
            </a:r>
            <a:br>
              <a:rPr lang="pt-BR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pt-BR" sz="36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uiga i lou ate</a:t>
            </a:r>
            <a:endParaRPr lang="en-US" sz="36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828B9-DF6C-5579-39F2-30BED701FE88}"/>
              </a:ext>
            </a:extLst>
          </p:cNvPr>
          <p:cNvGrpSpPr/>
          <p:nvPr/>
        </p:nvGrpSpPr>
        <p:grpSpPr>
          <a:xfrm>
            <a:off x="6838806" y="655443"/>
            <a:ext cx="2095500" cy="1879600"/>
            <a:chOff x="6732126" y="403506"/>
            <a:chExt cx="2095500" cy="1879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5A9FA3-3425-931A-64F4-BF9A8536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2126" y="403506"/>
              <a:ext cx="2095500" cy="1879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F8F104-B86E-E21B-D784-E173A48F3CB5}"/>
                </a:ext>
              </a:extLst>
            </p:cNvPr>
            <p:cNvSpPr txBox="1"/>
            <p:nvPr/>
          </p:nvSpPr>
          <p:spPr>
            <a:xfrm>
              <a:off x="6848114" y="540958"/>
              <a:ext cx="18403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Ate: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Itu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taumatau</a:t>
              </a:r>
              <a:r>
                <a:rPr lang="en-US" sz="2000" b="1">
                  <a:solidFill>
                    <a:schemeClr val="bg1"/>
                  </a:solidFill>
                  <a:latin typeface="Public Sans Medium" pitchFamily="2" charset="77"/>
                </a:rPr>
                <a:t> o le </a:t>
              </a:r>
              <a:r>
                <a:rPr lang="en-US" sz="2000" b="1" err="1">
                  <a:solidFill>
                    <a:schemeClr val="bg1"/>
                  </a:solidFill>
                  <a:latin typeface="Public Sans Medium" pitchFamily="2" charset="77"/>
                </a:rPr>
                <a:t>tino</a:t>
              </a:r>
              <a:endParaRPr lang="en-US" sz="2000" b="1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1C7DC32-5A25-40C4-5854-A59015DE75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828" y="2001849"/>
            <a:ext cx="5143500" cy="243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/>
          <p:nvPr/>
        </p:nvSpPr>
        <p:spPr>
          <a:xfrm>
            <a:off x="334448" y="2294705"/>
            <a:ext cx="5036205" cy="3689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it-IT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O se totoga lapo'a ma e ova atu ma le 500 galuega na te fa'atinoina, ma e:</a:t>
            </a:r>
            <a:endParaRPr lang="en-US" b="1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Na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talepe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lalo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meaai</a:t>
            </a:r>
            <a:endParaRPr lang="en-US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Fa'amamāina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toto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Fa'amaloloina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fa'ama'i</a:t>
            </a:r>
            <a:endParaRPr lang="en-US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Fesoasoani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na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auina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le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malosiaga</a:t>
            </a:r>
            <a:endParaRPr lang="en-US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Fesoasoani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fegasoloa'i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meaai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totonu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o le puta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mafai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toe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fa'aleleia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ma toe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tuputupu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pe a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uma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fa'aleagaina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(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afai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le'o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matuiā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tele)</a:t>
            </a:r>
            <a:endParaRPr lang="en-US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39E88E-387D-5A31-273D-86159DE5C5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77" y="-709574"/>
            <a:ext cx="5181600" cy="722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574109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le ā le mea e fai e le ate maloloina?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/>
          <p:nvPr/>
        </p:nvSpPr>
        <p:spPr>
          <a:xfrm>
            <a:off x="3841873" y="2442258"/>
            <a:ext cx="7986535" cy="3547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Na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gaosia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teuina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suka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ga'o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aua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malosiaga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tino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Na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fa'agasoloina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meaai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,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vaila'au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fa'afoma'i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fa'aaogaina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fesoasoani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fa'amamā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toto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otaota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fa'aleaga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atu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tino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fa'amaloloina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fesoasoani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fegasoloa'i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mea'ai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totonu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tino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toe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fa'aleleia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ma toe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tuputupu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pe 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uma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ona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fa'aleagaina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(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afai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le'o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matuiā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tele)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B6C8D0-2793-4818-6F5C-6D55BC7058E4}"/>
              </a:ext>
            </a:extLst>
          </p:cNvPr>
          <p:cNvSpPr/>
          <p:nvPr/>
        </p:nvSpPr>
        <p:spPr>
          <a:xfrm>
            <a:off x="5008064" y="5465155"/>
            <a:ext cx="6647642" cy="953825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C3C47-8E88-863B-284C-F4DBA18B8A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3" y="2106592"/>
            <a:ext cx="3695700" cy="413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309333" y="687624"/>
            <a:ext cx="400484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/>
                <a:cs typeface="Poppins"/>
              </a:rPr>
              <a:t>O le </a:t>
            </a:r>
            <a:r>
              <a:rPr lang="it-IT" sz="4000" b="1">
                <a:solidFill>
                  <a:srgbClr val="002664"/>
                </a:solidFill>
                <a:latin typeface="Poppins"/>
                <a:ea typeface="+mj-lt"/>
                <a:cs typeface="+mj-lt"/>
              </a:rPr>
              <a:t>ā</a:t>
            </a:r>
            <a:r>
              <a:rPr lang="it-IT" sz="4000" b="1">
                <a:solidFill>
                  <a:srgbClr val="002664"/>
                </a:solidFill>
                <a:latin typeface="Poppins"/>
                <a:cs typeface="Poppins"/>
              </a:rPr>
              <a:t> le </a:t>
            </a:r>
            <a:r>
              <a:rPr lang="it-IT" sz="4000" b="1" err="1">
                <a:solidFill>
                  <a:srgbClr val="002664"/>
                </a:solidFill>
                <a:latin typeface="Poppins"/>
                <a:cs typeface="Poppins"/>
              </a:rPr>
              <a:t>fa'ama'i</a:t>
            </a:r>
            <a:r>
              <a:rPr lang="it-IT" sz="4000" b="1">
                <a:solidFill>
                  <a:srgbClr val="002664"/>
                </a:solidFill>
                <a:latin typeface="Poppins"/>
                <a:cs typeface="Poppins"/>
              </a:rPr>
              <a:t> </a:t>
            </a:r>
            <a:r>
              <a:rPr lang="it-IT" sz="4000" b="1" err="1">
                <a:solidFill>
                  <a:srgbClr val="002664"/>
                </a:solidFill>
                <a:latin typeface="Poppins"/>
                <a:cs typeface="Poppins"/>
              </a:rPr>
              <a:t>ate</a:t>
            </a:r>
            <a:r>
              <a:rPr lang="it-IT" sz="4000" b="1">
                <a:solidFill>
                  <a:srgbClr val="002664"/>
                </a:solidFill>
                <a:latin typeface="Poppins"/>
                <a:cs typeface="Poppins"/>
              </a:rPr>
              <a:t>?</a:t>
            </a:r>
            <a:endParaRPr lang="en-US" sz="4000" b="1">
              <a:solidFill>
                <a:srgbClr val="002664"/>
              </a:solidFill>
              <a:latin typeface="Poppins"/>
              <a:cs typeface="Poppi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94D8F-622D-4707-7686-CC96455D3916}"/>
              </a:ext>
            </a:extLst>
          </p:cNvPr>
          <p:cNvSpPr txBox="1"/>
          <p:nvPr/>
        </p:nvSpPr>
        <p:spPr>
          <a:xfrm>
            <a:off x="5138261" y="5563323"/>
            <a:ext cx="6297526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it-IT" sz="2000" b="1">
                <a:solidFill>
                  <a:schemeClr val="bg1"/>
                </a:solidFill>
                <a:latin typeface="Public Sans Medium" pitchFamily="2" charset="77"/>
              </a:rPr>
              <a:t>O le ate ma'i e mafai ona mafua ai le ate fa'aletonu po'o le kanesa o le ate!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6B784-609B-E838-F99F-7942D175EAD6}"/>
              </a:ext>
            </a:extLst>
          </p:cNvPr>
          <p:cNvSpPr txBox="1"/>
          <p:nvPr/>
        </p:nvSpPr>
        <p:spPr>
          <a:xfrm>
            <a:off x="5068812" y="1224083"/>
            <a:ext cx="6436423" cy="44098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it-IT" sz="2000" b="1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O le fa'ama'i o le ate e fa'aleagaina ai le ate ma taofia ai mai le faia o gaioiga lelei:</a:t>
            </a:r>
            <a:endParaRPr lang="en-US" sz="2000" b="1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E tele tulaga e mafai ona a'afia ai le ate: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Hepatitis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fa'asalalau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vave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Ate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ga'oa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Ate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mafua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ava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malosi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Tulaga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fanau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Kanesa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le ate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O le tele o tagata e maua i le ate ma'i e le lagonaina se ma'i pe maua i auga.</a:t>
            </a:r>
            <a:endParaRPr lang="en-US" sz="2000">
              <a:latin typeface="Public Sans ExtraLight" pitchFamily="2" charset="77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5D20BE-395D-44C2-3719-38D058F05DD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E993CE-6BAE-9A56-297D-663108E26C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-1872"/>
            <a:ext cx="1137920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La'asaga o le ate ma'i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199373" y="2377430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A'o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maloloina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72B4D-436A-F039-305E-F2C7970812CF}"/>
              </a:ext>
            </a:extLst>
          </p:cNvPr>
          <p:cNvSpPr txBox="1"/>
          <p:nvPr/>
        </p:nvSpPr>
        <p:spPr>
          <a:xfrm>
            <a:off x="2352264" y="1738881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Ga'o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ate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49098-4DF7-8FB9-4810-46DFB05E0ED5}"/>
              </a:ext>
            </a:extLst>
          </p:cNvPr>
          <p:cNvSpPr txBox="1"/>
          <p:nvPr/>
        </p:nvSpPr>
        <p:spPr>
          <a:xfrm>
            <a:off x="4513946" y="2377430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Hepatitis</a:t>
            </a:r>
            <a:br>
              <a:rPr lang="en-US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(inflammation)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B9F32-846A-0021-4792-16EF0CAD3D9C}"/>
              </a:ext>
            </a:extLst>
          </p:cNvPr>
          <p:cNvSpPr txBox="1"/>
          <p:nvPr/>
        </p:nvSpPr>
        <p:spPr>
          <a:xfrm>
            <a:off x="6675630" y="2377430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Hepatitis (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fuga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D595B-5127-681F-B8C4-F1BD616DCA0A}"/>
              </a:ext>
            </a:extLst>
          </p:cNvPr>
          <p:cNvSpPr txBox="1"/>
          <p:nvPr/>
        </p:nvSpPr>
        <p:spPr>
          <a:xfrm>
            <a:off x="8837313" y="2509764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Cirrhosis</a:t>
            </a:r>
            <a:endParaRPr lang="en-US"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1A22E-7F72-1327-FFE4-5D2EC89F4D3B}"/>
              </a:ext>
            </a:extLst>
          </p:cNvPr>
          <p:cNvSpPr txBox="1"/>
          <p:nvPr/>
        </p:nvSpPr>
        <p:spPr>
          <a:xfrm>
            <a:off x="10454542" y="3346568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Ate </a:t>
            </a: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fa'aletonu</a:t>
            </a:r>
            <a:endParaRPr lang="en-US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325F2-F403-450D-DCE0-3D35887274DC}"/>
              </a:ext>
            </a:extLst>
          </p:cNvPr>
          <p:cNvSpPr txBox="1"/>
          <p:nvPr/>
        </p:nvSpPr>
        <p:spPr>
          <a:xfrm>
            <a:off x="10454542" y="4122072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en-US" err="1">
                <a:solidFill>
                  <a:srgbClr val="002664"/>
                </a:solidFill>
                <a:latin typeface="Public Sans ExtraLight" pitchFamily="2" charset="77"/>
              </a:rPr>
              <a:t>Kanesa</a:t>
            </a:r>
            <a:r>
              <a:rPr lang="en-US">
                <a:solidFill>
                  <a:srgbClr val="002664"/>
                </a:solidFill>
                <a:latin typeface="Public Sans ExtraLight" pitchFamily="2" charset="77"/>
              </a:rPr>
              <a:t> o le ate</a:t>
            </a: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28345" y="537408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it-IT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ai e i ai le tulaga lamatia i le ate ma'i?</a:t>
            </a:r>
            <a:endParaRPr lang="en-US" sz="4000" b="1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5647241" y="1956121"/>
            <a:ext cx="6199161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O le ate ma'i e mafai ona a'afia ai so'o se tagata a'o latou o lo'o lamatia i le ate leaga o tagata: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ga'oa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ate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Sā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inu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tele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ava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malosi</a:t>
            </a:r>
            <a:endParaRPr lang="en-US" sz="2000">
              <a:solidFill>
                <a:srgbClr val="002664"/>
              </a:solidFill>
              <a:latin typeface="Public Sans ExtraLight" pitchFamily="2" charset="77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Maua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hepatitis B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po'o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hepatitis C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fa'afitauli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fa'aleagaina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ai la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latou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fa'avae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puipui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fanau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o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maua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i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 le ate </a:t>
            </a:r>
            <a:r>
              <a:rPr lang="en-US" sz="2000" err="1">
                <a:solidFill>
                  <a:srgbClr val="002664"/>
                </a:solidFill>
                <a:latin typeface="Public Sans ExtraLight" pitchFamily="2" charset="77"/>
              </a:rPr>
              <a:t>ma'i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02FC82A-15CF-E4CD-60EA-11968414452F}"/>
              </a:ext>
            </a:extLst>
          </p:cNvPr>
          <p:cNvGrpSpPr/>
          <p:nvPr/>
        </p:nvGrpSpPr>
        <p:grpSpPr>
          <a:xfrm>
            <a:off x="481470" y="2613974"/>
            <a:ext cx="11222850" cy="3637970"/>
            <a:chOff x="481470" y="2613974"/>
            <a:chExt cx="11222850" cy="363797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5A13A27-EF61-F623-9442-9E82CF2A8879}"/>
                </a:ext>
              </a:extLst>
            </p:cNvPr>
            <p:cNvSpPr/>
            <p:nvPr/>
          </p:nvSpPr>
          <p:spPr>
            <a:xfrm>
              <a:off x="481470" y="2615003"/>
              <a:ext cx="11222850" cy="3636941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ame-side Corner of Rectangle 15">
              <a:extLst>
                <a:ext uri="{FF2B5EF4-FFF2-40B4-BE49-F238E27FC236}">
                  <a16:creationId xmlns:a16="http://schemas.microsoft.com/office/drawing/2014/main" id="{B8CCBE51-9E0A-5730-DF94-E4BEF7A23D20}"/>
                </a:ext>
              </a:extLst>
            </p:cNvPr>
            <p:cNvSpPr/>
            <p:nvPr/>
          </p:nvSpPr>
          <p:spPr>
            <a:xfrm>
              <a:off x="481471" y="2613974"/>
              <a:ext cx="11222848" cy="815026"/>
            </a:xfrm>
            <a:prstGeom prst="round2SameRect">
              <a:avLst>
                <a:gd name="adj1" fmla="val 11324"/>
                <a:gd name="adj2" fmla="val 0"/>
              </a:avLst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9435E7A-369E-0756-69A1-1EA6C813DC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860" y="-697938"/>
            <a:ext cx="3695700" cy="2749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481471" y="487300"/>
            <a:ext cx="8403737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le a le hepatitis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salalau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vave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81470" y="1199506"/>
            <a:ext cx="8019631" cy="12079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Hepatitis o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lona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uiga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ua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fulafula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le ate.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I Ausetalia, o vairasi e ta'atele e mafua ai le hepatitis o vairasi a le hepatitis A, hepatitis B ma le hepatitis C.</a:t>
            </a:r>
            <a:endParaRPr lang="en-US" sz="2000">
              <a:latin typeface="Public Sans ExtraLight" pitchFamily="2" charset="77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AE902-B1BC-DC04-6CA0-A1EAA068A473}"/>
              </a:ext>
            </a:extLst>
          </p:cNvPr>
          <p:cNvSpPr/>
          <p:nvPr/>
        </p:nvSpPr>
        <p:spPr>
          <a:xfrm>
            <a:off x="360439" y="4337824"/>
            <a:ext cx="11471121" cy="1003610"/>
          </a:xfrm>
          <a:prstGeom prst="rect">
            <a:avLst/>
          </a:prstGeom>
          <a:solidFill>
            <a:srgbClr val="FEE7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5E6503-180B-46CD-D35C-1A6F8D49A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640949"/>
              </p:ext>
            </p:extLst>
          </p:nvPr>
        </p:nvGraphicFramePr>
        <p:xfrm>
          <a:off x="651608" y="2613974"/>
          <a:ext cx="10936656" cy="3687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7338">
                  <a:extLst>
                    <a:ext uri="{9D8B030D-6E8A-4147-A177-3AD203B41FA5}">
                      <a16:colId xmlns:a16="http://schemas.microsoft.com/office/drawing/2014/main" val="1131374975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59860161"/>
                    </a:ext>
                  </a:extLst>
                </a:gridCol>
                <a:gridCol w="2329961">
                  <a:extLst>
                    <a:ext uri="{9D8B030D-6E8A-4147-A177-3AD203B41FA5}">
                      <a16:colId xmlns:a16="http://schemas.microsoft.com/office/drawing/2014/main" val="2957104265"/>
                    </a:ext>
                  </a:extLst>
                </a:gridCol>
                <a:gridCol w="1837592">
                  <a:extLst>
                    <a:ext uri="{9D8B030D-6E8A-4147-A177-3AD203B41FA5}">
                      <a16:colId xmlns:a16="http://schemas.microsoft.com/office/drawing/2014/main" val="4274790123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4095171709"/>
                    </a:ext>
                  </a:extLst>
                </a:gridCol>
                <a:gridCol w="1679333">
                  <a:extLst>
                    <a:ext uri="{9D8B030D-6E8A-4147-A177-3AD203B41FA5}">
                      <a16:colId xmlns:a16="http://schemas.microsoft.com/office/drawing/2014/main" val="1839165396"/>
                    </a:ext>
                  </a:extLst>
                </a:gridCol>
              </a:tblGrid>
              <a:tr h="815026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E </a:t>
                      </a:r>
                      <a:r>
                        <a:rPr lang="en-US" b="1" err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fa’apefea</a:t>
                      </a: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</a:t>
                      </a:r>
                      <a:r>
                        <a:rPr lang="en-US" b="1" err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ona</a:t>
                      </a: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</a:t>
                      </a:r>
                      <a:r>
                        <a:rPr lang="en-PH" sz="1800" b="1" kern="1200" err="1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pesia</a:t>
                      </a:r>
                      <a:r>
                        <a:rPr lang="en-PH" sz="1800" b="1" kern="1200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PH" sz="1800" b="1" kern="1200" err="1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atu</a:t>
                      </a:r>
                      <a:r>
                        <a:rPr lang="en-PH" sz="1800" b="1" kern="1200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</a:t>
                      </a:r>
                      <a:endParaRPr lang="en-US">
                        <a:solidFill>
                          <a:srgbClr val="00266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E </a:t>
                      </a:r>
                      <a:r>
                        <a:rPr lang="en-US" b="1" err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mafai</a:t>
                      </a: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</a:t>
                      </a:r>
                      <a:r>
                        <a:rPr lang="en-US" b="1" err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ona</a:t>
                      </a: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</a:t>
                      </a:r>
                      <a:r>
                        <a:rPr lang="en-PH" sz="1800" b="1" kern="1200" err="1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Faifaipea</a:t>
                      </a:r>
                      <a:r>
                        <a:rPr lang="en-PH" sz="1800" b="1" kern="1200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PH" sz="1500" b="1" kern="1200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PH" sz="1500" b="1" kern="1200" err="1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taimi</a:t>
                      </a:r>
                      <a:r>
                        <a:rPr lang="en-PH" sz="1500" b="1" kern="1200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PH" sz="1500" b="1" kern="1200" err="1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umi</a:t>
                      </a:r>
                      <a:r>
                        <a:rPr lang="en-PH" sz="1500" b="1" kern="1200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)?</a:t>
                      </a:r>
                      <a:endParaRPr lang="en-US" sz="1500">
                        <a:solidFill>
                          <a:srgbClr val="00266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E </a:t>
                      </a:r>
                      <a:r>
                        <a:rPr lang="en-US" b="1" err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iai</a:t>
                      </a: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se </a:t>
                      </a:r>
                      <a:r>
                        <a:rPr lang="en-PH" sz="1800" b="1" kern="1200" err="1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togafitiga</a:t>
                      </a:r>
                      <a:r>
                        <a:rPr lang="en-PH" sz="1800" b="1" kern="1200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en-US">
                        <a:solidFill>
                          <a:srgbClr val="00266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E </a:t>
                      </a:r>
                      <a:r>
                        <a:rPr lang="en-US" b="1" err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iai</a:t>
                      </a: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 se </a:t>
                      </a:r>
                      <a:r>
                        <a:rPr lang="en-PH" sz="1800" b="1" kern="1200" err="1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fa’asao</a:t>
                      </a:r>
                      <a:r>
                        <a:rPr lang="en-PH" sz="1800" b="1" kern="1200">
                          <a:solidFill>
                            <a:srgbClr val="002664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lang="en-US">
                        <a:solidFill>
                          <a:srgbClr val="002664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tui </a:t>
                      </a:r>
                      <a:r>
                        <a:rPr lang="en-US" b="1" err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puipui</a:t>
                      </a: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?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942531"/>
                  </a:ext>
                </a:extLst>
              </a:tr>
              <a:tr h="896815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Hepatitis A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Mea’ai</a:t>
                      </a:r>
                      <a:r>
                        <a:rPr lang="en-US" sz="1600" b="0" i="0">
                          <a:solidFill>
                            <a:srgbClr val="002664"/>
                          </a:solidFill>
                          <a:latin typeface="Public Sans Medium"/>
                        </a:rPr>
                        <a:t> ma </a:t>
                      </a:r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vai</a:t>
                      </a:r>
                      <a:r>
                        <a:rPr lang="en-US" sz="1600" b="0" i="0">
                          <a:solidFill>
                            <a:srgbClr val="002664"/>
                          </a:solidFill>
                          <a:latin typeface="Public Sans Medium"/>
                        </a:rPr>
                        <a:t> </a:t>
                      </a:r>
                      <a:r>
                        <a:rPr lang="en-PH" sz="1600" kern="1200" err="1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ua</a:t>
                      </a:r>
                      <a:r>
                        <a:rPr lang="en-PH" sz="1600" kern="1200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 </a:t>
                      </a:r>
                      <a:r>
                        <a:rPr lang="en-PH" sz="1600" kern="1200" err="1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fa’aleagaina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Leai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rgbClr val="002664"/>
                          </a:solidFill>
                          <a:latin typeface="Public Sans Medium"/>
                        </a:rPr>
                        <a:t>E </a:t>
                      </a:r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le’o</a:t>
                      </a:r>
                      <a:r>
                        <a:rPr lang="en-US" sz="1600" b="0" i="0">
                          <a:solidFill>
                            <a:srgbClr val="002664"/>
                          </a:solidFill>
                          <a:latin typeface="Public Sans Medium"/>
                        </a:rPr>
                        <a:t> </a:t>
                      </a:r>
                      <a:r>
                        <a:rPr lang="en-PH" sz="1600" kern="1200" err="1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fa’asinotonu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rgbClr val="002664"/>
                          </a:solidFill>
                          <a:latin typeface="Public Sans Medium"/>
                        </a:rPr>
                        <a:t>Vaega </a:t>
                      </a:r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puipuia</a:t>
                      </a:r>
                      <a:r>
                        <a:rPr lang="en-US" sz="1600" b="0" i="0">
                          <a:solidFill>
                            <a:srgbClr val="002664"/>
                          </a:solidFill>
                          <a:latin typeface="Public Sans Medium"/>
                        </a:rPr>
                        <a:t> </a:t>
                      </a:r>
                      <a:r>
                        <a:rPr lang="en-PH" sz="1600" kern="1200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o le </a:t>
                      </a:r>
                      <a:r>
                        <a:rPr lang="en-PH" sz="1600" kern="1200" err="1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tino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Ioe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663723"/>
                  </a:ext>
                </a:extLst>
              </a:tr>
              <a:tr h="9935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Hepatitis B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Tin</a:t>
                      </a:r>
                      <a:r>
                        <a:rPr lang="en-US" sz="1600" b="0" i="0" u="none" strike="noStrike" noProof="0" err="1">
                          <a:solidFill>
                            <a:srgbClr val="002664"/>
                          </a:solidFill>
                          <a:latin typeface="Public Sans Medium"/>
                        </a:rPr>
                        <a:t>ā</a:t>
                      </a:r>
                      <a:r>
                        <a:rPr lang="en-US" sz="1600" b="0" i="0">
                          <a:solidFill>
                            <a:srgbClr val="002664"/>
                          </a:solidFill>
                          <a:latin typeface="Public Sans Medium"/>
                        </a:rPr>
                        <a:t> </a:t>
                      </a:r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i</a:t>
                      </a:r>
                      <a:r>
                        <a:rPr lang="en-US" sz="1600" b="0" i="0">
                          <a:solidFill>
                            <a:srgbClr val="002664"/>
                          </a:solidFill>
                          <a:latin typeface="Public Sans Medium"/>
                        </a:rPr>
                        <a:t> le pepe, </a:t>
                      </a:r>
                    </a:p>
                    <a:p>
                      <a:pPr algn="ctr"/>
                      <a:r>
                        <a:rPr lang="en-PH" sz="1600" b="0" kern="1200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toto </a:t>
                      </a:r>
                      <a:r>
                        <a:rPr lang="en-PH" sz="1600" b="0" kern="1200" err="1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i</a:t>
                      </a:r>
                      <a:r>
                        <a:rPr lang="en-PH" sz="1600" b="0" kern="1200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 le toto, </a:t>
                      </a:r>
                      <a:r>
                        <a:rPr lang="en-PH" sz="1600" b="0" kern="1200" err="1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Feso’ota’iga</a:t>
                      </a:r>
                      <a:r>
                        <a:rPr lang="en-PH" sz="1600" b="0" kern="1200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 </a:t>
                      </a:r>
                      <a:r>
                        <a:rPr lang="en-PH" sz="1600" b="0" kern="1200" err="1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feusuaiga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Ioe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Ioe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Leai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Ioe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264779"/>
                  </a:ext>
                </a:extLst>
              </a:tr>
              <a:tr h="9092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rgbClr val="002664"/>
                          </a:solidFill>
                          <a:latin typeface="Public Sans Medium" pitchFamily="2" charset="77"/>
                        </a:rPr>
                        <a:t>Hepatitis C</a:t>
                      </a:r>
                      <a:endParaRPr lang="en-US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>
                          <a:solidFill>
                            <a:srgbClr val="002664"/>
                          </a:solidFill>
                          <a:latin typeface="Public Sans Medium"/>
                        </a:rPr>
                        <a:t>Toto </a:t>
                      </a:r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i</a:t>
                      </a:r>
                      <a:r>
                        <a:rPr lang="en-US" sz="1600" b="0" i="0">
                          <a:solidFill>
                            <a:srgbClr val="002664"/>
                          </a:solidFill>
                          <a:latin typeface="Public Sans Medium"/>
                        </a:rPr>
                        <a:t> le toto </a:t>
                      </a:r>
                      <a:r>
                        <a:rPr lang="en-PH" sz="1600" kern="1200" err="1">
                          <a:solidFill>
                            <a:srgbClr val="002664"/>
                          </a:solidFill>
                          <a:effectLst/>
                          <a:latin typeface="Public Sans Medium"/>
                          <a:ea typeface="+mn-ea"/>
                          <a:cs typeface="+mn-cs"/>
                        </a:rPr>
                        <a:t>Feso’ota’iga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Ioe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Ioe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Medium"/>
                        </a:rPr>
                        <a:t>Ioe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Medium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err="1">
                          <a:solidFill>
                            <a:srgbClr val="002664"/>
                          </a:solidFill>
                          <a:latin typeface="Public Sans ExtraLight" pitchFamily="2" charset="77"/>
                        </a:rPr>
                        <a:t>Leai</a:t>
                      </a:r>
                      <a:endParaRPr lang="en-US" sz="1600" b="0" i="0">
                        <a:solidFill>
                          <a:srgbClr val="002664"/>
                        </a:solidFill>
                        <a:latin typeface="Public Sans ExtraLight" pitchFamily="2" charset="7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737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D6E9982-D0C9-346F-4A0F-BF54F6AD8E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9BEA25-6657-89AF-4A3E-159BB7A7C5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30" y="3009419"/>
            <a:ext cx="2800350" cy="595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3955759" cy="2732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O ā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fa'ailoga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masani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o le ate </a:t>
            </a:r>
            <a:r>
              <a:rPr lang="en-US" sz="4000" b="1" err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ma'i</a:t>
            </a:r>
            <a:r>
              <a:rPr lang="en-US" sz="4000" b="1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?</a:t>
            </a:r>
            <a:endParaRPr lang="en-US" sz="2000" b="1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/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it-IT" sz="2000" b="1">
                  <a:solidFill>
                    <a:schemeClr val="bg1"/>
                  </a:solidFill>
                  <a:latin typeface="Public Sans Medium" pitchFamily="2" charset="77"/>
                </a:rPr>
                <a:t>O le masani lava, e leai ni auga se'i vagana ua matuiā le fa'aletonu o le ate</a:t>
              </a:r>
              <a:endParaRPr lang="en-US" sz="2000" b="1">
                <a:solidFill>
                  <a:schemeClr val="bg1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ED651A-F27C-C326-1D1A-F33DD74CF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79" y="3585017"/>
            <a:ext cx="2286000" cy="1962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/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O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auga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e </a:t>
            </a:r>
            <a:r>
              <a:rPr lang="en-US" sz="2000" b="1" err="1">
                <a:solidFill>
                  <a:srgbClr val="002664"/>
                </a:solidFill>
                <a:latin typeface="Public Sans Medium" pitchFamily="2" charset="77"/>
              </a:rPr>
              <a:t>aofia</a:t>
            </a:r>
            <a:r>
              <a:rPr lang="en-US" sz="2000" b="1">
                <a:solidFill>
                  <a:srgbClr val="002664"/>
                </a:solidFill>
                <a:latin typeface="Public Sans Medium" pitchFamily="2" charset="77"/>
              </a:rPr>
              <a:t> ai: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Lagona o le ma'i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Le lagona le fia ai pe ua lusi pauga mamafa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Lanu samasama o mata po'o le pa'u o le tino (jaundice)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it-IT" sz="2000">
                <a:solidFill>
                  <a:srgbClr val="002664"/>
                </a:solidFill>
                <a:latin typeface="Public Sans ExtraLight" pitchFamily="2" charset="77"/>
              </a:rPr>
              <a:t>Fula totonu o le manava ma tapuvae</a:t>
            </a:r>
            <a:endParaRPr lang="en-US" sz="200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FF906DD-F766-4CD2-AC7E-AA9E655C4B07}"/>
</file>

<file path=customXml/itemProps2.xml><?xml version="1.0" encoding="utf-8"?>
<ds:datastoreItem xmlns:ds="http://schemas.openxmlformats.org/officeDocument/2006/customXml" ds:itemID="{8727E705-1B63-426B-9EFB-8F3E73A78C85}"/>
</file>

<file path=customXml/itemProps3.xml><?xml version="1.0" encoding="utf-8"?>
<ds:datastoreItem xmlns:ds="http://schemas.openxmlformats.org/officeDocument/2006/customXml" ds:itemID="{F910B0B4-E051-4D47-974C-5249DE43D30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1728</Words>
  <Application>Microsoft Office PowerPoint</Application>
  <PresentationFormat>Widescreen</PresentationFormat>
  <Paragraphs>200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Fa'amatalaga fa'amaonia e  uiga i lou 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Togafitiga o hepatitis B ma le 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4</cp:revision>
  <dcterms:created xsi:type="dcterms:W3CDTF">2025-06-03T07:12:24Z</dcterms:created>
  <dcterms:modified xsi:type="dcterms:W3CDTF">2025-09-29T02:50:10Z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2025-09-29T02:49:36Z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13f5d724-c9ff-424b-9b17-09655ec9c892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