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2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Hoang Minh Khoi Vu" initials="HMKV" lastIdx="1" clrIdx="1">
    <p:extLst>
      <p:ext uri="{19B8F6BF-5375-455C-9EA6-DF929625EA0E}">
        <p15:presenceInfo xmlns:p15="http://schemas.microsoft.com/office/powerpoint/2012/main" userId="Hoang Minh Khoi V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/>
    <p:restoredTop sz="94617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65378-AA1C-46F0-E3A5-2D534E9180BD}"/>
              </a:ext>
            </a:extLst>
          </p:cNvPr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1599979-68ED-535D-0B18-EC1F932619A7}"/>
                </a:ext>
              </a:extLst>
            </p:cNvPr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3BE2E2-B9E0-7785-FD16-1C7046BC6841}"/>
                </a:ext>
              </a:extLst>
            </p:cNvPr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>
              <a:extLst>
                <a:ext uri="{FF2B5EF4-FFF2-40B4-BE49-F238E27FC236}">
                  <a16:creationId xmlns:a16="http://schemas.microsoft.com/office/drawing/2014/main" id="{C350EEAD-2420-76BB-E10E-7D92A3595201}"/>
                </a:ext>
              </a:extLst>
            </p:cNvPr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21EE72CA-783A-A6F4-8163-B2CA8148744A}"/>
                </a:ext>
              </a:extLst>
            </p:cNvPr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241445-C4C3-8DBB-31FA-1617AE699C81}"/>
                </a:ext>
              </a:extLst>
            </p:cNvPr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DCA026C8-8FD6-6B0C-EF49-58FA2BFDD700}"/>
                </a:ext>
              </a:extLst>
            </p:cNvPr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703167-FA38-A1DA-5B19-F462D20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/>
          <p:nvPr/>
        </p:nvSpPr>
        <p:spPr>
          <a:xfrm>
            <a:off x="1068702" y="1867336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A76C4-B884-8AF7-FC05-9FDEE728C9D2}"/>
              </a:ext>
            </a:extLst>
          </p:cNvPr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Rọi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–</a:t>
            </a:r>
          </a:p>
          <a:p>
            <a:pPr>
              <a:spcAft>
                <a:spcPts val="500"/>
              </a:spcAft>
              <a:buSzPct val="80000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 âm, CT hoặc MRI để kiểm tra tình trạng viêm, sưng hoặc sẹo ở 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A227-800B-D8E6-BCD9-59A77466EE56}"/>
              </a:ext>
            </a:extLst>
          </p:cNvPr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mẫu nhỏ mô gan quý vị để biết gan quý vị đang hoạt động như thế nào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(GP)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0140F42-B930-C1E4-4733-5FDD37B29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7FE03-B6BC-5DFE-D2F8-98032658E5F3}"/>
              </a:ext>
            </a:extLst>
          </p:cNvPr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26A9EDC-9001-3854-0843-072B90ADEDD5}"/>
              </a:ext>
            </a:extLst>
          </p:cNvPr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232788-D00E-FFAE-CA0F-EA6D9A0A9D6C}"/>
              </a:ext>
            </a:extLst>
          </p:cNvPr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B352D5FF-B9C0-0521-0816-A288D3ACD5FF}"/>
              </a:ext>
            </a:extLst>
          </p:cNvPr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5174-D4BC-46CA-A252-E92A7DA0ADCC}"/>
              </a:ext>
            </a:extLst>
          </p:cNvPr>
          <p:cNvSpPr txBox="1"/>
          <p:nvPr/>
        </p:nvSpPr>
        <p:spPr>
          <a:xfrm>
            <a:off x="506818" y="3607959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nhiễm viêm gan B mạn tính (dài hạn) và cần được chăm sóc và điều trị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vắc-xin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7017D-9334-0AC7-1BED-93161113BC82}"/>
              </a:ext>
            </a:extLst>
          </p:cNvPr>
          <p:cNvSpPr txBox="1"/>
          <p:nvPr/>
        </p:nvSpPr>
        <p:spPr>
          <a:xfrm>
            <a:off x="6397256" y="3607959"/>
            <a:ext cx="411834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 đã từng bị viêm gan C nhưng hiện tại không bị nữa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882FC9-3855-B992-B24A-5114E8951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EF701-F362-577D-62B0-9E058309B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trị có thể là cách đối phó – bác sĩ sẽ tư vấn cho quý vị nếu quý vị cần điều trị.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Bằng thuốc</a:t>
            </a:r>
            <a:r>
              <a:rPr lang="vi-VN" sz="2000" b="1" dirty="0">
                <a:solidFill>
                  <a:srgbClr val="002664"/>
                </a:solidFill>
              </a:rPr>
              <a:t> </a:t>
            </a:r>
            <a:r>
              <a:rPr lang="vi-VN" sz="2000" dirty="0">
                <a:solidFill>
                  <a:srgbClr val="002664"/>
                </a:solidFill>
              </a:rPr>
              <a:t>(do bác sĩ gia đình kê toa), chế độ ăn uống và tập thể dục và có lối sống lành mạnh</a:t>
            </a:r>
            <a:r>
              <a:rPr lang="en-PH" sz="2000" dirty="0">
                <a:solidFill>
                  <a:srgbClr val="002664"/>
                </a:solidFill>
              </a:rPr>
              <a:t>.</a:t>
            </a:r>
            <a:endParaRPr lang="en-PH" sz="2000" dirty="0">
              <a:solidFill>
                <a:srgbClr val="002664"/>
              </a:solidFill>
              <a:cs typeface="Calibri" panose="020F050202020403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Một khi gan quý vị bị tổn thương trầm trọng (xơ gan), thì sẽ không thể phục hồi được.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0F16B9-C8D4-D33D-615B-8C672FD2CE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7356CE-A826-EEC5-F737-930FAA3DB50F}"/>
              </a:ext>
            </a:extLst>
          </p:cNvPr>
          <p:cNvSpPr/>
          <p:nvPr/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5852BF0-C180-5823-8936-FBA4B640FD36}"/>
              </a:ext>
            </a:extLst>
          </p:cNvPr>
          <p:cNvSpPr/>
          <p:nvPr/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/>
          <p:nvPr/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Viêm gan B mạn tính - hãy đi khám bác sĩ thường xuyên (6-12 tháng một lần) để kiểm tra sức khỏe gan.</a:t>
            </a:r>
            <a:endParaRPr lang="en-US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Điều trị có thể làm giảm tổn thương gan và giảm nguy cơ bị ung thư gan.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Bác sĩ sẽ tư vấn cho quý vị nếu quý vị cần dùng thuốc.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F5C44B-615E-57E5-CCFD-B5CEEF9F6773}"/>
              </a:ext>
            </a:extLst>
          </p:cNvPr>
          <p:cNvSpPr/>
          <p:nvPr/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DFC63CB7-CB29-9FD1-7923-2FC7C806F069}"/>
              </a:ext>
            </a:extLst>
          </p:cNvPr>
          <p:cNvSpPr/>
          <p:nvPr/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129C2-8D71-E243-8B74-CA591FCC7864}"/>
              </a:ext>
            </a:extLst>
          </p:cNvPr>
          <p:cNvSpPr txBox="1"/>
          <p:nvPr/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vi-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(DAA, Direct Acting Anti-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bỏ vi-rút khỏi cơ thể quý vị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Có ít hoặc không có tác dụng phụ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Giảm nguy cơ bị tổn thương gan và ung thư gan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Chữa khỏi 95% số người bị viêm gan C</a:t>
            </a:r>
            <a:r>
              <a:rPr lang="en-PH" dirty="0">
                <a:solidFill>
                  <a:srgbClr val="002664"/>
                </a:solidFill>
              </a:rPr>
              <a:t>.</a:t>
            </a:r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96DA1-C20A-9832-3283-2B6DE03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BDF75-CF89-FBFB-A563-EEFDF50EF0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16B1-EF9E-2C3B-8B33-417B48F4C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408290" y="1749068"/>
            <a:ext cx="8841137" cy="4594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C: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Không dùng chung </a:t>
            </a:r>
            <a:r>
              <a:rPr lang="vi-VN" dirty="0">
                <a:solidFill>
                  <a:srgbClr val="002664"/>
                </a:solidFill>
                <a:effectLst/>
              </a:rPr>
              <a:t>vật dụng cá nhân như bàn chải đánh răng hoặc dao cạo </a:t>
            </a:r>
            <a:r>
              <a:rPr lang="en-PH" dirty="0">
                <a:solidFill>
                  <a:srgbClr val="002664"/>
                </a:solidFill>
                <a:effectLst/>
              </a:rPr>
              <a:t>      </a:t>
            </a:r>
            <a:r>
              <a:rPr lang="vi-VN" dirty="0">
                <a:solidFill>
                  <a:srgbClr val="002664"/>
                </a:solidFill>
                <a:effectLst/>
              </a:rPr>
              <a:t>râu</a:t>
            </a:r>
            <a:endParaRPr lang="en-US" dirty="0">
              <a:solidFill>
                <a:srgbClr val="00266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xăm hình hoặc xỏ khuyên cơ thể với người chuyên nghiệp, có giấy phép và sử dụng thiết bị vô trùng (sạch) </a:t>
            </a:r>
            <a:endParaRPr lang="en-PH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trải qua các thủ thuật y khoa và nha khoa do các chuyên gia có giấy phép thực hiện</a:t>
            </a:r>
            <a:endParaRPr lang="en-PH" kern="100" dirty="0">
              <a:solidFill>
                <a:srgbClr val="002664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</a:t>
            </a:r>
            <a:r>
              <a:rPr lang="vi-VN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bao cao su và chất bôi trơn khi quan hệ tình dục</a:t>
            </a:r>
            <a:endParaRPr lang="en-PH" dirty="0">
              <a:solidFill>
                <a:srgbClr val="0026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cẩn thận khi thực hiện các thủ thuật y khoa và nha khoa khi đi du lịch nước ngoài</a:t>
            </a:r>
            <a:endParaRPr lang="en-PH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</a:t>
            </a:r>
            <a:r>
              <a:rPr lang="vi-VN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bao tay khi lau chùi máu</a:t>
            </a:r>
            <a:endParaRPr lang="en-PH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bao giờ dùng chung dụng cụ tiêm chích ma túy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65A93-EBCA-0C63-31E2-71E4C6C47CDD}"/>
              </a:ext>
            </a:extLst>
          </p:cNvPr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9FDEE-7DE9-0F21-D24D-7A7F1248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19836-699A-B31B-EA95-CC789F48D19C}"/>
                </a:ext>
              </a:extLst>
            </p:cNvPr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br>
                <a:rPr lang="en-US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 VẮC XIN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95A0E-52A5-86FD-1209-470B3C8031EA}"/>
              </a:ext>
            </a:extLst>
          </p:cNvPr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uống đầy đủ chất dinh dưỡng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E9EC-C0A6-9744-989F-43405AF00733}"/>
              </a:ext>
            </a:extLst>
          </p:cNvPr>
          <p:cNvSpPr txBox="1"/>
          <p:nvPr/>
        </p:nvSpPr>
        <p:spPr>
          <a:xfrm>
            <a:off x="3496051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hoặc ngưng uống rượu bia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C8A9E-1B01-3202-ED7A-0E6BC9676EE5}"/>
              </a:ext>
            </a:extLst>
          </p:cNvPr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B437A-D3EF-4142-4CEA-D27BAFEF930E}"/>
              </a:ext>
            </a:extLst>
          </p:cNvPr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/>
          </p:cNvSpPr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6C4A5-8A39-805C-03D1-A06AAFE01FD3}"/>
              </a:ext>
            </a:extLst>
          </p:cNvPr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Practitioner (GP) -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(GP)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3A9CD-1607-3C29-FBE0-5E6833158DC8}"/>
              </a:ext>
            </a:extLst>
          </p:cNvPr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health clinics -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1800 451 624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www.health.nsw.gov.au/sexualhealth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D2DE-187A-2668-40AB-4F6B070D09B8}"/>
              </a:ext>
            </a:extLst>
          </p:cNvPr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Multicultural HIV and Hepatitis Service -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www.mhahs.org.au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D861-5BC8-802D-E8BD-131CA978411E}"/>
              </a:ext>
            </a:extLst>
          </p:cNvPr>
          <p:cNvGrpSpPr/>
          <p:nvPr/>
        </p:nvGrpSpPr>
        <p:grpSpPr>
          <a:xfrm>
            <a:off x="10368882" y="1630220"/>
            <a:ext cx="1415661" cy="1098550"/>
            <a:chOff x="10575241" y="4970666"/>
            <a:chExt cx="1415661" cy="1098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AF3374-995E-11A7-D1E6-7E2747F1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D5EFE-5A1F-F431-DF11-8226DB5A37EE}"/>
                </a:ext>
              </a:extLst>
            </p:cNvPr>
            <p:cNvSpPr txBox="1"/>
            <p:nvPr/>
          </p:nvSpPr>
          <p:spPr>
            <a:xfrm>
              <a:off x="10578436" y="5198979"/>
              <a:ext cx="1412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(GP)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142D70-48E2-4998-2A66-E86F6275E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73" y="-665539"/>
            <a:ext cx="5505450" cy="701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4F6022-F904-95D6-83D0-9CEF161570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5E758-B62D-BF0F-47D2-87F6F811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(TIS)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B3D9A6-BEF5-45A4-6CB5-C0A24A84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9EA11-7A8B-5145-5963-187DFD79E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 chúng ta đã học được gì?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uống đầy đủ dinh dưỡng và tập thể dục thường xuyên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 trì cân nặng cơ thể khỏe mạnh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 uống hoặc giảm lượng rượu bia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dõi sức khỏe gan quý vị với bác sĩ gia đình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 nghiệm viêm gan B và C (có vắc-xin ngừa viêm gan B)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A27BD-4B61-7814-229E-90B1A6025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gan là phần quan trọng của cơ thể quý vị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Những điều quý vị cần biết về bệnh gan</a:t>
            </a:r>
            <a:endParaRPr lang="en-PH" sz="2000" kern="100" dirty="0">
              <a:solidFill>
                <a:srgbClr val="002664"/>
              </a:solidFill>
              <a:ea typeface="Malgun Gothic" panose="020B0503020000020004" pitchFamily="34" charset="-127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Ai có thể bị bệnh gan và các dấu hiệu thường thấy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effectLst/>
              </a:rPr>
              <a:t>Xét nghiệm </a:t>
            </a:r>
            <a:r>
              <a:rPr lang="vi-VN" sz="2000" dirty="0">
                <a:solidFill>
                  <a:srgbClr val="002664"/>
                </a:solidFill>
              </a:rPr>
              <a:t>sức khỏe gan quý vị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>
                <a:solidFill>
                  <a:srgbClr val="002664"/>
                </a:solidFill>
              </a:rPr>
              <a:t>Cách</a:t>
            </a:r>
            <a:r>
              <a:rPr lang="en-AU" sz="2000">
                <a:solidFill>
                  <a:srgbClr val="002664"/>
                </a:solidFill>
              </a:rPr>
              <a:t> </a:t>
            </a:r>
            <a:r>
              <a:rPr lang="vi-VN" sz="2000">
                <a:solidFill>
                  <a:srgbClr val="002664"/>
                </a:solidFill>
                <a:effectLst/>
              </a:rPr>
              <a:t>giữ </a:t>
            </a:r>
            <a:r>
              <a:rPr lang="vi-VN" sz="2000" dirty="0">
                <a:solidFill>
                  <a:srgbClr val="002664"/>
                </a:solidFill>
                <a:effectLst/>
              </a:rPr>
              <a:t>cho gan quý vị khỏe mạnh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effectLst/>
              </a:rPr>
              <a:t>Tìm kiếm sự trợ giúp và hỗ trợ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AU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AU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vi-VN" sz="2000" b="1" dirty="0">
                <a:solidFill>
                  <a:srgbClr val="002664"/>
                </a:solidFill>
              </a:rPr>
              <a:t>Do dịch vụ dưới đây soạn thảo:</a:t>
            </a:r>
            <a:r>
              <a:rPr lang="en-US" sz="2000" b="1" dirty="0">
                <a:solidFill>
                  <a:srgbClr val="002664"/>
                </a:solidFill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 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6BA11-209F-0340-BC91-3798161386F1}"/>
              </a:ext>
            </a:extLst>
          </p:cNvPr>
          <p:cNvSpPr txBox="1"/>
          <p:nvPr/>
        </p:nvSpPr>
        <p:spPr>
          <a:xfrm>
            <a:off x="461727" y="633743"/>
            <a:ext cx="347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rgbClr val="002060"/>
                </a:solidFill>
              </a:rPr>
              <a:t>August 2025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92C658-1CE9-0765-E31A-2E13CA946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828B9-DF6C-5579-39F2-30BED701FE88}"/>
              </a:ext>
            </a:extLst>
          </p:cNvPr>
          <p:cNvGrpSpPr/>
          <p:nvPr/>
        </p:nvGrpSpPr>
        <p:grpSpPr>
          <a:xfrm>
            <a:off x="6838806" y="612579"/>
            <a:ext cx="2095500" cy="1879600"/>
            <a:chOff x="6732126" y="360642"/>
            <a:chExt cx="2095500" cy="1879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A9FA3-3425-931A-64F4-BF9A853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360642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8F104-B86E-E21B-D784-E173A48F3CB5}"/>
                </a:ext>
              </a:extLst>
            </p:cNvPr>
            <p:cNvSpPr txBox="1"/>
            <p:nvPr/>
          </p:nvSpPr>
          <p:spPr>
            <a:xfrm>
              <a:off x="6848114" y="540958"/>
              <a:ext cx="1840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Gan: bên phải cơ thể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1C7DC32-5A25-40C4-5854-A59015DE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/>
          <p:nvPr/>
        </p:nvSpPr>
        <p:spPr>
          <a:xfrm>
            <a:off x="334448" y="2018659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bộ phận lớn đảm nhận hơn 500 chức năng cần thực hiện và gan: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Làm sạch máu quý vị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Chống nhiễm trùng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Giúp cung cấp năng lượng cho quý vị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Giúp tiêu hóa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Có thể tự phục hồi và tái sinh sau khi bị hư hại (nếu không trầm trọng)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39E88E-387D-5A31-273D-86159DE5C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ra và lưu trữ đường và chất béo để tạo ra năng lượng cho cơ thể quý vị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Gan xử lý những gì quý vị ăn, uống và thuốc quý vị dùng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Gan giúp làm sạch máu quý vị khỏi các chất độc có hại cho cơ thể quý vị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Gan chống lại nhiễm trùng và giúp tiêu hóa thức ăn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Có thể tự phục hồi và tái sinh sau khi bị hư hại (nếu không trầm trọng)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B6C8D0-2793-4818-6F5C-6D55BC7058E4}"/>
              </a:ext>
            </a:extLst>
          </p:cNvPr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3C47-8E88-863B-284C-F4DBA18B8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4D8F-622D-4707-7686-CC96455D3916}"/>
              </a:ext>
            </a:extLst>
          </p:cNvPr>
          <p:cNvSpPr txBox="1"/>
          <p:nvPr/>
        </p:nvSpPr>
        <p:spPr>
          <a:xfrm>
            <a:off x="5138261" y="5563323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</a:rPr>
              <a:t>Bệnh gan có thể gây suy gan và ung thư gan!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6B784-609B-E838-F99F-7942D175EAD6}"/>
              </a:ext>
            </a:extLst>
          </p:cNvPr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gan </a:t>
            </a:r>
            <a:r>
              <a:rPr lang="vi-VN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 tổn thương gan và khiến gan không thể hoạt động bình thường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vấn đề sức khỏe có thể ảnh hưởng đến gan: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nhiễm mỡ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gan do rượu bia gây ra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trạng di truyền 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thư </a:t>
            </a:r>
            <a:r>
              <a:rPr lang="vi-VN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 hết những người bị bệnh gan không cảm thấy bị bệnh hoặc không có triệu chứng.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D20BE-395D-44C2-3719-38D058F05D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E993CE-6BAE-9A56-297D-663108E2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199373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72B4D-436A-F039-305E-F2C7970812CF}"/>
              </a:ext>
            </a:extLst>
          </p:cNvPr>
          <p:cNvSpPr txBox="1"/>
          <p:nvPr/>
        </p:nvSpPr>
        <p:spPr>
          <a:xfrm>
            <a:off x="2352264" y="1738881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9098-4DF7-8FB9-4810-46DFB05E0ED5}"/>
              </a:ext>
            </a:extLst>
          </p:cNvPr>
          <p:cNvSpPr txBox="1"/>
          <p:nvPr/>
        </p:nvSpPr>
        <p:spPr>
          <a:xfrm>
            <a:off x="4513946" y="2377430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B9F32-846A-0021-4792-16EF0CAD3D9C}"/>
              </a:ext>
            </a:extLst>
          </p:cNvPr>
          <p:cNvSpPr txBox="1"/>
          <p:nvPr/>
        </p:nvSpPr>
        <p:spPr>
          <a:xfrm>
            <a:off x="6675630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sẹo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D595B-5127-681F-B8C4-F1BD616DCA0A}"/>
              </a:ext>
            </a:extLst>
          </p:cNvPr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r>
              <a:rPr lang="en-PH" sz="18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18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1A22E-7F72-1327-FFE4-5D2EC89F4D3B}"/>
              </a:ext>
            </a:extLst>
          </p:cNvPr>
          <p:cNvSpPr txBox="1"/>
          <p:nvPr/>
        </p:nvSpPr>
        <p:spPr>
          <a:xfrm>
            <a:off x="10454542" y="3346568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25F2-F403-450D-DCE0-3D35887274DC}"/>
              </a:ext>
            </a:extLst>
          </p:cNvPr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vi-VN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thư 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727189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+mn-lt"/>
              </a:rPr>
              <a:t>Ai có nguy cơ bị bệnh gan?</a:t>
            </a:r>
            <a:endParaRPr lang="en-US" sz="4000" b="1" dirty="0">
              <a:solidFill>
                <a:srgbClr val="002664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gan có thể ảnh hưởng đến bất kỳ ai nhưng những người có nguy cơ bị tổn thương gan là những người: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Uống quá nhiều rượu bia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Bị viêm gan B hoặc viêm gan C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Có vấn đề ảnh hưởng đến hệ thống miễn dịch của họ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Bị bệnh gan bẩm sinh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FC82A-15CF-E4CD-60EA-11968414452F}"/>
              </a:ext>
            </a:extLst>
          </p:cNvPr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5A13A27-EF61-F623-9442-9E82CF2A8879}"/>
                </a:ext>
              </a:extLst>
            </p:cNvPr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>
              <a:extLst>
                <a:ext uri="{FF2B5EF4-FFF2-40B4-BE49-F238E27FC236}">
                  <a16:creationId xmlns:a16="http://schemas.microsoft.com/office/drawing/2014/main" id="{B8CCBE51-9E0A-5730-DF94-E4BEF7A23D20}"/>
                </a:ext>
              </a:extLst>
            </p:cNvPr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435E7A-369E-0756-69A1-1EA6C813D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481471" y="487300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</a:rPr>
              <a:t>Ở Úc, các loại vi-rút gây viêm gan thường thấy nhất là vi-rút viêm gan A, viêm gan B và viêm gan C</a:t>
            </a:r>
            <a:r>
              <a:rPr lang="en-PH" sz="2000" dirty="0">
                <a:solidFill>
                  <a:srgbClr val="002664"/>
                </a:solidFill>
              </a:rPr>
              <a:t>.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AE902-B1BC-DC04-6CA0-A1EAA068A473}"/>
              </a:ext>
            </a:extLst>
          </p:cNvPr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E6503-180B-46CD-D35C-1A6F8D4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543344"/>
              </p:ext>
            </p:extLst>
          </p:nvPr>
        </p:nvGraphicFramePr>
        <p:xfrm>
          <a:off x="651608" y="2613974"/>
          <a:ext cx="10936656" cy="3640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1131374975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5986016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957104265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427479012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4095171709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1839165396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AU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này</a:t>
                      </a:r>
                      <a:r>
                        <a:rPr lang="en-AU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lây</a:t>
                      </a:r>
                      <a:r>
                        <a:rPr lang="en-AU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AU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này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trở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AU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ạ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16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16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1400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dứt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vắc-xin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42531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Viêm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hức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ị </a:t>
                      </a:r>
                      <a:r>
                        <a:rPr lang="en-AU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dính</a:t>
                      </a:r>
                      <a:r>
                        <a:rPr lang="en-AU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mầm</a:t>
                      </a:r>
                      <a:r>
                        <a:rPr lang="en-AU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8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18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18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miễn</a:t>
                      </a:r>
                      <a:r>
                        <a:rPr lang="en-US" sz="18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dịch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63723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Viêm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lây</a:t>
                      </a:r>
                      <a:r>
                        <a:rPr lang="en-AU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sang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con,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AU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AU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400" b="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endParaRPr lang="en-US" sz="12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64779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Viêm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</a:t>
                      </a:r>
                      <a:r>
                        <a:rPr lang="en-US" sz="1800" b="1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endParaRPr lang="en-US" b="1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rgbClr val="002664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3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E9982-D0C9-346F-4A0F-BF54F6AD8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9BEA25-6657-89AF-4A3E-159BB7A7C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triệu chứng bệnh gan thường thấy là gì?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5525400" y="4032729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thường không có triệu chứng nào cho đến khi gan bị tổn thương trầm trọng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ED651A-F27C-C326-1D1A-F33DD74C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Mất cảm giác thèm ăn hoặc sụt cân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Vàng mắt hoặc vàng da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Sưng ở bụng và phù mắt cá chân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9B3386-CC9C-4A34-8E2F-CFEEF9F22AC8}"/>
</file>

<file path=customXml/itemProps2.xml><?xml version="1.0" encoding="utf-8"?>
<ds:datastoreItem xmlns:ds="http://schemas.openxmlformats.org/officeDocument/2006/customXml" ds:itemID="{96F9B267-BC22-471A-9237-6904E39E1E82}"/>
</file>

<file path=customXml/itemProps3.xml><?xml version="1.0" encoding="utf-8"?>
<ds:datastoreItem xmlns:ds="http://schemas.openxmlformats.org/officeDocument/2006/customXml" ds:itemID="{8BCA8827-9CFF-4A75-AF51-AB0ECF110405}"/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1704</Words>
  <Application>Microsoft Office PowerPoint</Application>
  <PresentationFormat>Widescreen</PresentationFormat>
  <Paragraphs>200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Malgun Gothic</vt:lpstr>
      <vt:lpstr>Aptos</vt:lpstr>
      <vt:lpstr>Aptos Display</vt:lpstr>
      <vt:lpstr>Arial</vt:lpstr>
      <vt:lpstr>Calibri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Sự thật về gan quý vị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Điều trị viêm gan B và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58</cp:revision>
  <dcterms:created xsi:type="dcterms:W3CDTF">2025-06-03T07:12:24Z</dcterms:created>
  <dcterms:modified xsi:type="dcterms:W3CDTF">2025-09-29T02:54:45Z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2025-09-29T02:54:25Z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ea3089c7-0635-4642-9fb0-b37798c7832b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