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2A4FD-A0DC-8E1E-C375-57282F4B36F7}" v="48" dt="2025-07-16T10:58:02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a687a7bf-02db-43df-bcbb-e7a8bda611a2::" providerId="AD" clId="Web-{4112A4FD-A0DC-8E1E-C375-57282F4B36F7}"/>
    <pc:docChg chg="mod modSld">
      <pc:chgData name="Guest User" userId="S::urn:spo:tenantanon#a687a7bf-02db-43df-bcbb-e7a8bda611a2::" providerId="AD" clId="Web-{4112A4FD-A0DC-8E1E-C375-57282F4B36F7}" dt="2025-07-16T10:58:02.127" v="41" actId="20577"/>
      <pc:docMkLst>
        <pc:docMk/>
      </pc:docMkLst>
      <pc:sldChg chg="modSp">
        <pc:chgData name="Guest User" userId="S::urn:spo:tenantanon#a687a7bf-02db-43df-bcbb-e7a8bda611a2::" providerId="AD" clId="Web-{4112A4FD-A0DC-8E1E-C375-57282F4B36F7}" dt="2025-07-16T10:52:34.707" v="14" actId="20577"/>
        <pc:sldMkLst>
          <pc:docMk/>
          <pc:sldMk cId="2933625601" sldId="257"/>
        </pc:sldMkLst>
        <pc:spChg chg="mod">
          <ac:chgData name="Guest User" userId="S::urn:spo:tenantanon#a687a7bf-02db-43df-bcbb-e7a8bda611a2::" providerId="AD" clId="Web-{4112A4FD-A0DC-8E1E-C375-57282F4B36F7}" dt="2025-07-16T10:52:34.707" v="14" actId="20577"/>
          <ac:spMkLst>
            <pc:docMk/>
            <pc:sldMk cId="2933625601" sldId="257"/>
            <ac:spMk id="12" creationId="{1C44F4E5-E01B-223F-89D5-C0B04ECA5890}"/>
          </ac:spMkLst>
        </pc:spChg>
      </pc:sldChg>
      <pc:sldChg chg="modSp">
        <pc:chgData name="Guest User" userId="S::urn:spo:tenantanon#a687a7bf-02db-43df-bcbb-e7a8bda611a2::" providerId="AD" clId="Web-{4112A4FD-A0DC-8E1E-C375-57282F4B36F7}" dt="2025-07-16T10:54:15.147" v="31"/>
        <pc:sldMkLst>
          <pc:docMk/>
          <pc:sldMk cId="3185910530" sldId="259"/>
        </pc:sldMkLst>
        <pc:spChg chg="mod">
          <ac:chgData name="Guest User" userId="S::urn:spo:tenantanon#a687a7bf-02db-43df-bcbb-e7a8bda611a2::" providerId="AD" clId="Web-{4112A4FD-A0DC-8E1E-C375-57282F4B36F7}" dt="2025-07-16T10:54:15.147" v="31"/>
          <ac:spMkLst>
            <pc:docMk/>
            <pc:sldMk cId="3185910530" sldId="259"/>
            <ac:spMk id="26" creationId="{CA428F63-35E5-4607-373C-2F4410C3C915}"/>
          </ac:spMkLst>
        </pc:spChg>
      </pc:sldChg>
      <pc:sldChg chg="modSp">
        <pc:chgData name="Guest User" userId="S::urn:spo:tenantanon#a687a7bf-02db-43df-bcbb-e7a8bda611a2::" providerId="AD" clId="Web-{4112A4FD-A0DC-8E1E-C375-57282F4B36F7}" dt="2025-07-16T10:56:26.453" v="38" actId="20577"/>
        <pc:sldMkLst>
          <pc:docMk/>
          <pc:sldMk cId="691736133" sldId="265"/>
        </pc:sldMkLst>
        <pc:spChg chg="mod">
          <ac:chgData name="Guest User" userId="S::urn:spo:tenantanon#a687a7bf-02db-43df-bcbb-e7a8bda611a2::" providerId="AD" clId="Web-{4112A4FD-A0DC-8E1E-C375-57282F4B36F7}" dt="2025-07-16T10:56:26.453" v="38" actId="20577"/>
          <ac:spMkLst>
            <pc:docMk/>
            <pc:sldMk cId="691736133" sldId="265"/>
            <ac:spMk id="12" creationId="{8AD6FB74-918D-7953-505E-0693DEE5862C}"/>
          </ac:spMkLst>
        </pc:spChg>
      </pc:sldChg>
      <pc:sldChg chg="modSp">
        <pc:chgData name="Guest User" userId="S::urn:spo:tenantanon#a687a7bf-02db-43df-bcbb-e7a8bda611a2::" providerId="AD" clId="Web-{4112A4FD-A0DC-8E1E-C375-57282F4B36F7}" dt="2025-07-16T10:58:02.127" v="41" actId="20577"/>
        <pc:sldMkLst>
          <pc:docMk/>
          <pc:sldMk cId="2241310095" sldId="273"/>
        </pc:sldMkLst>
        <pc:spChg chg="mod">
          <ac:chgData name="Guest User" userId="S::urn:spo:tenantanon#a687a7bf-02db-43df-bcbb-e7a8bda611a2::" providerId="AD" clId="Web-{4112A4FD-A0DC-8E1E-C375-57282F4B36F7}" dt="2025-07-16T10:58:02.127" v="41" actId="20577"/>
          <ac:spMkLst>
            <pc:docMk/>
            <pc:sldMk cId="2241310095" sldId="273"/>
            <ac:spMk id="7" creationId="{7FCDB4DD-9F1E-E9B7-DE2C-98FB598821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A5B-E83D-C587-0841-56EACD28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C8923-9B75-AE0C-7A52-F8B0340A1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E138-C54C-30DC-093D-2C08DA38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05B32-F13F-E381-2802-D562145D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5996-721C-589A-1171-2EB31AD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8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1424-3E6F-A2CE-DB65-B30D18CF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A3957-9C3A-3C48-A3D5-F43AE2B26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1288-5E37-C53B-77F4-E7D72651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C9D0-D07D-DA88-06DD-871AADD3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8209-7A68-79C4-281A-EF6ABC08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3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C5A82-ED25-6CED-0ECA-67B35D06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78470-3617-1536-0F02-BCD42507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462A-2254-7E19-43CB-873D0B87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27C8-6FF9-2FF7-9CB8-78295DAC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051D-6E18-1EF1-799C-889D4CE6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2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C2F4-4545-337A-9D97-D30DD7E7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86F5-4DB7-62FC-FAAD-DF4E81AB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7C8F-827B-1675-E828-2C8C94A0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4671-1986-5EFA-3859-B4A7C7FD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7D5D-DCE8-280E-EE07-A47125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464A-4B23-787B-DB35-B7DB861F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E634-ADB5-9DEE-147B-AD869049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E237-4FD3-5878-5798-04161E58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71F76-ED70-ACAD-E35D-23263551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6088-5AB9-CF75-E33B-08CB299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5A95-5DF0-A9E3-2C92-94221D25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5601-0901-869D-CEF0-9B60BAE4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F3BBD-9F41-573F-FFD4-ACAF2A77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FFC45-D44E-8860-7C14-56B57A74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508D-45AA-011F-1352-1E12E652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0E68-0C32-A2B4-6060-A4EBC28B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97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757C-6640-23DB-1B0D-13B85FBD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FFB8F-FE70-9034-824D-9BB37B5F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CEAF8-3118-32B1-FA03-97DE7A67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E804F-DB31-3A4A-3529-42F376E34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2CC59-B939-30CF-9DF4-020ECE2DF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9C88F-EBD5-CF8C-75DF-45635872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CCE5A-EC96-2426-FFD1-D6E19B56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8F3B-9DD4-06BA-CCA6-3E534434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4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6F13-9892-84F8-AC79-D5B9C53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AFD9-8C4C-86CC-1EED-A3B34ACC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EA702-0E8B-E8C4-2E19-D91C9D2A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72022-17D8-5133-5BF6-697A08A1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8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3DD04-821B-DA5E-3A65-7BBEB24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4F46-8261-2F27-BA6D-F14BDDE9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115A7-726C-DC74-1711-B799C8DA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CAD-5B16-B358-446E-BC0184AE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F668-E15C-FF70-0E56-65CEF64F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1005-E0A3-D96A-CF2D-42CB9B7C0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ACBDF-60F2-241F-7962-073F80C2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28A45-59E5-BEB0-5E0D-D1557B09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C07EC-4D72-06DF-F365-BD287C19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8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AFD4-1FF6-2779-715E-24836436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5A6DF-F0A2-DAC8-C40E-BCF1D7CE5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4EB77-C3FD-2771-84DC-53E02349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7FB79-9459-E872-C3D8-ED72786A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9CA51-9E00-C190-CDF2-169AB03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4A112-7C37-E63E-BF9B-61AF48B2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20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DE940-7D28-8EF9-3D4A-AE46DBAD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502-E028-3D58-5826-A20864DF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26AF-DDB4-52E4-AB12-7282402F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4951D7-A634-41F3-A997-E8910AD7CD0A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B696-64EF-C040-8911-882968515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1E3A-A94B-FCA7-CAD8-A062F4A4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3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8.emf"/><Relationship Id="rId7" Type="http://schemas.openxmlformats.org/officeDocument/2006/relationships/hyperlink" Target="http://www.fpnsw.org.a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althdirect.gov.au/sexually-transmitted-infections-sti" TargetMode="External"/><Relationship Id="rId5" Type="http://schemas.openxmlformats.org/officeDocument/2006/relationships/hyperlink" Target="http://www.health.nsw.gov.au/sexualhealth" TargetMode="External"/><Relationship Id="rId4" Type="http://schemas.openxmlformats.org/officeDocument/2006/relationships/hyperlink" Target="http://www.mhahs.org.a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person holding a magnifying glass&#10;&#10;AI-generated content may be incorrect.">
            <a:extLst>
              <a:ext uri="{FF2B5EF4-FFF2-40B4-BE49-F238E27FC236}">
                <a16:creationId xmlns:a16="http://schemas.microsoft.com/office/drawing/2014/main" id="{0517121E-0902-40E8-C19E-AD78B86B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57B3C-8280-8B3C-6088-F415512D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850" y="5441950"/>
            <a:ext cx="1327150" cy="1289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7530EE-3665-B99A-1D1E-EE1971EFE4FA}"/>
              </a:ext>
            </a:extLst>
          </p:cNvPr>
          <p:cNvSpPr txBox="1"/>
          <p:nvPr/>
        </p:nvSpPr>
        <p:spPr>
          <a:xfrm>
            <a:off x="3145425" y="2512403"/>
            <a:ext cx="8793271" cy="1833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فهم الأمراض المنقولة جنسياً </a:t>
            </a:r>
            <a:r>
              <a:rPr lang="en-A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red flower with blue text&#10;&#10;AI-generated content may be incorrect.">
            <a:extLst>
              <a:ext uri="{FF2B5EF4-FFF2-40B4-BE49-F238E27FC236}">
                <a16:creationId xmlns:a16="http://schemas.microsoft.com/office/drawing/2014/main" id="{3BA63FF4-B4AB-559A-261D-BB0DC486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50952"/>
            <a:ext cx="1295400" cy="1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8D311EE-5064-438C-D54F-BEB9D9A9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0954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69662D-E6FF-1AF2-09E8-085CBB1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5938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72D7259-7C8C-9471-5461-97AAB88A881D}"/>
              </a:ext>
            </a:extLst>
          </p:cNvPr>
          <p:cNvSpPr/>
          <p:nvPr/>
        </p:nvSpPr>
        <p:spPr>
          <a:xfrm flipH="1">
            <a:off x="431277" y="5208765"/>
            <a:ext cx="11340176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A0D443-2631-8A3D-0F6D-8D3B96F7ABD2}"/>
              </a:ext>
            </a:extLst>
          </p:cNvPr>
          <p:cNvSpPr/>
          <p:nvPr/>
        </p:nvSpPr>
        <p:spPr>
          <a:xfrm flipH="1">
            <a:off x="420547" y="2293415"/>
            <a:ext cx="5517266" cy="2174414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23F8EFE-CB11-8765-AAFB-24FE8ABF4A61}"/>
              </a:ext>
            </a:extLst>
          </p:cNvPr>
          <p:cNvSpPr/>
          <p:nvPr/>
        </p:nvSpPr>
        <p:spPr>
          <a:xfrm flipH="1">
            <a:off x="6254187" y="2293415"/>
            <a:ext cx="5517266" cy="2174414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2F037C6-CC72-4ED7-8079-4A51BE0352E0}"/>
              </a:ext>
            </a:extLst>
          </p:cNvPr>
          <p:cNvSpPr txBox="1">
            <a:spLocks/>
          </p:cNvSpPr>
          <p:nvPr/>
        </p:nvSpPr>
        <p:spPr>
          <a:xfrm flipH="1">
            <a:off x="6091097" y="566355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000">
                <a:latin typeface="Arial"/>
                <a:cs typeface="Arial"/>
              </a:defRPr>
            </a:pPr>
            <a:r>
              <a:rPr lang="ar-AE" sz="4000" b="1" dirty="0">
                <a:solidFill>
                  <a:srgbClr val="002060"/>
                </a:solidFill>
              </a:rPr>
              <a:t>ما هي أنواع الفحوص الخاصة بالأمراض المنقولة جنسياً؟</a:t>
            </a:r>
            <a:endParaRPr lang="ar-AE" sz="40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D89E0-855C-CCA8-CA90-F28F54716573}"/>
              </a:ext>
            </a:extLst>
          </p:cNvPr>
          <p:cNvSpPr txBox="1"/>
          <p:nvPr/>
        </p:nvSpPr>
        <p:spPr>
          <a:xfrm flipH="1">
            <a:off x="567159" y="5474825"/>
            <a:ext cx="11063851" cy="532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>
                <a:solidFill>
                  <a:srgbClr val="313131"/>
                </a:solidFill>
                <a:effectLst/>
                <a:latin typeface="-apple-system"/>
              </a:defRPr>
            </a:pPr>
            <a:r>
              <a:rPr lang="ar-AE" sz="2000" dirty="0">
                <a:solidFill>
                  <a:schemeClr val="bg1"/>
                </a:solidFill>
              </a:rPr>
              <a:t>الفحص المنتظم هو الطريقة الوحيدة للتأكد من إصابتك بالأمراض المنقولة جنسياً.</a:t>
            </a:r>
            <a:endParaRPr lang="ar-AE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494BD-5A8C-FD87-A7FB-204724B8244D}"/>
              </a:ext>
            </a:extLst>
          </p:cNvPr>
          <p:cNvSpPr txBox="1"/>
          <p:nvPr/>
        </p:nvSpPr>
        <p:spPr>
          <a:xfrm flipH="1">
            <a:off x="1474094" y="3115496"/>
            <a:ext cx="394696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عينة بول</a:t>
            </a:r>
            <a:endParaRPr lang="en-PH" sz="1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مسحة من المهبل أو الشرج أو الحلق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6FB74-918D-7953-505E-0693DEE5862C}"/>
              </a:ext>
            </a:extLst>
          </p:cNvPr>
          <p:cNvSpPr txBox="1"/>
          <p:nvPr/>
        </p:nvSpPr>
        <p:spPr>
          <a:xfrm flipH="1">
            <a:off x="6958998" y="3115496"/>
            <a:ext cx="4317357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فحص الدم</a:t>
            </a:r>
            <a:endParaRPr lang="en-PH" sz="18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Arial"/>
              </a:rPr>
              <a:t>مسحة من القرحة أو </a:t>
            </a:r>
            <a:r>
              <a:rPr lang="ar-SA" dirty="0">
                <a:solidFill>
                  <a:srgbClr val="002060"/>
                </a:solidFill>
                <a:cs typeface="Arial"/>
              </a:rPr>
              <a:t>الا</a:t>
            </a:r>
            <a:r>
              <a:rPr lang="ar-SA" dirty="0">
                <a:solidFill>
                  <a:srgbClr val="002060"/>
                </a:solidFill>
                <a:latin typeface="Aptos"/>
                <a:cs typeface="Arial"/>
              </a:rPr>
              <a:t>ل</a:t>
            </a:r>
            <a:r>
              <a:rPr lang="ar-SA" dirty="0">
                <a:solidFill>
                  <a:srgbClr val="002060"/>
                </a:solidFill>
                <a:cs typeface="Arial"/>
              </a:rPr>
              <a:t>تهاب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D3378-9E71-3246-CEEE-744F12741C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97649" y="-709574"/>
            <a:ext cx="4914900" cy="2330450"/>
          </a:xfrm>
          <a:prstGeom prst="rect">
            <a:avLst/>
          </a:prstGeom>
        </p:spPr>
      </p:pic>
      <p:sp>
        <p:nvSpPr>
          <p:cNvPr id="16" name="Round Same-side Corner of Rectangle 6">
            <a:extLst>
              <a:ext uri="{FF2B5EF4-FFF2-40B4-BE49-F238E27FC236}">
                <a16:creationId xmlns:a16="http://schemas.microsoft.com/office/drawing/2014/main" id="{327013AE-CB91-7D38-FD5E-BC18C8B93B4E}"/>
              </a:ext>
            </a:extLst>
          </p:cNvPr>
          <p:cNvSpPr/>
          <p:nvPr/>
        </p:nvSpPr>
        <p:spPr>
          <a:xfrm>
            <a:off x="6265826" y="2298329"/>
            <a:ext cx="5517266" cy="673308"/>
          </a:xfrm>
          <a:prstGeom prst="round2SameRect">
            <a:avLst/>
          </a:prstGeom>
          <a:solidFill>
            <a:srgbClr val="B9A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مرض الزهري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7" name="Round Same-side Corner of Rectangle 8">
            <a:extLst>
              <a:ext uri="{FF2B5EF4-FFF2-40B4-BE49-F238E27FC236}">
                <a16:creationId xmlns:a16="http://schemas.microsoft.com/office/drawing/2014/main" id="{D6EFBB82-C2A7-D095-A6FA-BC85CFB9E810}"/>
              </a:ext>
            </a:extLst>
          </p:cNvPr>
          <p:cNvSpPr/>
          <p:nvPr/>
        </p:nvSpPr>
        <p:spPr>
          <a:xfrm>
            <a:off x="413821" y="2293414"/>
            <a:ext cx="5517266" cy="673308"/>
          </a:xfrm>
          <a:prstGeom prst="round2SameRect">
            <a:avLst/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SA" sz="18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الكلاميديا</a:t>
            </a:r>
          </a:p>
          <a:p>
            <a:pPr algn="ctr" rtl="1">
              <a:defRPr b="1"/>
            </a:pPr>
            <a:r>
              <a:rPr lang="ar-SA" sz="1800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السيلان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741A63-2E50-3D3A-56DC-3B9CB5BAF5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48411" y="2451644"/>
            <a:ext cx="1447800" cy="227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08D4A8-0418-6561-CD1F-B9803377BD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385756" y="2451644"/>
            <a:ext cx="146050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60F85D-F12D-4A4A-2552-6C56A451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2753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7D3FF70-BE4B-AB77-BC1C-E683E3B3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7089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6AB00D2-7460-BDDC-B2B4-AAE4E25EF1F5}"/>
              </a:ext>
            </a:extLst>
          </p:cNvPr>
          <p:cNvSpPr txBox="1">
            <a:spLocks/>
          </p:cNvSpPr>
          <p:nvPr/>
        </p:nvSpPr>
        <p:spPr>
          <a:xfrm flipH="1">
            <a:off x="7418454" y="860992"/>
            <a:ext cx="4259893" cy="13003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يمكنني إجراء فحص الأمراض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FEC90-0C44-334E-8C5A-D26C5BB9F3FF}"/>
              </a:ext>
            </a:extLst>
          </p:cNvPr>
          <p:cNvGrpSpPr/>
          <p:nvPr/>
        </p:nvGrpSpPr>
        <p:grpSpPr>
          <a:xfrm flipH="1">
            <a:off x="6129569" y="3146057"/>
            <a:ext cx="2838450" cy="2254250"/>
            <a:chOff x="7331839" y="3429000"/>
            <a:chExt cx="2838450" cy="22542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44ACA7-E562-0470-3E45-EFCF9FAA90E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331839" y="3429000"/>
              <a:ext cx="2838450" cy="22542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3B216C-0884-6B28-0850-7A05AF4A6A3B}"/>
                </a:ext>
              </a:extLst>
            </p:cNvPr>
            <p:cNvSpPr txBox="1"/>
            <p:nvPr/>
          </p:nvSpPr>
          <p:spPr>
            <a:xfrm>
              <a:off x="7478150" y="3891862"/>
              <a:ext cx="2545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1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 b="1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r>
                <a:rPr lang="ar-AE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فحص </a:t>
              </a:r>
              <a:r>
                <a:rPr lang="en-PH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AU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 </a:t>
              </a:r>
              <a:r>
                <a:rPr lang="ar-AE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سريع وسهل وسري</a:t>
              </a:r>
              <a:r>
                <a:rPr lang="ar-AE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AE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F5B635-3FEF-5735-4116-80E64208D3F6}"/>
              </a:ext>
            </a:extLst>
          </p:cNvPr>
          <p:cNvSpPr txBox="1"/>
          <p:nvPr/>
        </p:nvSpPr>
        <p:spPr>
          <a:xfrm flipH="1">
            <a:off x="-86098" y="983911"/>
            <a:ext cx="6986240" cy="1972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يمكنك الحصول على فحص الأمراض المنقولة جنسيا عند: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طبيبك أو طبيب عام </a:t>
            </a: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NSW Sexual Health Clinics</a:t>
            </a: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عيادات الصحة الجنسية في </a:t>
            </a:r>
            <a:r>
              <a:rPr lang="en-PH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Family Planning </a:t>
            </a:r>
            <a:r>
              <a:rPr lang="en-PH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مراكز تنظيم الأسرة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31E44-0A1A-9AD3-0725-5295A7F9B1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8515396" y="3582365"/>
            <a:ext cx="3009900" cy="436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534028-7729-3761-5541-498889B8060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1086498" y="470467"/>
            <a:ext cx="781050" cy="781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CE1DC8-DD67-80E3-3746-37C3602DD2CA}"/>
              </a:ext>
            </a:extLst>
          </p:cNvPr>
          <p:cNvGrpSpPr/>
          <p:nvPr/>
        </p:nvGrpSpPr>
        <p:grpSpPr>
          <a:xfrm flipH="1">
            <a:off x="8000613" y="2125906"/>
            <a:ext cx="2988000" cy="847725"/>
            <a:chOff x="199373" y="1551007"/>
            <a:chExt cx="3935302" cy="847725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2F24E4AC-4DF3-3A75-9478-A6DE76D0DA68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5">
              <a:extLst>
                <a:ext uri="{FF2B5EF4-FFF2-40B4-BE49-F238E27FC236}">
                  <a16:creationId xmlns:a16="http://schemas.microsoft.com/office/drawing/2014/main" id="{73DD1128-FDA0-5303-1279-CA57B4175EEF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4500"/>
                </a:lnSpc>
              </a:pPr>
              <a:r>
                <a:rPr lang="ar-AE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المنقولة جنسيا؟</a:t>
              </a:r>
              <a:endPara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9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31BF56-E33C-6F18-5D3D-576E616E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417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11D6147-186A-C81C-672D-FCCAD22D2504}"/>
              </a:ext>
            </a:extLst>
          </p:cNvPr>
          <p:cNvSpPr txBox="1">
            <a:spLocks/>
          </p:cNvSpPr>
          <p:nvPr/>
        </p:nvSpPr>
        <p:spPr>
          <a:xfrm flipH="1">
            <a:off x="4317403" y="438493"/>
            <a:ext cx="7469582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فحص الأمراض المنقولة جنسياً: ما الذي قد تُسأل عنه؟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89879-71AC-419E-F24B-09A622F05D24}"/>
              </a:ext>
            </a:extLst>
          </p:cNvPr>
          <p:cNvSpPr txBox="1"/>
          <p:nvPr/>
        </p:nvSpPr>
        <p:spPr>
          <a:xfrm flipH="1">
            <a:off x="496364" y="2082099"/>
            <a:ext cx="7765433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لديك أي أعراض تثير قلقك؟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 كانت آخر مرة مارست فيها الجنس؟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سبق لك أن أجريت فحصاً للأمراض المنقولة جنسياً؟ 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تمارس الجنس مع أشخاص باستخدام القضيب أو المهبل أو كليهما؟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الإصابة بالأمراض المنقولة جنسياً في الحلق أو المؤخرة أو الأعضاء التناسلية. هل تعتقد أنه يجب علينا أن نفحص أي من هذه الأماكن؟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 كانت آخر مرة مارست فيها الجنس بدون واقي ذكري؟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تستخدمين وسائل منع الحمل الأخرى؟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سبق لك أن مارست الجنس غير المرغوب فيه؟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A3A71-9F75-2DEF-8BE9-F71EE9A702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75595" y="-679597"/>
            <a:ext cx="3295650" cy="7156450"/>
          </a:xfrm>
          <a:prstGeom prst="rect">
            <a:avLst/>
          </a:prstGeom>
        </p:spPr>
      </p:pic>
      <p:pic>
        <p:nvPicPr>
          <p:cNvPr id="10" name="Picture 9" descr="A cartoon of a person in a white coat holding a clipboard&#10;&#10;AI-generated content may be incorrect.">
            <a:extLst>
              <a:ext uri="{FF2B5EF4-FFF2-40B4-BE49-F238E27FC236}">
                <a16:creationId xmlns:a16="http://schemas.microsoft.com/office/drawing/2014/main" id="{20006947-9C20-F564-0DA8-171DD47A2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9970" y="1558520"/>
            <a:ext cx="3706630" cy="5299297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89A19CC-172C-721E-0480-E893BBD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89418" y="64443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pic>
        <p:nvPicPr>
          <p:cNvPr id="12" name="Picture 11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9230E3F5-3020-5723-6A04-CB91FD445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10" y="2614003"/>
            <a:ext cx="454278" cy="3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3C9A1D-473C-697B-F3D0-CD07F5C370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335910" y="0"/>
            <a:ext cx="4730750" cy="8039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EA7A20-CB65-9882-DC26-AB0562157A1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57674" y="2842641"/>
            <a:ext cx="10833100" cy="5219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9A322-A64B-F207-9417-7DD0FF90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958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B36-DA0A-AF55-9D65-F28A5B70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354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>
              <a:solidFill>
                <a:srgbClr val="00266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C07E52-CB19-FD7C-5E7D-B6D8CCEEEC3B}"/>
              </a:ext>
            </a:extLst>
          </p:cNvPr>
          <p:cNvGrpSpPr/>
          <p:nvPr/>
        </p:nvGrpSpPr>
        <p:grpSpPr>
          <a:xfrm flipH="1">
            <a:off x="8141617" y="1973506"/>
            <a:ext cx="2988000" cy="847725"/>
            <a:chOff x="199373" y="1551007"/>
            <a:chExt cx="3935302" cy="847725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B9605B1F-B91C-F9A5-AA84-11D1357788C1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7" name="Title 5">
              <a:extLst>
                <a:ext uri="{FF2B5EF4-FFF2-40B4-BE49-F238E27FC236}">
                  <a16:creationId xmlns:a16="http://schemas.microsoft.com/office/drawing/2014/main" id="{899D9269-017F-F6C4-8A4A-2ABD62E72656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ar-A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المنقولة جنسيا؟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7F4185DE-700C-E35D-62ED-1DB911176067}"/>
              </a:ext>
            </a:extLst>
          </p:cNvPr>
          <p:cNvSpPr txBox="1">
            <a:spLocks/>
          </p:cNvSpPr>
          <p:nvPr/>
        </p:nvSpPr>
        <p:spPr>
          <a:xfrm flipH="1">
            <a:off x="7790413" y="1100947"/>
            <a:ext cx="4259893" cy="13003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علاج الأمراض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E94532F-D58C-FD37-DDE3-341FABC41341}"/>
              </a:ext>
            </a:extLst>
          </p:cNvPr>
          <p:cNvSpPr txBox="1">
            <a:spLocks/>
          </p:cNvSpPr>
          <p:nvPr/>
        </p:nvSpPr>
        <p:spPr>
          <a:xfrm flipH="1">
            <a:off x="769759" y="860992"/>
            <a:ext cx="5976448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 sz="2600"/>
            </a:pPr>
            <a:r>
              <a:rPr lang="ar-A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يتم علاج مرض الزهري والكلاميديا ​​والسيلان بالمضادات الحيوية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8FBD96-B27A-E7EF-38A2-0518C2D402DC}"/>
              </a:ext>
            </a:extLst>
          </p:cNvPr>
          <p:cNvGrpSpPr/>
          <p:nvPr/>
        </p:nvGrpSpPr>
        <p:grpSpPr>
          <a:xfrm flipH="1">
            <a:off x="4843725" y="2326070"/>
            <a:ext cx="2584450" cy="1962150"/>
            <a:chOff x="5629717" y="2808988"/>
            <a:chExt cx="2584450" cy="19621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5E42F-A200-A82B-3A25-C95FCC0A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9717" y="2808988"/>
              <a:ext cx="2584450" cy="19621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D6F717-5207-4C51-ED94-AC5DA59FEA92}"/>
                </a:ext>
              </a:extLst>
            </p:cNvPr>
            <p:cNvSpPr txBox="1"/>
            <p:nvPr/>
          </p:nvSpPr>
          <p:spPr>
            <a:xfrm>
              <a:off x="5972538" y="3102015"/>
              <a:ext cx="1847997" cy="11380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defRPr b="1"/>
              </a:pPr>
              <a:r>
                <a:rPr lang="ar-AE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من الممكن العدوى مرة أخرى. افحص غالباً</a:t>
              </a:r>
              <a:r>
                <a:rPr lang="en-PH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020770-7A80-3AC2-3E3B-ADE140CF2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4676" y="4170021"/>
            <a:ext cx="3124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C65408E-5083-2EE7-E89E-F96A0FCC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5146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B6459CF-C374-5FF5-E8BE-15DC8104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4604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E60267D-F237-D447-BACF-B2E8541B7E47}"/>
              </a:ext>
            </a:extLst>
          </p:cNvPr>
          <p:cNvSpPr txBox="1">
            <a:spLocks/>
          </p:cNvSpPr>
          <p:nvPr/>
        </p:nvSpPr>
        <p:spPr>
          <a:xfrm flipH="1">
            <a:off x="5563208" y="1036956"/>
            <a:ext cx="6184792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يمكنني حماية نفسي من الأمراض المنقولة جنسيا؟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2200"/>
              </a:lnSpc>
            </a:pPr>
            <a:endParaRPr lang="en-US" sz="2000" b="1" dirty="0">
              <a:solidFill>
                <a:srgbClr val="002664"/>
              </a:solidFill>
              <a:latin typeface="Public Sans Medium" pitchFamily="2" charset="77"/>
              <a:cs typeface="Poppins" pitchFamily="2" charset="77"/>
            </a:endParaRPr>
          </a:p>
          <a:p>
            <a:pPr algn="r" rtl="1">
              <a:lnSpc>
                <a:spcPts val="2200"/>
              </a:lnSpc>
            </a:pPr>
            <a:endParaRPr lang="en-PH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2200"/>
              </a:lnSpc>
            </a:pP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 ممارسة الجنس</a:t>
            </a:r>
            <a:r>
              <a:rPr lang="ar-A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الآمن هي</a:t>
            </a: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أفضل طريقة لحماية نفسك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A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2200"/>
              </a:lnSpc>
            </a:pPr>
            <a:endParaRPr lang="en-US" sz="2000" b="1" dirty="0">
              <a:solidFill>
                <a:srgbClr val="002664"/>
              </a:solidFill>
              <a:latin typeface="Public Sans Medium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4ED6A-63E7-7275-4375-D88CE04F556D}"/>
              </a:ext>
            </a:extLst>
          </p:cNvPr>
          <p:cNvSpPr txBox="1"/>
          <p:nvPr/>
        </p:nvSpPr>
        <p:spPr>
          <a:xfrm flipH="1">
            <a:off x="6729412" y="3429000"/>
            <a:ext cx="5050015" cy="2807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استخدم الواقي الذكري أو الغطاء عند ممارسة أي نوع من أنواع الجنس، بما في ذلك: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الجنس المهبلي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الجنس الشرجي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الجنس الفموي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38857-37D4-673D-ED47-F97C2581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665" y="3429000"/>
            <a:ext cx="2647950" cy="276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76556-3126-739B-B470-E00097E859C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33101" y="130723"/>
            <a:ext cx="4978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99DC5-83C0-D141-F46C-DDF40C2DB3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48512" y="-1229226"/>
            <a:ext cx="8096250" cy="8039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B494F-EF1F-9570-1FAD-18567B4B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55205" y="6370854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F87A-7078-8CE6-2375-BBFA1F60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799" y="6298665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8003788-87D4-A370-39CB-A1784AC0D280}"/>
              </a:ext>
            </a:extLst>
          </p:cNvPr>
          <p:cNvSpPr/>
          <p:nvPr/>
        </p:nvSpPr>
        <p:spPr>
          <a:xfrm flipH="1">
            <a:off x="5708769" y="4610843"/>
            <a:ext cx="6158630" cy="1122587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682B78-2778-832C-755A-0084AC9ECFD1}"/>
              </a:ext>
            </a:extLst>
          </p:cNvPr>
          <p:cNvSpPr txBox="1">
            <a:spLocks/>
          </p:cNvSpPr>
          <p:nvPr/>
        </p:nvSpPr>
        <p:spPr>
          <a:xfrm flipH="1">
            <a:off x="5660639" y="542547"/>
            <a:ext cx="6184792" cy="1771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يجب علي أن أخبر أي شخص بأنني مصاب بأحد الأمراض المنقولة جنسياً؟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6083A-31B4-80E1-DF71-78AF1B2A4026}"/>
              </a:ext>
            </a:extLst>
          </p:cNvPr>
          <p:cNvSpPr txBox="1"/>
          <p:nvPr/>
        </p:nvSpPr>
        <p:spPr>
          <a:xfrm flipH="1">
            <a:off x="4770308" y="2320281"/>
            <a:ext cx="6986240" cy="1875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من المطلوب قانوناً إخبار شخص ما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المهم أن تخبر شركائك الجنسيين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مسؤول عن اتخاذ الاحتياطات المعقولة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جريمة جنائية إذا كان النقل متعمداً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CB3A5-8C8C-F614-B824-3F667622F202}"/>
              </a:ext>
            </a:extLst>
          </p:cNvPr>
          <p:cNvSpPr txBox="1"/>
          <p:nvPr/>
        </p:nvSpPr>
        <p:spPr>
          <a:xfrm flipH="1">
            <a:off x="5807278" y="5004771"/>
            <a:ext cx="5891514" cy="62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07000"/>
              </a:lnSpc>
              <a:defRPr sz="1800" b="1" kern="100">
                <a:ea typeface="Aptos" panose="020B0004020202020204" pitchFamily="34" charset="0"/>
                <a:cs typeface="Arial"/>
              </a:defRPr>
            </a:pPr>
            <a:r>
              <a:rPr lang="ar-SA" sz="2000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إن الإصابة بالأمراض المنقولة جنسياً أمر شائع جدا. لا داعي للخجل.</a:t>
            </a:r>
            <a:endParaRPr lang="ar-SA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90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24774-A651-1DFE-DCD8-7E7C88F8E2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37433" y="-679597"/>
            <a:ext cx="3295650" cy="7156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31AE1-E19C-668A-F76B-A238C6A1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95839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A6C9-AE4A-7F35-80B6-E7F3ABB3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4605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EE72C9B-4FCB-01DC-574F-49F7FAF55558}"/>
              </a:ext>
            </a:extLst>
          </p:cNvPr>
          <p:cNvSpPr txBox="1">
            <a:spLocks/>
          </p:cNvSpPr>
          <p:nvPr/>
        </p:nvSpPr>
        <p:spPr>
          <a:xfrm flipH="1">
            <a:off x="6076668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تعلمنا اليوم؟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10E75-D59E-D293-4DE7-137EB1EECD55}"/>
              </a:ext>
            </a:extLst>
          </p:cNvPr>
          <p:cNvSpPr txBox="1"/>
          <p:nvPr/>
        </p:nvSpPr>
        <p:spPr>
          <a:xfrm flipH="1">
            <a:off x="401147" y="2168436"/>
            <a:ext cx="7765433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صحيح أم خطأ؟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يصاب بالأمراض المنقولة جنسياً إلا الأشخاص الذين لديهم شركاء جنسيين متعددين.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معرفة ما إذا كان شخص ما مصاباً بالأمراض المنقولة جنسياً من خلال النظر إليه.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الإصابة بالأمراض المنقولة جنسياً عن طريق الجلوس على مقعد المرحاض.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للواقي الذكري أن يحميك بشكل كامل من جميع الأمراض المنقولة جنسياً.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الإصابة بالأمراض المنقولة جنسياً من خلال ممارسة الجنس المهبلي فقط.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498C9-B795-81F0-3B69-1C79137374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469185" y="1693581"/>
            <a:ext cx="4679950" cy="4743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F2AF3-F2DC-B08A-465A-F1C09853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47715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D7D35-98BE-0E60-5E6C-967105FD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18CAB3BE-424B-3073-D9E6-E73969AEF8A5}"/>
              </a:ext>
            </a:extLst>
          </p:cNvPr>
          <p:cNvSpPr/>
          <p:nvPr/>
        </p:nvSpPr>
        <p:spPr>
          <a:xfrm flipH="1">
            <a:off x="828859" y="602040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8FD2307-B96F-5884-0724-119F6E06E39E}"/>
              </a:ext>
            </a:extLst>
          </p:cNvPr>
          <p:cNvSpPr/>
          <p:nvPr/>
        </p:nvSpPr>
        <p:spPr>
          <a:xfrm flipH="1">
            <a:off x="828859" y="2106749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7CF020-4BB9-97D4-925A-CD745DB9F9F0}"/>
              </a:ext>
            </a:extLst>
          </p:cNvPr>
          <p:cNvSpPr/>
          <p:nvPr/>
        </p:nvSpPr>
        <p:spPr>
          <a:xfrm flipH="1">
            <a:off x="828859" y="3634607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2A3B3F-A234-F70A-1533-05B17D4050F9}"/>
              </a:ext>
            </a:extLst>
          </p:cNvPr>
          <p:cNvSpPr/>
          <p:nvPr/>
        </p:nvSpPr>
        <p:spPr>
          <a:xfrm flipH="1">
            <a:off x="828859" y="5127742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7EEB5F3-B7A1-D080-7564-D8E269DB5EB2}"/>
              </a:ext>
            </a:extLst>
          </p:cNvPr>
          <p:cNvSpPr txBox="1">
            <a:spLocks/>
          </p:cNvSpPr>
          <p:nvPr/>
        </p:nvSpPr>
        <p:spPr>
          <a:xfrm flipH="1">
            <a:off x="8102267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يمكنني الحصول على المساعدة؟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DC567-9FDC-866A-8096-06B7C90AEB94}"/>
              </a:ext>
            </a:extLst>
          </p:cNvPr>
          <p:cNvSpPr txBox="1"/>
          <p:nvPr/>
        </p:nvSpPr>
        <p:spPr>
          <a:xfrm flipH="1">
            <a:off x="1010347" y="757547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لايجاد طبيب أو طبيب عام GP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www.healthdirect.gov.au/australian-health-services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8E24F-029E-99AF-EE9C-64CCE4BB6497}"/>
              </a:ext>
            </a:extLst>
          </p:cNvPr>
          <p:cNvSpPr txBox="1"/>
          <p:nvPr/>
        </p:nvSpPr>
        <p:spPr>
          <a:xfrm flipH="1">
            <a:off x="1010347" y="2250681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Sexual Health </a:t>
            </a:r>
            <a:r>
              <a:rPr lang="en-PH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InfoLink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رابط معلومات الصحة الجنسية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www.shil.nsw.gov.au or 1800 451 624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72A99-85AE-3668-5572-8B159DF95D3F}"/>
              </a:ext>
            </a:extLst>
          </p:cNvPr>
          <p:cNvSpPr txBox="1"/>
          <p:nvPr/>
        </p:nvSpPr>
        <p:spPr>
          <a:xfrm flipH="1">
            <a:off x="1010347" y="3790114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 (HALC)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الخدمات القانونية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www.halc.org.au or (02) 9492 6540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FFD14-7C4D-5DE4-BCC4-75269C4CBAD7}"/>
              </a:ext>
            </a:extLst>
          </p:cNvPr>
          <p:cNvSpPr txBox="1"/>
          <p:nvPr/>
        </p:nvSpPr>
        <p:spPr>
          <a:xfrm flipH="1">
            <a:off x="1010347" y="5283248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Them Know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أخبرهم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www.letthemknow.org.au</a:t>
            </a:r>
            <a:endParaRPr lang="en-US" dirty="0">
              <a:latin typeface="Public Sans ExtraLight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655E50-5046-37F0-33B8-35AFEE7A885C}"/>
              </a:ext>
            </a:extLst>
          </p:cNvPr>
          <p:cNvGrpSpPr/>
          <p:nvPr/>
        </p:nvGrpSpPr>
        <p:grpSpPr>
          <a:xfrm flipH="1">
            <a:off x="356991" y="4970666"/>
            <a:ext cx="1412466" cy="1098550"/>
            <a:chOff x="10559775" y="4970666"/>
            <a:chExt cx="1412466" cy="10985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2B70A1-5118-2DC2-67E9-1C489F491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5241" y="4970666"/>
              <a:ext cx="1397000" cy="10985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580270-DF05-1B86-BEE7-D33C08500029}"/>
                </a:ext>
              </a:extLst>
            </p:cNvPr>
            <p:cNvSpPr txBox="1"/>
            <p:nvPr/>
          </p:nvSpPr>
          <p:spPr>
            <a:xfrm>
              <a:off x="10559775" y="5165815"/>
              <a:ext cx="14124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خدمة إشعارات مجانية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5CBC7C-D9DD-0E69-B48A-066724BFF58C}"/>
              </a:ext>
            </a:extLst>
          </p:cNvPr>
          <p:cNvGrpSpPr/>
          <p:nvPr/>
        </p:nvGrpSpPr>
        <p:grpSpPr>
          <a:xfrm flipH="1">
            <a:off x="411880" y="1961249"/>
            <a:ext cx="1477896" cy="1098550"/>
            <a:chOff x="10494345" y="1961249"/>
            <a:chExt cx="1477896" cy="10985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57498C-6C5E-6823-09CE-E0C46590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4345" y="1961249"/>
              <a:ext cx="1477896" cy="10985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C31625-27B6-D023-20BC-8AE57318D049}"/>
                </a:ext>
              </a:extLst>
            </p:cNvPr>
            <p:cNvSpPr txBox="1"/>
            <p:nvPr/>
          </p:nvSpPr>
          <p:spPr>
            <a:xfrm>
              <a:off x="10494345" y="2155954"/>
              <a:ext cx="14778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لا يلزم وجود بطاقة Medicare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23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E3447-2F6D-5BB4-1263-A8F9EC5F3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250587" y="3087627"/>
            <a:ext cx="4171950" cy="32321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74BCC-0B83-9659-CE27-40041ED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4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CB61A-CB6E-D8A6-B311-9B1CA8CB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80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8231E171-1CBF-8543-7AC1-71EE4BF956BF}"/>
              </a:ext>
            </a:extLst>
          </p:cNvPr>
          <p:cNvSpPr/>
          <p:nvPr/>
        </p:nvSpPr>
        <p:spPr>
          <a:xfrm flipH="1">
            <a:off x="459345" y="625188"/>
            <a:ext cx="7663339" cy="5694589"/>
          </a:xfrm>
          <a:prstGeom prst="roundRect">
            <a:avLst>
              <a:gd name="adj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02D6D-81D0-504D-F5E7-D92CB114C223}"/>
              </a:ext>
            </a:extLst>
          </p:cNvPr>
          <p:cNvSpPr txBox="1">
            <a:spLocks/>
          </p:cNvSpPr>
          <p:nvPr/>
        </p:nvSpPr>
        <p:spPr>
          <a:xfrm flipH="1">
            <a:off x="8545064" y="625188"/>
            <a:ext cx="3381449" cy="23047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يمكنني العثور على المزيد من المعلومات حول الأمراض المنقولة جنسيا؟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DB4DD-9F1E-E9B7-DE2C-98FB5988212E}"/>
              </a:ext>
            </a:extLst>
          </p:cNvPr>
          <p:cNvSpPr txBox="1"/>
          <p:nvPr/>
        </p:nvSpPr>
        <p:spPr>
          <a:xfrm flipH="1">
            <a:off x="728897" y="1099594"/>
            <a:ext cx="7185443" cy="5133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Multicultural HIV &amp; Hepatitis Service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خدمة التعددية الثقافية في نيو ساوث ويلز بشأن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والتهاب الكبد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  <a:hlinkClick r:id="rId4"/>
              </a:rPr>
              <a:t>www.mhahs.org.au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Health Plus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الصحة الجنسية الشاملة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  <a:hlinkClick r:id="rId5"/>
              </a:rPr>
              <a:t>www.health.nsw.gov.au/sexualhealth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Direct</a:t>
            </a: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الصحة المباشرة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  <a:hlinkClick r:id="rId6"/>
              </a:rPr>
              <a:t>www.healthdirect.gov.au/sexually-transmitted-infections-sti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effectLst/>
              </a:rPr>
              <a:t> </a:t>
            </a:r>
            <a:r>
              <a:rPr lang="en-PH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International Student Health Hub</a:t>
            </a:r>
            <a:r>
              <a:rPr lang="ar-A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مركز صحة الطلاب الدوليين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www.internationalstudents.health.nsw.gov.au/sti </a:t>
            </a:r>
            <a:br>
              <a:rPr lang="en-US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en-US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5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مع نشرات حقائق مترجمة إلى اللغات النيبالية والهندية والتايلاندية والماندرين</a:t>
            </a:r>
            <a:r>
              <a:rPr lang="en-US" sz="15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1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safe</a:t>
            </a:r>
            <a:r>
              <a:rPr lang="ar-SA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اللهو بأمان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www.playsafe.health.nsw.gov.au </a:t>
            </a:r>
            <a:b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5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معلومات الصحة الجنسية للشباب في جميع أنحاء ولاية نيو ساوث ويلز</a:t>
            </a:r>
            <a:r>
              <a:rPr lang="en-US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effectLst/>
              </a:rPr>
              <a:t> - </a:t>
            </a:r>
            <a:r>
              <a:rPr lang="en-PH" sz="2000" b="1" dirty="0">
                <a:solidFill>
                  <a:srgbClr val="002060"/>
                </a:solidFill>
                <a:effectLst/>
                <a:latin typeface="Arial"/>
                <a:cs typeface="Arial"/>
              </a:rPr>
              <a:t>Family </a:t>
            </a:r>
            <a:r>
              <a:rPr lang="en-PH" sz="2000" b="1" dirty="0">
                <a:solidFill>
                  <a:srgbClr val="002060"/>
                </a:solidFill>
                <a:latin typeface="Arial"/>
                <a:cs typeface="Arial"/>
              </a:rPr>
              <a:t>Planning</a:t>
            </a:r>
            <a:r>
              <a:rPr lang="en-PH" sz="2000" b="1" dirty="0">
                <a:solidFill>
                  <a:srgbClr val="002060"/>
                </a:solidFill>
                <a:effectLst/>
                <a:latin typeface="Arial"/>
                <a:cs typeface="Arial"/>
              </a:rPr>
              <a:t> Australia</a:t>
            </a:r>
            <a:r>
              <a:rPr lang="ar-AE" sz="2000" b="1" dirty="0">
                <a:solidFill>
                  <a:srgbClr val="002060"/>
                </a:solidFill>
                <a:effectLst/>
                <a:latin typeface="Arial"/>
                <a:cs typeface="Arial"/>
              </a:rPr>
              <a:t>تنظيم الأسرة في أستراليا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  <a:hlinkClick r:id="rId7"/>
              </a:rPr>
              <a:t>www.fpnsw.org.au</a:t>
            </a:r>
            <a:endParaRPr lang="en-US" dirty="0">
              <a:solidFill>
                <a:srgbClr val="002664"/>
              </a:solidFill>
              <a:latin typeface="Public Sans ExtraLight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B0A90-AEBE-F40D-3F3E-86BC011E9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99" y="4995862"/>
            <a:ext cx="12096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1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82D5E-19D6-5FFD-CBDC-7885D348C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656582" y="1840336"/>
            <a:ext cx="6400800" cy="5683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44890-2B8B-4AC8-A505-A224317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7926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A30E-F5C0-814D-183D-86E9CA34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23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53BF648-9E3C-17AD-FC42-3EB025B7DA8D}"/>
              </a:ext>
            </a:extLst>
          </p:cNvPr>
          <p:cNvSpPr txBox="1">
            <a:spLocks/>
          </p:cNvSpPr>
          <p:nvPr/>
        </p:nvSpPr>
        <p:spPr>
          <a:xfrm flipH="1">
            <a:off x="5604278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يمكنك الحصول على المساعدة بلغتك؟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4B92A-F938-0337-136C-803DDB65CFA8}"/>
              </a:ext>
            </a:extLst>
          </p:cNvPr>
          <p:cNvSpPr txBox="1"/>
          <p:nvPr/>
        </p:nvSpPr>
        <p:spPr>
          <a:xfrm flipH="1">
            <a:off x="3751414" y="3032568"/>
            <a:ext cx="8071465" cy="1886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كنت بحاجة إلى مساعدة للتحدث مع طبيبك أو مقدم الرعاية الصحية بلغتك: </a:t>
            </a:r>
            <a:endParaRPr lang="en-PH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اتصل بخدمة Translating and Interpreting Service (TIS) </a:t>
            </a:r>
            <a:r>
              <a:rPr lang="en-PH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الترجمة الخطية والشفهية</a:t>
            </a:r>
            <a:r>
              <a:rPr lang="en-PH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على الرقم 50 14 13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الخدمة مجانية وسرية 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اطلب من موظف الاستقبال حجز مترجم مجاني لك</a:t>
            </a: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latin typeface="Public Sans ExtraLigh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4B663-DCCB-3A21-E823-EC3B5964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493" y="402662"/>
            <a:ext cx="34480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rectangle&#10;&#10;AI-generated content may be incorrect.">
            <a:extLst>
              <a:ext uri="{FF2B5EF4-FFF2-40B4-BE49-F238E27FC236}">
                <a16:creationId xmlns:a16="http://schemas.microsoft.com/office/drawing/2014/main" id="{3E03DD4E-68A4-2230-FA69-9447D0F7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2B48F-2E0D-FA00-C533-437E8ECEA5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30928" y="3727450"/>
            <a:ext cx="3168650" cy="282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3C200-581D-7378-2467-BFCA4812B9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7736823" y="50800"/>
            <a:ext cx="4470400" cy="80391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7452EE37-3009-07C7-3E08-B183FB9EAE06}"/>
              </a:ext>
            </a:extLst>
          </p:cNvPr>
          <p:cNvSpPr txBox="1">
            <a:spLocks/>
          </p:cNvSpPr>
          <p:nvPr/>
        </p:nvSpPr>
        <p:spPr>
          <a:xfrm>
            <a:off x="8052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سنتحدث اليوم عن</a:t>
            </a:r>
            <a:r>
              <a:rPr lang="en-PH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4F4E5-E01B-223F-89D5-C0B04ECA5890}"/>
              </a:ext>
            </a:extLst>
          </p:cNvPr>
          <p:cNvSpPr txBox="1"/>
          <p:nvPr/>
        </p:nvSpPr>
        <p:spPr>
          <a:xfrm>
            <a:off x="342464" y="1249365"/>
            <a:ext cx="6986240" cy="3820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تحتاج إلى معرفته عن الأمراض المنقولة جنسياً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يصاب الناس بالأمراض المنقولة جنسياً والأعراض المحتملة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يجب أن يُجري الفحص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وكيف يتم إجراء الفحص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كيفية علاج الأمراض المنقولة جنسيا </a:t>
            </a: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STIs</a:t>
            </a:r>
            <a:endParaRPr lang="en-AU" sz="2000" strike="sngStrike" kern="100" dirty="0">
              <a:solidFill>
                <a:srgbClr val="00206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الوقاية من الأمراض المنقولة جنسيا</a:t>
            </a:r>
            <a:endParaRPr lang="en-PH" sz="2000" strike="sngStrike" kern="100" dirty="0">
              <a:solidFill>
                <a:srgbClr val="00206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تبادل المعلومات عن وضعك بالنسبة </a:t>
            </a:r>
            <a:r>
              <a:rPr lang="ar-AE" sz="2000" dirty="0">
                <a:solidFill>
                  <a:srgbClr val="002060"/>
                </a:solidFill>
                <a:latin typeface="Arial"/>
                <a:ea typeface="Arial" panose="020B0604020202020204" pitchFamily="34" charset="0"/>
                <a:cs typeface="Arial"/>
              </a:rPr>
              <a:t>للأمراض</a:t>
            </a:r>
            <a:r>
              <a:rPr lang="ar-AE" sz="2000" dirty="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المنقولة جنسياً</a:t>
            </a:r>
            <a:endParaRPr lang="en-PH" sz="2000" dirty="0">
              <a:solidFill>
                <a:srgbClr val="002060"/>
              </a:solidFill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الحصول على المساعدة والدعم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74FF452-567C-DAEB-A6FB-71968584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E095FFC-84A4-8586-515A-E68AD0AD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4BD13-CA9E-4A7F-5D61-2D66A4D1A5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34052" y="-1157468"/>
            <a:ext cx="5759450" cy="10134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E10F7-7CB8-441A-F657-9FB6305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5524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29992-CF3C-5685-D5D5-5B3D77D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21994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20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72ED9A5-82FD-16DB-BAB2-66CCB3380E26}"/>
              </a:ext>
            </a:extLst>
          </p:cNvPr>
          <p:cNvSpPr txBox="1">
            <a:spLocks/>
          </p:cNvSpPr>
          <p:nvPr/>
        </p:nvSpPr>
        <p:spPr>
          <a:xfrm flipH="1">
            <a:off x="6129145" y="836281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>
                <a:latin typeface="Arial"/>
                <a:cs typeface="Arial"/>
              </a:defRPr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معلومات يجب أخذها بعين الاعتبار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1179F-BE39-E89D-7916-7FA6CD5B3201}"/>
              </a:ext>
            </a:extLst>
          </p:cNvPr>
          <p:cNvSpPr txBox="1"/>
          <p:nvPr/>
        </p:nvSpPr>
        <p:spPr>
          <a:xfrm flipH="1">
            <a:off x="4329112" y="2290443"/>
            <a:ext cx="7423846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تظهر معظم </a:t>
            </a:r>
            <a:r>
              <a:rPr lang="ar-AE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الأمراض المنقولة جنسياً أي أعراض، وأفضل</a:t>
            </a: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طريقة لمعرفة ما إذا كنت مصاباً بها هي إجراء الفحص</a:t>
            </a:r>
            <a:r>
              <a:rPr lang="en-PH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لم يتم علاج الأمراض المنقولة جنسياً، فإنها قد تؤدي إلى مشاكل صحية خطيرة.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يعد فحص الأمراض المنقولة جنسياً سريعاً وسهلاً</a:t>
            </a: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وسرياً وغالباً ما يكون مجانياً في عيادات الصحة الجنسية. 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قم بالفحص بانتظام​.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جميع الأمراض المنقولة جنسياً قابلة للعلاج، وبعضها قابل للشفاء.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0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B12BFE-77FE-3761-C95B-8B5F06D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958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E2DF2D-F659-6394-FDB6-7589819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2948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21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D8A22F-84A7-34E8-62BA-EE38A26CFDD3}"/>
              </a:ext>
            </a:extLst>
          </p:cNvPr>
          <p:cNvSpPr txBox="1"/>
          <p:nvPr/>
        </p:nvSpPr>
        <p:spPr>
          <a:xfrm flipH="1"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AE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أسئلة؟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ts val="4200"/>
              </a:lnSpc>
            </a:pP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5318E-7081-97E7-8B1E-7CB28B92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25486" y="5436401"/>
            <a:ext cx="1327150" cy="128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A67AB-2671-81DF-C66C-C39638B55C5B}"/>
              </a:ext>
            </a:extLst>
          </p:cNvPr>
          <p:cNvSpPr txBox="1"/>
          <p:nvPr/>
        </p:nvSpPr>
        <p:spPr>
          <a:xfrm flipH="1">
            <a:off x="5000624" y="2118426"/>
            <a:ext cx="678834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أعدّه: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خدمة التعددية الثقافية في نيو ساوث ويلز بشأن</a:t>
            </a:r>
            <a:r>
              <a:rPr lang="en-PH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والتهاب الكبد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3500"/>
              </a:lnSpc>
            </a:pP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  <a:cs typeface="Poppins" pitchFamily="2" charset="77"/>
              </a:rPr>
              <a:t>(MHAHS)  </a:t>
            </a: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mhahs.org.au</a:t>
            </a:r>
          </a:p>
        </p:txBody>
      </p:sp>
      <p:pic>
        <p:nvPicPr>
          <p:cNvPr id="4" name="Picture 3" descr="A red flower with blue text&#10;&#10;AI-generated content may be incorrect.">
            <a:extLst>
              <a:ext uri="{FF2B5EF4-FFF2-40B4-BE49-F238E27FC236}">
                <a16:creationId xmlns:a16="http://schemas.microsoft.com/office/drawing/2014/main" id="{1EA02D9F-CB49-FFFA-76CA-05CD5EE1D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50952"/>
            <a:ext cx="1295400" cy="1228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DC1D0-E302-69EC-2C96-E6E73631873B}"/>
              </a:ext>
            </a:extLst>
          </p:cNvPr>
          <p:cNvSpPr txBox="1"/>
          <p:nvPr/>
        </p:nvSpPr>
        <p:spPr>
          <a:xfrm>
            <a:off x="8799968" y="4572000"/>
            <a:ext cx="26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2060"/>
                </a:solidFill>
              </a:rPr>
              <a:t>August 2025</a:t>
            </a:r>
            <a:endParaRPr lang="en-A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827E121-22F3-C63F-34C6-CF1EED9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60E7C-FA13-4498-30F5-7436251093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584504" y="3028003"/>
            <a:ext cx="3270250" cy="307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5DB7B-BB9D-FC9E-DCE2-E2ACAD3A96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9101023" y="2735903"/>
            <a:ext cx="2082800" cy="381000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D29A6D3F-2E97-E027-53A0-576F870A1AD7}"/>
              </a:ext>
            </a:extLst>
          </p:cNvPr>
          <p:cNvSpPr/>
          <p:nvPr/>
        </p:nvSpPr>
        <p:spPr>
          <a:xfrm>
            <a:off x="317674" y="611332"/>
            <a:ext cx="7377830" cy="1791222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34AAE46-CA80-05DC-4571-107CC541A66F}"/>
              </a:ext>
            </a:extLst>
          </p:cNvPr>
          <p:cNvSpPr/>
          <p:nvPr/>
        </p:nvSpPr>
        <p:spPr>
          <a:xfrm>
            <a:off x="317674" y="2820993"/>
            <a:ext cx="7377830" cy="2279738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D26875C-6B03-1CC6-7301-432175480E4C}"/>
              </a:ext>
            </a:extLst>
          </p:cNvPr>
          <p:cNvSpPr>
            <a:spLocks/>
          </p:cNvSpPr>
          <p:nvPr/>
        </p:nvSpPr>
        <p:spPr>
          <a:xfrm>
            <a:off x="317674" y="5414002"/>
            <a:ext cx="7377830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E4580F-C0DA-FC81-A154-D2C252B65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64" y="355009"/>
            <a:ext cx="781050" cy="781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6EFD9-4070-1885-0265-5CBB07188A61}"/>
              </a:ext>
            </a:extLst>
          </p:cNvPr>
          <p:cNvSpPr txBox="1"/>
          <p:nvPr/>
        </p:nvSpPr>
        <p:spPr>
          <a:xfrm>
            <a:off x="576511" y="971343"/>
            <a:ext cx="6914299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SzPct val="80000"/>
            </a:pPr>
            <a:r>
              <a:rPr lang="ar-A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الأمراض المنقولة جنسيا تعني الأمراض المنقولة جنسيا: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الأمراض المنقولة جنسياً هي عدوى تسببها البكتيريا أو الفيروسات أو الطفيليات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الأمراض المنقولة جنسياً </a:t>
            </a:r>
            <a:r>
              <a:rPr lang="ar-A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التي تسببها البكتيريا أكثر شيوعاً في أستراليا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E2DE6-E0F9-C561-50CD-40FEA7D97D72}"/>
              </a:ext>
            </a:extLst>
          </p:cNvPr>
          <p:cNvSpPr txBox="1"/>
          <p:nvPr/>
        </p:nvSpPr>
        <p:spPr>
          <a:xfrm>
            <a:off x="576511" y="2996913"/>
            <a:ext cx="6914299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SzPct val="80000"/>
            </a:pPr>
            <a:r>
              <a:rPr lang="ar-A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الأمراض المنقولة جنسيا مهمة للأسباب التالية: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علاج الأمراض المنقولة جنسياً، ويمكن شفاء بعضها</a:t>
            </a:r>
            <a:endParaRPr lang="en-P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لم يتم علاجها، فقد تؤدي إلى مشاكل صحية خطيرة</a:t>
            </a:r>
            <a:endParaRPr lang="en-P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قد يُصاب العديد من الأشخاص بالأمراض المنقولة جنسياً دون أن يعرفوا وذلك يزيد من انتقالها إلى أشخاص آخرين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A1762-3B86-1E9A-AF5F-BA832DDFDA55}"/>
              </a:ext>
            </a:extLst>
          </p:cNvPr>
          <p:cNvSpPr txBox="1"/>
          <p:nvPr/>
        </p:nvSpPr>
        <p:spPr>
          <a:xfrm>
            <a:off x="1143000" y="5475486"/>
            <a:ext cx="6347810" cy="677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600" b="1">
                <a:solidFill>
                  <a:srgbClr val="242424"/>
                </a:solidFill>
                <a:latin typeface="Segoe UI" panose="020B0502040204020203" pitchFamily="34" charset="0"/>
              </a:defRPr>
            </a:pPr>
            <a:r>
              <a:rPr lang="ar-A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المهم إجراء الفحص بشكل منتظم لمعرفة ما إذا كنت مصاباً بأحد الأمراض المنقولة جنسياً.</a:t>
            </a:r>
            <a:endParaRPr lang="ar-AE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FA8E9241-3229-B711-CAB3-7A54A198F2D7}"/>
              </a:ext>
            </a:extLst>
          </p:cNvPr>
          <p:cNvSpPr txBox="1">
            <a:spLocks/>
          </p:cNvSpPr>
          <p:nvPr/>
        </p:nvSpPr>
        <p:spPr>
          <a:xfrm>
            <a:off x="7756300" y="620266"/>
            <a:ext cx="4259893" cy="13003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الأمراض المنقولة جنسيا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F49D56-0D8F-AA61-9790-43AE9E4DF97D}"/>
              </a:ext>
            </a:extLst>
          </p:cNvPr>
          <p:cNvGrpSpPr/>
          <p:nvPr/>
        </p:nvGrpSpPr>
        <p:grpSpPr>
          <a:xfrm flipH="1">
            <a:off x="8135748" y="1688197"/>
            <a:ext cx="3935302" cy="847725"/>
            <a:chOff x="199373" y="1551007"/>
            <a:chExt cx="3935302" cy="84772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AC3D2116-65D4-6DEE-1227-1CCA4C45219A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5">
              <a:extLst>
                <a:ext uri="{FF2B5EF4-FFF2-40B4-BE49-F238E27FC236}">
                  <a16:creationId xmlns:a16="http://schemas.microsoft.com/office/drawing/2014/main" id="{4BC800FB-0A43-86E1-4975-876347DF8428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ar-AE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وما أهميتها؟</a:t>
              </a:r>
              <a:endPara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CB66516F-FF41-9180-2D6D-5EDB715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73" y="6418980"/>
            <a:ext cx="4114800" cy="365125"/>
          </a:xfrm>
        </p:spPr>
        <p:txBody>
          <a:bodyPr/>
          <a:lstStyle/>
          <a:p>
            <a:pPr algn="l" rtl="1"/>
            <a:r>
              <a:rPr lang="en-US" sz="1100">
                <a:solidFill>
                  <a:srgbClr val="002664"/>
                </a:solidFill>
                <a:latin typeface="Public Sans Medium" pitchFamily="2" charset="77"/>
              </a:rPr>
              <a:t>3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7A0F03F-4D2B-5339-BF07-3B426BCC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427" y="6418980"/>
            <a:ext cx="2743200" cy="365125"/>
          </a:xfrm>
        </p:spPr>
        <p:txBody>
          <a:bodyPr/>
          <a:lstStyle/>
          <a:p>
            <a:pPr rtl="1"/>
            <a:r>
              <a:rPr lang="en-US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>
              <a:latin typeface="Public Sans Medium" pitchFamily="2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CE4D00-EC24-DCE1-C847-61C3782A1E0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532638" y="5021321"/>
            <a:ext cx="118745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4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purple background&#10;&#10;AI-generated content may be incorrect.">
            <a:extLst>
              <a:ext uri="{FF2B5EF4-FFF2-40B4-BE49-F238E27FC236}">
                <a16:creationId xmlns:a16="http://schemas.microsoft.com/office/drawing/2014/main" id="{19D9D60E-81E1-2176-B881-9E8B4963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9B124-1418-9ADF-C1D5-1ACB41CB39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92777" y="-709574"/>
            <a:ext cx="4914900" cy="2330450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FF53ECE8-AFC8-83E6-D01F-00BD8F0A8026}"/>
              </a:ext>
            </a:extLst>
          </p:cNvPr>
          <p:cNvSpPr txBox="1">
            <a:spLocks/>
          </p:cNvSpPr>
          <p:nvPr/>
        </p:nvSpPr>
        <p:spPr>
          <a:xfrm>
            <a:off x="6222305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3200">
                <a:latin typeface="Arial"/>
                <a:cs typeface="Arial"/>
              </a:defRPr>
            </a:pPr>
            <a:r>
              <a:rPr lang="ar-AE" sz="4000" b="1" dirty="0">
                <a:solidFill>
                  <a:srgbClr val="002060"/>
                </a:solidFill>
              </a:rPr>
              <a:t>ما هي الأمراض المنقولة جنسياً الأكثر شيوعاً؟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0E741F0-9870-3291-1C83-45ABA9DF6BAB}"/>
              </a:ext>
            </a:extLst>
          </p:cNvPr>
          <p:cNvSpPr/>
          <p:nvPr/>
        </p:nvSpPr>
        <p:spPr>
          <a:xfrm>
            <a:off x="437368" y="18538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45709D28-CB5C-1E93-10B9-7122F0073EDF}"/>
              </a:ext>
            </a:extLst>
          </p:cNvPr>
          <p:cNvSpPr/>
          <p:nvPr/>
        </p:nvSpPr>
        <p:spPr>
          <a:xfrm>
            <a:off x="4323568" y="18792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8F8960BA-A0D4-9FE3-476E-DB6EEF7857A7}"/>
              </a:ext>
            </a:extLst>
          </p:cNvPr>
          <p:cNvSpPr/>
          <p:nvPr/>
        </p:nvSpPr>
        <p:spPr>
          <a:xfrm>
            <a:off x="8108168" y="19046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-side Corner of Rectangle 7">
            <a:extLst>
              <a:ext uri="{FF2B5EF4-FFF2-40B4-BE49-F238E27FC236}">
                <a16:creationId xmlns:a16="http://schemas.microsoft.com/office/drawing/2014/main" id="{CA428F63-35E5-4607-373C-2F4410C3C915}"/>
              </a:ext>
            </a:extLst>
          </p:cNvPr>
          <p:cNvSpPr/>
          <p:nvPr/>
        </p:nvSpPr>
        <p:spPr>
          <a:xfrm>
            <a:off x="8119584" y="1888572"/>
            <a:ext cx="3533383" cy="673308"/>
          </a:xfrm>
          <a:prstGeom prst="round2SameRect">
            <a:avLst/>
          </a:prstGeom>
          <a:solidFill>
            <a:srgbClr val="B9A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1">
              <a:defRPr b="1"/>
            </a:pPr>
            <a:r>
              <a:rPr lang="ar-SA" sz="1800" b="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الأمراض المنقولة جنسياً الناجمة عن</a:t>
            </a:r>
          </a:p>
          <a:p>
            <a:pPr algn="ctr" rtl="1">
              <a:defRPr b="1"/>
            </a:pPr>
            <a:r>
              <a:rPr lang="ar-SA" dirty="0">
                <a:solidFill>
                  <a:srgbClr val="002060"/>
                </a:solidFill>
              </a:rPr>
              <a:t>البكتيريا</a:t>
            </a:r>
            <a:endParaRPr lang="ar-SA">
              <a:solidFill>
                <a:srgbClr val="002060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6F319696-5E49-B21E-A096-F647BEBF3F6A}"/>
              </a:ext>
            </a:extLst>
          </p:cNvPr>
          <p:cNvSpPr/>
          <p:nvPr/>
        </p:nvSpPr>
        <p:spPr>
          <a:xfrm>
            <a:off x="437368" y="5323562"/>
            <a:ext cx="11349623" cy="977030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5755F0-1E0F-CDA8-E087-2C05145EFF6D}"/>
              </a:ext>
            </a:extLst>
          </p:cNvPr>
          <p:cNvSpPr txBox="1"/>
          <p:nvPr/>
        </p:nvSpPr>
        <p:spPr>
          <a:xfrm>
            <a:off x="752354" y="5630701"/>
            <a:ext cx="1069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buNone/>
              <a:defRPr sz="1600" b="1">
                <a:cs typeface="Arial"/>
              </a:defRPr>
            </a:pPr>
            <a:r>
              <a:rPr lang="ar-AE" sz="2000" dirty="0">
                <a:solidFill>
                  <a:srgbClr val="002060"/>
                </a:solidFill>
              </a:rPr>
              <a:t>الأمراض المنقولة جنسياً الأكثر شيوعاً في أستراليا هي الكلاميديا ​​والسيلان والزهري.</a:t>
            </a:r>
            <a:endParaRPr lang="ar-AE" sz="20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5F20F4-70DF-52C3-94A3-81EAE134B894}"/>
              </a:ext>
            </a:extLst>
          </p:cNvPr>
          <p:cNvSpPr txBox="1"/>
          <p:nvPr/>
        </p:nvSpPr>
        <p:spPr>
          <a:xfrm>
            <a:off x="8346843" y="2789499"/>
            <a:ext cx="3078866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مرض الزهري</a:t>
            </a:r>
            <a:endParaRPr lang="en-PH" sz="1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الكلاميديا</a:t>
            </a:r>
            <a:endParaRPr lang="en-PH" sz="1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السيلان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0AAF18-81E1-4CFE-A17F-EF4BCECB681D}"/>
              </a:ext>
            </a:extLst>
          </p:cNvPr>
          <p:cNvSpPr txBox="1"/>
          <p:nvPr/>
        </p:nvSpPr>
        <p:spPr>
          <a:xfrm>
            <a:off x="4495846" y="2789499"/>
            <a:ext cx="3171464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جدري القرد (جدري القرد)*</a:t>
            </a:r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فيروس نقص المناعة البشرية </a:t>
            </a:r>
            <a:r>
              <a:rPr lang="en-P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HIV)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الهربس التناسلي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الثآليل التناسلية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</a:t>
            </a:r>
            <a:endParaRPr lang="en-AU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68F03E-1491-A2B3-491F-10A1BD1C4467}"/>
              </a:ext>
            </a:extLst>
          </p:cNvPr>
          <p:cNvSpPr txBox="1"/>
          <p:nvPr/>
        </p:nvSpPr>
        <p:spPr>
          <a:xfrm>
            <a:off x="664626" y="2527160"/>
            <a:ext cx="3078866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 rtl="1">
              <a:lnSpc>
                <a:spcPct val="107000"/>
              </a:lnSpc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en-PH" sz="1800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داء المشعرات (trich)</a:t>
            </a:r>
            <a:endParaRPr lang="en-P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قمل العانة (الجرب)</a:t>
            </a:r>
            <a:endParaRPr lang="en-P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-side Corner of Rectangle 9">
            <a:extLst>
              <a:ext uri="{FF2B5EF4-FFF2-40B4-BE49-F238E27FC236}">
                <a16:creationId xmlns:a16="http://schemas.microsoft.com/office/drawing/2014/main" id="{71BE7C7A-2C6B-1F3E-916C-6E431BC8B958}"/>
              </a:ext>
            </a:extLst>
          </p:cNvPr>
          <p:cNvSpPr/>
          <p:nvPr/>
        </p:nvSpPr>
        <p:spPr>
          <a:xfrm>
            <a:off x="4314887" y="1853852"/>
            <a:ext cx="3533383" cy="673308"/>
          </a:xfrm>
          <a:prstGeom prst="round2SameRect">
            <a:avLst/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AE" b="0" dirty="0">
                <a:solidFill>
                  <a:srgbClr val="002060"/>
                </a:solidFill>
              </a:rPr>
              <a:t>الأمراض المنقولة جنسيا الناجمة عن </a:t>
            </a:r>
          </a:p>
          <a:p>
            <a:pPr algn="ctr" rtl="1">
              <a:defRPr b="1"/>
            </a:pPr>
            <a:r>
              <a:rPr lang="ar-AE" b="0" dirty="0">
                <a:solidFill>
                  <a:srgbClr val="002060"/>
                </a:solidFill>
              </a:rPr>
              <a:t>الفيروسات</a:t>
            </a:r>
          </a:p>
        </p:txBody>
      </p:sp>
      <p:sp>
        <p:nvSpPr>
          <p:cNvPr id="36" name="Round Same-side Corner of Rectangle 11">
            <a:extLst>
              <a:ext uri="{FF2B5EF4-FFF2-40B4-BE49-F238E27FC236}">
                <a16:creationId xmlns:a16="http://schemas.microsoft.com/office/drawing/2014/main" id="{2AFE6C0D-6427-354E-1DC3-C51DB0BD03B2}"/>
              </a:ext>
            </a:extLst>
          </p:cNvPr>
          <p:cNvSpPr/>
          <p:nvPr/>
        </p:nvSpPr>
        <p:spPr>
          <a:xfrm>
            <a:off x="417189" y="1825276"/>
            <a:ext cx="3533383" cy="673308"/>
          </a:xfrm>
          <a:prstGeom prst="round2Same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SA" sz="18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الأمراض المنقولة جنسيا الناجمة عن</a:t>
            </a:r>
          </a:p>
          <a:p>
            <a:pPr algn="ctr" rtl="1">
              <a:defRPr b="1"/>
            </a:pPr>
            <a:r>
              <a:rPr lang="ar-SA" sz="18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الطفيليات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EDC3A8B0-6111-26C7-8EA8-9CA6F86D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90414" y="6391384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C82F0B4-E622-9186-C911-8CBF30BC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holding each other&#10;&#10;AI-generated content may be incorrect.">
            <a:extLst>
              <a:ext uri="{FF2B5EF4-FFF2-40B4-BE49-F238E27FC236}">
                <a16:creationId xmlns:a16="http://schemas.microsoft.com/office/drawing/2014/main" id="{8D37D48E-B587-B8AB-667C-717360676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6D3E4-0126-F74C-D298-1750D1B4BD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54194" y="130723"/>
            <a:ext cx="4978400" cy="165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B1CA2-424A-CDD9-79FB-FF1320A6F8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28576" y="5485854"/>
            <a:ext cx="4730750" cy="258445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AA954F5-AACA-AE27-E05C-3CDB5984296A}"/>
              </a:ext>
            </a:extLst>
          </p:cNvPr>
          <p:cNvSpPr txBox="1">
            <a:spLocks/>
          </p:cNvSpPr>
          <p:nvPr/>
        </p:nvSpPr>
        <p:spPr>
          <a:xfrm>
            <a:off x="6246450" y="427192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تصاب بالأمراض المنقولة جنسياً؟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A5BB5D8-4D53-19D3-7795-63C0C9BB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0050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BE689-40C8-9099-46E9-B500E3841F23}"/>
              </a:ext>
            </a:extLst>
          </p:cNvPr>
          <p:cNvSpPr txBox="1"/>
          <p:nvPr/>
        </p:nvSpPr>
        <p:spPr>
          <a:xfrm>
            <a:off x="439838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</a:rPr>
              <a:t>أثناء الحمل والولادة والرضاعة الطبيعية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987B5-230B-C345-CF07-4848DA801806}"/>
              </a:ext>
            </a:extLst>
          </p:cNvPr>
          <p:cNvSpPr txBox="1"/>
          <p:nvPr/>
        </p:nvSpPr>
        <p:spPr>
          <a:xfrm>
            <a:off x="3352800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من خلال ملامسة الجلد للجلد عن قرب</a:t>
            </a:r>
            <a:endParaRPr lang="ar-AE" sz="18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9058F-1B78-530D-0966-80FC565532BA}"/>
              </a:ext>
            </a:extLst>
          </p:cNvPr>
          <p:cNvSpPr txBox="1"/>
          <p:nvPr/>
        </p:nvSpPr>
        <p:spPr>
          <a:xfrm>
            <a:off x="6265762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من خلال مشاركة السوائل الجسدية بما في ذلك السائل المنوي، والسوائل المهبلية، وحليب الثدي أو الدم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32390-D6A7-9B2E-28E9-CCC1112008D0}"/>
              </a:ext>
            </a:extLst>
          </p:cNvPr>
          <p:cNvSpPr txBox="1"/>
          <p:nvPr/>
        </p:nvSpPr>
        <p:spPr>
          <a:xfrm>
            <a:off x="9178725" y="4444679"/>
            <a:ext cx="2592728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endParaRPr lang="en-US">
              <a:latin typeface="Public Sans ExtraLigh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03700-7225-CB4D-3E37-CA0ABD75A3FB}"/>
              </a:ext>
            </a:extLst>
          </p:cNvPr>
          <p:cNvSpPr txBox="1"/>
          <p:nvPr/>
        </p:nvSpPr>
        <p:spPr>
          <a:xfrm>
            <a:off x="9470769" y="4449596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</a:rPr>
              <a:t>ممارسة الجنس المهبلي أو الفموي أو الشرجي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75195CD-142C-C79C-C7A0-047BEC1A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92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6E666B64-B385-F26A-AA58-9D404E3D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7F9222C-8AED-8EA9-512F-17DD2361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68540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90E41FA-C371-2275-EC13-79152376FA7A}"/>
              </a:ext>
            </a:extLst>
          </p:cNvPr>
          <p:cNvSpPr txBox="1">
            <a:spLocks/>
          </p:cNvSpPr>
          <p:nvPr/>
        </p:nvSpPr>
        <p:spPr>
          <a:xfrm flipH="1">
            <a:off x="6258174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000">
                <a:latin typeface="Arial"/>
                <a:cs typeface="Arial"/>
              </a:defRPr>
            </a:pPr>
            <a:r>
              <a:rPr lang="ar-AE" sz="4000" b="1" dirty="0">
                <a:solidFill>
                  <a:srgbClr val="002060"/>
                </a:solidFill>
              </a:rPr>
              <a:t>لا يمكنك الإصابة بالأمراض المنقولة جنسياً من</a:t>
            </a:r>
            <a:r>
              <a:rPr lang="en-PH" sz="4000" b="1" dirty="0">
                <a:solidFill>
                  <a:srgbClr val="002060"/>
                </a:solidFill>
              </a:rPr>
              <a:t>…</a:t>
            </a:r>
            <a:endParaRPr lang="ar-AE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2CBE30-7DBD-E1F8-48C7-2F708C659172}"/>
              </a:ext>
            </a:extLst>
          </p:cNvPr>
          <p:cNvSpPr txBox="1"/>
          <p:nvPr/>
        </p:nvSpPr>
        <p:spPr>
          <a:xfrm flipH="1">
            <a:off x="358815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</a:rPr>
              <a:t>قبلة جافة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8E644-9F40-4DBF-A7E8-8473D9EDD460}"/>
              </a:ext>
            </a:extLst>
          </p:cNvPr>
          <p:cNvSpPr txBox="1"/>
          <p:nvPr/>
        </p:nvSpPr>
        <p:spPr>
          <a:xfrm flipH="1">
            <a:off x="2711370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السلام باليدين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920BD-8614-BF0B-49D1-125EC8796B10}"/>
              </a:ext>
            </a:extLst>
          </p:cNvPr>
          <p:cNvSpPr txBox="1"/>
          <p:nvPr/>
        </p:nvSpPr>
        <p:spPr>
          <a:xfrm flipH="1">
            <a:off x="5063924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مشاركة الاستحمام أو حمامات السباحة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0ACE4-1949-27E7-1526-2B7D83F8CA91}"/>
              </a:ext>
            </a:extLst>
          </p:cNvPr>
          <p:cNvSpPr txBox="1"/>
          <p:nvPr/>
        </p:nvSpPr>
        <p:spPr>
          <a:xfrm flipH="1">
            <a:off x="7416479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مشاركة مقاعد المراحيض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3326D-5C2C-2EFC-800C-B1E65408E043}"/>
              </a:ext>
            </a:extLst>
          </p:cNvPr>
          <p:cNvSpPr txBox="1"/>
          <p:nvPr/>
        </p:nvSpPr>
        <p:spPr>
          <a:xfrm flipH="1">
            <a:off x="9769033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</a:rPr>
              <a:t>مشاركة الطعام أو الأواني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4FF1D5-87C1-A272-FC10-C752110DF1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627150" y="-709574"/>
            <a:ext cx="4914900" cy="2330450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3ED449F-E359-3667-19B1-EC26A9764BDC}"/>
              </a:ext>
            </a:extLst>
          </p:cNvPr>
          <p:cNvSpPr txBox="1">
            <a:spLocks/>
          </p:cNvSpPr>
          <p:nvPr/>
        </p:nvSpPr>
        <p:spPr>
          <a:xfrm>
            <a:off x="169330" y="6571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7941-C9C0-C607-2309-797C1DA3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rectangle&#10;&#10;AI-generated content may be incorrect.">
            <a:extLst>
              <a:ext uri="{FF2B5EF4-FFF2-40B4-BE49-F238E27FC236}">
                <a16:creationId xmlns:a16="http://schemas.microsoft.com/office/drawing/2014/main" id="{D416E098-8282-96D8-5E5C-35AD60D4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C3813-CC0D-EC81-8CB3-41FDDD0763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736823" y="50800"/>
            <a:ext cx="4470400" cy="80391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D658112C-6BD2-34F2-9DC3-6013A2D1FFD3}"/>
              </a:ext>
            </a:extLst>
          </p:cNvPr>
          <p:cNvSpPr txBox="1">
            <a:spLocks/>
          </p:cNvSpPr>
          <p:nvPr/>
        </p:nvSpPr>
        <p:spPr>
          <a:xfrm>
            <a:off x="8052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الأعراض الشائعة لمرض الزهري؟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852E8-5C8C-198C-C133-209D40A8B935}"/>
              </a:ext>
            </a:extLst>
          </p:cNvPr>
          <p:cNvSpPr txBox="1"/>
          <p:nvPr/>
        </p:nvSpPr>
        <p:spPr>
          <a:xfrm>
            <a:off x="342464" y="1249365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تقرحات في الفم أو على القضيب أو المهبل أو فتحة الشرج أو عنق الرحم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طفح جلدي أحمر على اليدين أو الظهر أو الصدر أو القدمين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تورم الغدد في الإبطين أو الفخذين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حمى</a:t>
            </a:r>
            <a:endParaRPr lang="en-PH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تساقط الشعر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صداع</a:t>
            </a:r>
            <a:endParaRPr lang="en-PH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إرهاق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22DC446-8E0C-9E3B-F36D-7092CA28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C63AFAB-2F5F-D4A5-986F-916C3B0D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>
              <a:solidFill>
                <a:srgbClr val="00266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7BD2C-E68B-8531-3C70-8A396F3A70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933924" y="3280135"/>
            <a:ext cx="2838450" cy="2254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EA7F9-E153-026C-165E-F9319A93CF57}"/>
              </a:ext>
            </a:extLst>
          </p:cNvPr>
          <p:cNvSpPr txBox="1"/>
          <p:nvPr/>
        </p:nvSpPr>
        <p:spPr>
          <a:xfrm flipH="1">
            <a:off x="2080235" y="3697716"/>
            <a:ext cx="2545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</a:rPr>
              <a:t>إذا لم يتم علاج مرض الزهري، فإنه يمكن أن يؤدي إلى مشاكل خطيرة</a:t>
            </a:r>
            <a:endParaRPr lang="en-US" sz="2000" b="1" dirty="0">
              <a:solidFill>
                <a:schemeClr val="bg1"/>
              </a:solidFill>
              <a:latin typeface="Public Sans Medium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DA257-4E26-80C3-DDB0-853B06373B1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239848" y="4023440"/>
            <a:ext cx="2298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&#10;&#10;AI-generated content may be incorrect.">
            <a:extLst>
              <a:ext uri="{FF2B5EF4-FFF2-40B4-BE49-F238E27FC236}">
                <a16:creationId xmlns:a16="http://schemas.microsoft.com/office/drawing/2014/main" id="{2E4B081E-DE74-5F86-CDB4-2F08F438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42E20-4A28-60B0-5C1B-0EC2C04C66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426730" y="0"/>
            <a:ext cx="4730750" cy="8039100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FA7224-C35F-BB72-391E-52EAD068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685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2DF56A-8FBE-257E-E3CC-B4EC1358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82401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F5AB0B3-8308-3D5B-855B-DFF52D783828}"/>
              </a:ext>
            </a:extLst>
          </p:cNvPr>
          <p:cNvSpPr/>
          <p:nvPr/>
        </p:nvSpPr>
        <p:spPr>
          <a:xfrm flipH="1">
            <a:off x="1391149" y="5347661"/>
            <a:ext cx="6043154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6E54FE6-AAEF-9CFF-7CA3-E5BA74DA46BB}"/>
              </a:ext>
            </a:extLst>
          </p:cNvPr>
          <p:cNvSpPr txBox="1">
            <a:spLocks/>
          </p:cNvSpPr>
          <p:nvPr/>
        </p:nvSpPr>
        <p:spPr>
          <a:xfrm flipH="1">
            <a:off x="7388955" y="1109825"/>
            <a:ext cx="4511332" cy="189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الأعراض الشائعة للكلاميديا ​​والسيلان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60B67-1399-3F95-6774-019C32F3B6EE}"/>
              </a:ext>
            </a:extLst>
          </p:cNvPr>
          <p:cNvSpPr txBox="1"/>
          <p:nvPr/>
        </p:nvSpPr>
        <p:spPr>
          <a:xfrm flipH="1">
            <a:off x="291497" y="1109825"/>
            <a:ext cx="6986240" cy="3404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إفرازات القضيب/الإحليل والمهبل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 في الحوض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نزيف من المهبل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 أثناء التبول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 أثناء ممارسة الجنس أو بعده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 في الخصيتين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 أو إفرازات شرجية</a:t>
            </a:r>
            <a:endParaRPr lang="en-P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ألم عند إخراج البراز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87D04-6E2B-9DCC-3470-F7E1CF6F5484}"/>
              </a:ext>
            </a:extLst>
          </p:cNvPr>
          <p:cNvSpPr txBox="1"/>
          <p:nvPr/>
        </p:nvSpPr>
        <p:spPr>
          <a:xfrm flipH="1">
            <a:off x="2514599" y="5469037"/>
            <a:ext cx="4512350" cy="677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>
                <a:solidFill>
                  <a:srgbClr val="313131"/>
                </a:solidFill>
                <a:effectLst/>
                <a:latin typeface="-apple-system"/>
              </a:defRPr>
            </a:pPr>
            <a:r>
              <a:rPr lang="ar-AE" sz="2000" dirty="0">
                <a:solidFill>
                  <a:schemeClr val="bg1"/>
                </a:solidFill>
              </a:rPr>
              <a:t>الفحص المنتظم هو الطريقة الوحيدة للتأكد من إصابتك بالأمراض المنقولة جنسياً.</a:t>
            </a:r>
            <a:endParaRPr lang="ar-AE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3C410-3C01-94C7-B7EF-DF3730D0CA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239100" y="4233962"/>
            <a:ext cx="255905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different age&#10;&#10;AI-generated content may be incorrect.">
            <a:extLst>
              <a:ext uri="{FF2B5EF4-FFF2-40B4-BE49-F238E27FC236}">
                <a16:creationId xmlns:a16="http://schemas.microsoft.com/office/drawing/2014/main" id="{4C9C537B-B78D-22C8-D05C-7C41B57B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577BB5-61F1-0D7F-B22F-BD8BBC2D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055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3D9379F-C4A4-3686-27C0-30410E93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239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EBDF68-6ADB-E602-69A4-65E190211AE5}"/>
              </a:ext>
            </a:extLst>
          </p:cNvPr>
          <p:cNvSpPr txBox="1">
            <a:spLocks/>
          </p:cNvSpPr>
          <p:nvPr/>
        </p:nvSpPr>
        <p:spPr>
          <a:xfrm>
            <a:off x="6080789" y="438493"/>
            <a:ext cx="5582909" cy="1714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من يجب عليه إجراء فحص الأمراض المنقولة جنسياً؟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4200"/>
              </a:lnSpc>
            </a:pPr>
            <a:r>
              <a:rPr lang="ar-A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فكر</a:t>
            </a: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إجراء الفحص</a:t>
            </a:r>
            <a:r>
              <a:rPr lang="ar-AE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إذا كنت</a:t>
            </a:r>
            <a:r>
              <a:rPr lang="ar-A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A310-ED06-95D2-7420-8B91966F1F22}"/>
              </a:ext>
            </a:extLst>
          </p:cNvPr>
          <p:cNvSpPr txBox="1"/>
          <p:nvPr/>
        </p:nvSpPr>
        <p:spPr>
          <a:xfrm>
            <a:off x="250732" y="4363656"/>
            <a:ext cx="223782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buSzPct val="80000"/>
            </a:pPr>
            <a:r>
              <a:rPr lang="ar-SA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أو إذا كان لدى شريكك الجنسي أي أعراض</a:t>
            </a:r>
            <a:endParaRPr lang="en-PH" dirty="0">
              <a:solidFill>
                <a:srgbClr val="00206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buSzPct val="80000"/>
            </a:pPr>
            <a:r>
              <a:rPr lang="ar-SA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5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(ولكن معظم الأمراض المنقولة جنسياً لا تظهر أعراضاً)</a:t>
            </a:r>
            <a:endParaRPr lang="en-US" sz="1500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61ACE-A0E2-28DE-DB07-688A8684CF3E}"/>
              </a:ext>
            </a:extLst>
          </p:cNvPr>
          <p:cNvSpPr txBox="1"/>
          <p:nvPr/>
        </p:nvSpPr>
        <p:spPr>
          <a:xfrm>
            <a:off x="2711370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كان لديك مرض منقول جنسياً في آخر 12 شهرا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944CD-87BC-68F5-55F1-B011EAF96AF3}"/>
              </a:ext>
            </a:extLst>
          </p:cNvPr>
          <p:cNvSpPr txBox="1"/>
          <p:nvPr/>
        </p:nvSpPr>
        <p:spPr>
          <a:xfrm>
            <a:off x="5063924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  <a:effectLst/>
              </a:rPr>
              <a:t>هل أنتِ حامل أو تخططين للحمل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4DF9C-47D5-11FE-FD9D-CEC0E9AA38AB}"/>
              </a:ext>
            </a:extLst>
          </p:cNvPr>
          <p:cNvSpPr txBox="1"/>
          <p:nvPr/>
        </p:nvSpPr>
        <p:spPr>
          <a:xfrm>
            <a:off x="7416479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SA" sz="180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رجل نشط جنسياً ويمارس الجنس بدون وقاية مع الرجال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  <a:p>
            <a:pPr algn="ctr" rtl="1">
              <a:spcAft>
                <a:spcPts val="500"/>
              </a:spcAft>
              <a:buSzPct val="80000"/>
            </a:pP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80EA6-CC93-9A34-B54C-910E6081430C}"/>
              </a:ext>
            </a:extLst>
          </p:cNvPr>
          <p:cNvSpPr txBox="1"/>
          <p:nvPr/>
        </p:nvSpPr>
        <p:spPr>
          <a:xfrm>
            <a:off x="9769033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SA" sz="180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مارست الجنس بدون استخدام الواقي الذكري (ممارسة الجنس بدون وقاية)</a:t>
            </a:r>
            <a:endParaRPr lang="en-US" dirty="0">
              <a:solidFill>
                <a:srgbClr val="002060"/>
              </a:solidFill>
              <a:latin typeface="Public Sans Extra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B7DA6F-2837-83AD-46E5-DD1B602BD4CA}"/>
              </a:ext>
            </a:extLst>
          </p:cNvPr>
          <p:cNvGrpSpPr/>
          <p:nvPr/>
        </p:nvGrpSpPr>
        <p:grpSpPr>
          <a:xfrm flipH="1">
            <a:off x="1052337" y="744709"/>
            <a:ext cx="2849686" cy="1788500"/>
            <a:chOff x="8573583" y="548524"/>
            <a:chExt cx="2422363" cy="1788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AB11A2-7D87-81C8-5F0F-EE1DC950B8C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73583" y="548524"/>
              <a:ext cx="2422363" cy="1788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8252A5-653B-0BDD-C51A-874D2F1BB52B}"/>
                </a:ext>
              </a:extLst>
            </p:cNvPr>
            <p:cNvSpPr txBox="1"/>
            <p:nvPr/>
          </p:nvSpPr>
          <p:spPr>
            <a:xfrm>
              <a:off x="8617590" y="988302"/>
              <a:ext cx="2334350" cy="677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defRPr b="1">
                  <a:solidFill>
                    <a:srgbClr val="3F3E3E"/>
                  </a:solidFill>
                  <a:effectLst/>
                  <a:latin typeface="+mj-lt"/>
                </a:defRPr>
              </a:pPr>
              <a:r>
                <a:rPr lang="ar-AE" sz="2000" dirty="0">
                  <a:solidFill>
                    <a:schemeClr val="bg1"/>
                  </a:solidFill>
                </a:rPr>
                <a:t>إجراء الفحوص بشكل متكرر مفيد لصحتك</a:t>
              </a:r>
              <a:endParaRPr lang="ar-AE" sz="20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F589FC-ABE9-7200-B05E-B3457CA737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06799" y="-664678"/>
            <a:ext cx="5861050" cy="2476500"/>
          </a:xfrm>
          <a:prstGeom prst="rect">
            <a:avLst/>
          </a:prstGeom>
        </p:spPr>
      </p:pic>
      <p:pic>
        <p:nvPicPr>
          <p:cNvPr id="17" name="Picture 16" descr="A hand holding a calendar&#10;&#10;AI-generated content may be incorrect.">
            <a:extLst>
              <a:ext uri="{FF2B5EF4-FFF2-40B4-BE49-F238E27FC236}">
                <a16:creationId xmlns:a16="http://schemas.microsoft.com/office/drawing/2014/main" id="{16B4540D-1692-31B4-2CBD-BED9175FD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41" y="2381872"/>
            <a:ext cx="2044588" cy="18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278DC2-DF4E-4A18-8606-7E4ADF1121C0}"/>
</file>

<file path=customXml/itemProps2.xml><?xml version="1.0" encoding="utf-8"?>
<ds:datastoreItem xmlns:ds="http://schemas.openxmlformats.org/officeDocument/2006/customXml" ds:itemID="{93E57211-3323-45D4-8E6B-9726E6C13BF5}"/>
</file>

<file path=customXml/itemProps3.xml><?xml version="1.0" encoding="utf-8"?>
<ds:datastoreItem xmlns:ds="http://schemas.openxmlformats.org/officeDocument/2006/customXml" ds:itemID="{6ABBAFC0-5093-442E-811D-16C1473D479A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1372</Words>
  <Application>Microsoft Office PowerPoint</Application>
  <PresentationFormat>Widescreen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Poppins</vt:lpstr>
      <vt:lpstr>Public Sans ExtraLight</vt:lpstr>
      <vt:lpstr>Public Sans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carabeo</dc:creator>
  <cp:lastModifiedBy>Denise Voros (Sydney LHD)</cp:lastModifiedBy>
  <cp:revision>45</cp:revision>
  <dcterms:created xsi:type="dcterms:W3CDTF">2025-07-03T00:42:20Z</dcterms:created>
  <dcterms:modified xsi:type="dcterms:W3CDTF">2025-09-29T03:03:20Z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2025-09-29T03:02:25Z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22287537-494b-4919-84c4-5a042d6228cf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