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296"/>
    <a:srgbClr val="002664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26"/>
  </p:normalViewPr>
  <p:slideViewPr>
    <p:cSldViewPr snapToGrid="0">
      <p:cViewPr varScale="1">
        <p:scale>
          <a:sx n="106" d="100"/>
          <a:sy n="106" d="100"/>
        </p:scale>
        <p:origin x="10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hyperlink" Target="http://www.fpnsw.org.au/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healthdirect.gov.au/sexually-transmitted-infections-sti" TargetMode="External"/><Relationship Id="rId5" Type="http://schemas.openxmlformats.org/officeDocument/2006/relationships/hyperlink" Target="http://www.health.nsw.gov.au/sexualhealth" TargetMode="External"/><Relationship Id="rId4" Type="http://schemas.openxmlformats.org/officeDocument/2006/relationships/hyperlink" Target="http://www.mhahs.org.a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/>
          <p:nvPr/>
        </p:nvSpPr>
        <p:spPr>
          <a:xfrm>
            <a:off x="300625" y="2404997"/>
            <a:ext cx="8793271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as-IN" sz="4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যৌনবাহিত সংক্রমণ </a:t>
            </a:r>
            <a:br>
              <a:rPr lang="en-PH" sz="4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as-IN" sz="4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(</a:t>
            </a:r>
            <a:r>
              <a:rPr lang="en-US" sz="4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STIs) </a:t>
            </a:r>
            <a:r>
              <a:rPr lang="as-IN" sz="4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বোঝা</a:t>
            </a: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C4E6A62-390E-52B3-0B2B-02D1A43320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277" y="5208765"/>
            <a:ext cx="11340176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78F3C3-C851-8496-22F1-C5BB93298A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547" y="2293415"/>
            <a:ext cx="5517266" cy="2174414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767CA383-CAC8-F53B-07EF-03F0490E16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547" y="2293414"/>
            <a:ext cx="5517266" cy="673308"/>
          </a:xfrm>
          <a:prstGeom prst="round2SameRect">
            <a:avLst/>
          </a:prstGeom>
          <a:solidFill>
            <a:srgbClr val="B9A7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s-IN" b="1" dirty="0">
                <a:solidFill>
                  <a:srgbClr val="002664"/>
                </a:solidFill>
                <a:latin typeface="Public Sans Medium" pitchFamily="2" charset="77"/>
              </a:rPr>
              <a:t>সিফিলিস</a:t>
            </a:r>
            <a:endParaRPr lang="en-US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447643E-BE12-FD0A-1E60-53E4151943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54187" y="2293415"/>
            <a:ext cx="5517266" cy="2174414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Same-side Corner of Rectangle 8">
            <a:extLst>
              <a:ext uri="{FF2B5EF4-FFF2-40B4-BE49-F238E27FC236}">
                <a16:creationId xmlns:a16="http://schemas.microsoft.com/office/drawing/2014/main" id="{5ACDE085-720B-07B1-5253-E862CE9009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54187" y="2293414"/>
            <a:ext cx="5517266" cy="673308"/>
          </a:xfrm>
          <a:prstGeom prst="round2SameRect">
            <a:avLst/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s-IN" b="1" dirty="0">
                <a:solidFill>
                  <a:srgbClr val="002664"/>
                </a:solidFill>
                <a:latin typeface="Public Sans Medium" pitchFamily="2" charset="77"/>
              </a:rPr>
              <a:t>ক্ল্যামিডিয়া </a:t>
            </a:r>
          </a:p>
          <a:p>
            <a:pPr algn="ctr"/>
            <a:r>
              <a:rPr lang="as-IN" b="1" dirty="0">
                <a:solidFill>
                  <a:srgbClr val="002664"/>
                </a:solidFill>
                <a:latin typeface="Public Sans Medium" pitchFamily="2" charset="77"/>
              </a:rPr>
              <a:t>গনোরিয়া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/>
          </p:cNvSpPr>
          <p:nvPr/>
        </p:nvSpPr>
        <p:spPr>
          <a:xfrm>
            <a:off x="250732" y="566355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যৌনবাহিত রোগ (</a:t>
            </a:r>
            <a:r>
              <a:rPr lang="en-US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STI) </a:t>
            </a:r>
            <a:r>
              <a:rPr lang="as-I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এর জন্য কত ধরণের পরীক্ষা করা হয়?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2A249B-6992-8BF1-1E0E-96065CD06568}"/>
              </a:ext>
            </a:extLst>
          </p:cNvPr>
          <p:cNvSpPr txBox="1"/>
          <p:nvPr/>
        </p:nvSpPr>
        <p:spPr>
          <a:xfrm>
            <a:off x="567159" y="5474825"/>
            <a:ext cx="11063851" cy="5328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as-IN" sz="2000" b="1" dirty="0">
                <a:solidFill>
                  <a:schemeClr val="bg1"/>
                </a:solidFill>
                <a:latin typeface="Public Sans Medium" pitchFamily="2" charset="77"/>
              </a:rPr>
              <a:t>আপনার </a:t>
            </a:r>
            <a:r>
              <a:rPr lang="en-US" sz="2000" b="1" dirty="0">
                <a:solidFill>
                  <a:schemeClr val="bg1"/>
                </a:solidFill>
                <a:latin typeface="Public Sans Medium" pitchFamily="2" charset="77"/>
              </a:rPr>
              <a:t>STI </a:t>
            </a:r>
            <a:r>
              <a:rPr lang="as-IN" sz="2000" b="1" dirty="0">
                <a:solidFill>
                  <a:schemeClr val="bg1"/>
                </a:solidFill>
                <a:latin typeface="Public Sans Medium" pitchFamily="2" charset="77"/>
              </a:rPr>
              <a:t>আছে কিনা তা পরীক্ষা করার একমাত্র উপায় হল নিয়মিত পরীক্ষা করা।</a:t>
            </a:r>
            <a:endParaRPr lang="en-PH" sz="2000" b="1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4A4CD-FF32-5210-E131-D47F310BC1C8}"/>
              </a:ext>
            </a:extLst>
          </p:cNvPr>
          <p:cNvSpPr txBox="1"/>
          <p:nvPr/>
        </p:nvSpPr>
        <p:spPr>
          <a:xfrm>
            <a:off x="648181" y="3115496"/>
            <a:ext cx="394696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একটি রক্ত ​​পরীক্ষা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আলসার বা ঘায়ের একটি সোয়াব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34FA4D-7ACE-DE23-FF75-9A6E20AA6B90}"/>
              </a:ext>
            </a:extLst>
          </p:cNvPr>
          <p:cNvSpPr txBox="1"/>
          <p:nvPr/>
        </p:nvSpPr>
        <p:spPr>
          <a:xfrm>
            <a:off x="6516546" y="3115496"/>
            <a:ext cx="43173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একটি প্রস্রাবের নমুনা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একটি প্রস্রাবের নমুনা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FB5C6-7AC3-5451-ADEC-9700E603651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7E98F7-91B7-6051-526E-E3AB37625F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970" y="2451644"/>
            <a:ext cx="1460500" cy="2330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E4D2B2-E822-799D-95DC-6AF12C7BFD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852" y="2451644"/>
            <a:ext cx="1447800" cy="22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4B92A8-764C-44A5-B7B6-75836BBE07DC}"/>
              </a:ext>
            </a:extLst>
          </p:cNvPr>
          <p:cNvGrpSpPr/>
          <p:nvPr/>
        </p:nvGrpSpPr>
        <p:grpSpPr>
          <a:xfrm>
            <a:off x="1211431" y="1973506"/>
            <a:ext cx="2988000" cy="847725"/>
            <a:chOff x="199373" y="1551007"/>
            <a:chExt cx="3935302" cy="84772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25CB4AC-B1A2-D809-4BAD-910EA387AB17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01A5CF24-0067-52FD-4447-FC983A792655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AU" sz="3200" b="1" dirty="0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STI </a:t>
              </a:r>
              <a:r>
                <a:rPr lang="en-AU" sz="3200" b="1" dirty="0" err="1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গুলোর</a:t>
              </a:r>
              <a:r>
                <a:rPr lang="en-AU" sz="3200" b="1" dirty="0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 ?</a:t>
              </a:r>
              <a:endParaRPr lang="en-US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id="{FB8CD1A1-311D-D0E2-7418-735160C5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32" y="860992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as-I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আমি কোথায় পরীক্ষা</a:t>
            </a:r>
            <a:r>
              <a:rPr lang="en-AU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করাতে</a:t>
            </a:r>
            <a:r>
              <a:rPr lang="en-AU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পারি</a:t>
            </a:r>
            <a:endParaRPr lang="as-IN" sz="32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C7F83B-FF45-3EB0-D228-BE2B8B8DD327}"/>
              </a:ext>
            </a:extLst>
          </p:cNvPr>
          <p:cNvGrpSpPr/>
          <p:nvPr/>
        </p:nvGrpSpPr>
        <p:grpSpPr>
          <a:xfrm>
            <a:off x="3091400" y="3146057"/>
            <a:ext cx="2838450" cy="2254250"/>
            <a:chOff x="7331839" y="3429000"/>
            <a:chExt cx="2838450" cy="22542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DA271DA-99A0-44A4-8405-8F89ABCF9388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1839" y="3429000"/>
              <a:ext cx="2838450" cy="22542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BB2C57-C093-648B-76A6-266ABCE34A5A}"/>
                </a:ext>
              </a:extLst>
            </p:cNvPr>
            <p:cNvSpPr txBox="1"/>
            <p:nvPr/>
          </p:nvSpPr>
          <p:spPr>
            <a:xfrm>
              <a:off x="7478150" y="3891862"/>
              <a:ext cx="2545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STI </a:t>
              </a:r>
              <a:r>
                <a:rPr lang="as-IN" sz="2000" b="1" dirty="0">
                  <a:solidFill>
                    <a:schemeClr val="bg1"/>
                  </a:solidFill>
                  <a:latin typeface="Public Sans Medium" pitchFamily="2" charset="77"/>
                </a:rPr>
                <a:t>পরীক্ষা দ্রুত, সহজ এবং গোপনীয়।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631C60E-44AD-BCA1-E37B-BC16543AE935}"/>
              </a:ext>
            </a:extLst>
          </p:cNvPr>
          <p:cNvSpPr txBox="1"/>
          <p:nvPr/>
        </p:nvSpPr>
        <p:spPr>
          <a:xfrm>
            <a:off x="5105338" y="983911"/>
            <a:ext cx="6986240" cy="19722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 আপনি এখানে 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STI </a:t>
            </a: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পরীক্ষা করাতে পারেন: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আপনার ডাক্তার অথবা একজন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GP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NSW Sexual Health Clinics - NSW </a:t>
            </a: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যৌন স্বাস্থ্য ক্লিনিক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Family Planning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Centres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- </a:t>
            </a: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পরিবার পরিকল্পনা কেন্দ্র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B9C24A-1467-E80B-A1B0-DFA5FA43A7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28" y="3582365"/>
            <a:ext cx="3009900" cy="436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F14EEC-24AF-1B0E-14DB-B3467C5623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502" y="470467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/>
          </p:cNvSpPr>
          <p:nvPr/>
        </p:nvSpPr>
        <p:spPr>
          <a:xfrm>
            <a:off x="250732" y="438493"/>
            <a:ext cx="746958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 </a:t>
            </a: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পরীক্ষা: আপনাকে কী জিজ্ঞাসা করা হতে পারে?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/>
          <p:nvPr/>
        </p:nvSpPr>
        <p:spPr>
          <a:xfrm>
            <a:off x="3985523" y="2082099"/>
            <a:ext cx="7765433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আপনার কি এমন কোন লক্ষণ আছে যা নিয়ে আপনি চিন্তিত?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আপনি শেষ কবে সেক্স করেছিলেন?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আপনার কি আগে কখনও যৌনবাহিত রোগ (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STI) </a:t>
            </a: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পরীক্ষা করা হয়েছে?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আপনি কি এমন লোকদের সাথে যৌন সম্পর্ক স্থাপন করেন যাদের লিঙ্গ, যোনি, নাকি উভয়ই আছে?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আপনার গলা, তলপেট বা যৌনাঙ্গে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STI </a:t>
            </a: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হতে পারে। আপনার কি মনে হয় আমাদের এই সাইটগুলোর কোনটি পরীক্ষা করা উচিত?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শেষ কবে আপনি কনডম ছাড়া সেক্স করেছিলেন?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আপনি কি অন্য গর্ভনিরোধক ব্যবহার করেন?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তুমি কি কখনও অবাঞ্ছিত যৌনমিলন করেছ?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080486-E74C-5FEE-A93D-9731E18AFD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86" y="-679597"/>
            <a:ext cx="3295650" cy="715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E100E8-0876-AF21-F4D6-46F52C2AB1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23" y="0"/>
            <a:ext cx="4730750" cy="803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0E439-1994-43CF-534A-7EB6B7FEF8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200" y="2842641"/>
            <a:ext cx="10833100" cy="5219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1E7821-0831-3095-089E-E55795339ABD}"/>
              </a:ext>
            </a:extLst>
          </p:cNvPr>
          <p:cNvGrpSpPr/>
          <p:nvPr/>
        </p:nvGrpSpPr>
        <p:grpSpPr>
          <a:xfrm>
            <a:off x="1195100" y="1961062"/>
            <a:ext cx="2992755" cy="847725"/>
            <a:chOff x="177865" y="1538563"/>
            <a:chExt cx="3941564" cy="84772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ED8C7F1-C20A-A488-EDC9-0816483C8AAF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0303" y="1538563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5E5334C3-06CD-429F-3430-8D16A74C08F7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177865" y="159052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PH" sz="28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itchFamily="2" charset="77"/>
                </a:rPr>
                <a:t>(</a:t>
              </a:r>
              <a:r>
                <a:rPr lang="en-US" sz="28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STI) </a:t>
              </a:r>
              <a:r>
                <a:rPr lang="as-IN" sz="2800" b="1" dirty="0">
                  <a:solidFill>
                    <a:schemeClr val="bg1"/>
                  </a:solidFill>
                  <a:latin typeface="Poppins" panose="00000500000000000000" pitchFamily="2" charset="0"/>
                </a:rPr>
                <a:t>এর</a:t>
              </a:r>
              <a:r>
                <a:rPr lang="en-AU" sz="28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?</a:t>
              </a:r>
              <a:endParaRPr lang="en-US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32" y="860992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as-IN" b="1" dirty="0">
                <a:solidFill>
                  <a:srgbClr val="002664"/>
                </a:solidFill>
                <a:latin typeface="Poppins" pitchFamily="2" charset="77"/>
              </a:rPr>
              <a:t>চিকিৎসা কী</a:t>
            </a:r>
            <a:endParaRPr lang="as-IN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E11F006-7083-353B-15FF-7AAB7FDAC5FF}"/>
              </a:ext>
            </a:extLst>
          </p:cNvPr>
          <p:cNvSpPr txBox="1">
            <a:spLocks/>
          </p:cNvSpPr>
          <p:nvPr/>
        </p:nvSpPr>
        <p:spPr>
          <a:xfrm>
            <a:off x="5389891" y="860992"/>
            <a:ext cx="5976448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300"/>
              </a:lnSpc>
            </a:pPr>
            <a:r>
              <a:rPr lang="as-IN" sz="2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সিফিলিস, ক্ল্যামিডিয়া এবং গনোরিয়া সবই অ্যান্টিবায়োটিক দিয়ে চিকিৎসা করা হয়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963B5D-3ED3-F347-4991-67AF1EB53F13}"/>
              </a:ext>
            </a:extLst>
          </p:cNvPr>
          <p:cNvGrpSpPr/>
          <p:nvPr/>
        </p:nvGrpSpPr>
        <p:grpSpPr>
          <a:xfrm>
            <a:off x="4843725" y="2326070"/>
            <a:ext cx="2584450" cy="1962150"/>
            <a:chOff x="5629717" y="2808988"/>
            <a:chExt cx="2584450" cy="19621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7441F2-246F-3482-93AD-977D0FBC1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9717" y="2808988"/>
              <a:ext cx="2584450" cy="19621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5E97C-43EB-19C7-CF3E-60772707A192}"/>
                </a:ext>
              </a:extLst>
            </p:cNvPr>
            <p:cNvSpPr txBox="1"/>
            <p:nvPr/>
          </p:nvSpPr>
          <p:spPr>
            <a:xfrm>
              <a:off x="5972538" y="3102015"/>
              <a:ext cx="1847997" cy="11380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as-IN" sz="2000" b="1" dirty="0">
                  <a:solidFill>
                    <a:srgbClr val="002664"/>
                  </a:solidFill>
                  <a:latin typeface="Public Sans Medium" pitchFamily="2" charset="77"/>
                </a:rPr>
                <a:t>পুনরায় সংক্রমণ সম্ভব। প্রায়ই পরীক্ষা করান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5EF03D9-4384-1D73-707F-B0548161F9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945" y="4170021"/>
            <a:ext cx="31242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1585AC3-39EB-B5D4-DAF3-D036C1AA84FA}"/>
              </a:ext>
            </a:extLst>
          </p:cNvPr>
          <p:cNvSpPr txBox="1">
            <a:spLocks/>
          </p:cNvSpPr>
          <p:nvPr/>
        </p:nvSpPr>
        <p:spPr>
          <a:xfrm>
            <a:off x="389629" y="1036956"/>
            <a:ext cx="6184792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sz="2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আমি কীভাবে নিজেকে যৌনবাহিত রোগ থেকে রক্ষা করতে পারি?</a:t>
            </a:r>
          </a:p>
          <a:p>
            <a:pPr>
              <a:lnSpc>
                <a:spcPts val="2200"/>
              </a:lnSpc>
            </a:pPr>
            <a:endParaRPr lang="en-US" sz="24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>
              <a:lnSpc>
                <a:spcPts val="2200"/>
              </a:lnSpc>
            </a:pP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নিরাপদ যৌন মিলন নিজেকে সুরক্ষিত রাখার সবচেয়ে ভালো উপায়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BEF4A-9463-2AA4-3195-AD8B8F0FCF6D}"/>
              </a:ext>
            </a:extLst>
          </p:cNvPr>
          <p:cNvSpPr txBox="1"/>
          <p:nvPr/>
        </p:nvSpPr>
        <p:spPr>
          <a:xfrm>
            <a:off x="389629" y="3429000"/>
            <a:ext cx="5225359" cy="28076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যেকোনো ধরণের যৌনমিলনের সময় কনডম বা বাঁধ ব্যবহার করুন, যার মধ্যে রয়েছে: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যোনিপথে সহবাস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পায়ূপথে সহবাস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মৌখিক সহবাস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929A0D-417B-8E15-B85A-49B6DBF09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022" y="3429000"/>
            <a:ext cx="2647950" cy="276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C90B79-5586-205C-8FC2-BED0DBEC44E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525" y="130723"/>
            <a:ext cx="49784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43BF7-AD0A-C4E1-9A6C-7B8CC6226B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590" y="-1181100"/>
            <a:ext cx="809625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F80FE1B-86C7-674D-955D-CB3CEE1C2F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5116166"/>
            <a:ext cx="6158630" cy="1122587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/>
          </p:cNvSpPr>
          <p:nvPr/>
        </p:nvSpPr>
        <p:spPr>
          <a:xfrm>
            <a:off x="438940" y="566609"/>
            <a:ext cx="6184792" cy="177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আমার কি কাউকে </a:t>
            </a:r>
            <a:endParaRPr lang="en-AU" sz="32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200"/>
              </a:lnSpc>
            </a:pPr>
            <a:r>
              <a:rPr lang="as-I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বলার দরকার আছে যে </a:t>
            </a:r>
            <a:endParaRPr lang="en-AU" sz="32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200"/>
              </a:lnSpc>
            </a:pPr>
            <a:r>
              <a:rPr lang="as-I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আমার </a:t>
            </a:r>
            <a:r>
              <a:rPr lang="en-US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 </a:t>
            </a:r>
            <a:r>
              <a:rPr lang="as-I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আছে?</a:t>
            </a:r>
            <a:endParaRPr lang="en-US" sz="32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413A65-6FC3-E6DB-ADFF-7297FAD5AC77}"/>
              </a:ext>
            </a:extLst>
          </p:cNvPr>
          <p:cNvSpPr txBox="1"/>
          <p:nvPr/>
        </p:nvSpPr>
        <p:spPr>
          <a:xfrm>
            <a:off x="438940" y="2777478"/>
            <a:ext cx="6986240" cy="1875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আইনত কাউকে জানানো বাধ্যতামূলক নয়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আপনার যৌন সঙ্গীদের বলা গুরুত্বপূর্ণ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যুক্তিসঙ্গত সতর্কতা অবলম্বনের জন্য দায়বদ্ধ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ইচ্ছাকৃতভাবে ট্রান্সমিশন করা হলে ফৌজদারি অপরাধ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DCCBA-47EF-34EB-2ED8-A7671D09DAE4}"/>
              </a:ext>
            </a:extLst>
          </p:cNvPr>
          <p:cNvSpPr txBox="1"/>
          <p:nvPr/>
        </p:nvSpPr>
        <p:spPr>
          <a:xfrm>
            <a:off x="567160" y="5324356"/>
            <a:ext cx="5891514" cy="6254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ublic Sans Medium" pitchFamily="2" charset="77"/>
              </a:rPr>
              <a:t> STI </a:t>
            </a:r>
            <a:r>
              <a:rPr lang="as-IN" sz="2000" b="1" dirty="0">
                <a:solidFill>
                  <a:schemeClr val="bg1"/>
                </a:solidFill>
                <a:latin typeface="Public Sans Medium" pitchFamily="2" charset="77"/>
              </a:rPr>
              <a:t>থাকা খুব সাধারণ। লজ্জিত হওয়ার </a:t>
            </a:r>
            <a:endParaRPr lang="en-AU" sz="2000" b="1" dirty="0">
              <a:solidFill>
                <a:schemeClr val="bg1"/>
              </a:solidFill>
              <a:latin typeface="Public Sans Medium" pitchFamily="2" charset="77"/>
            </a:endParaRPr>
          </a:p>
          <a:p>
            <a:pPr algn="ctr"/>
            <a:r>
              <a:rPr lang="as-IN" sz="2000" b="1" dirty="0">
                <a:solidFill>
                  <a:schemeClr val="bg1"/>
                </a:solidFill>
                <a:latin typeface="Public Sans Medium" pitchFamily="2" charset="77"/>
              </a:rPr>
              <a:t>কোন প্রয়োজন নেই।</a:t>
            </a: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E9FABB-5385-409F-CC65-49F81AD7B45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86" y="-679597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1B289F0F-B3D7-45BB-750B-31ED42961018}"/>
              </a:ext>
            </a:extLst>
          </p:cNvPr>
          <p:cNvSpPr txBox="1">
            <a:spLocks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আজ আমরা কী শিখলাম</a:t>
            </a:r>
            <a:r>
              <a:rPr lang="en-P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br>
              <a:rPr lang="as-IN" sz="6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endParaRPr lang="en-US" sz="6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C0216-382E-45A2-7E9D-269FB2960A83}"/>
              </a:ext>
            </a:extLst>
          </p:cNvPr>
          <p:cNvSpPr txBox="1"/>
          <p:nvPr/>
        </p:nvSpPr>
        <p:spPr>
          <a:xfrm>
            <a:off x="4227194" y="2168436"/>
            <a:ext cx="7765433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সত্য অথবা মিথ্যা</a:t>
            </a:r>
            <a:r>
              <a:rPr lang="en-PH" sz="2000" b="1" dirty="0">
                <a:solidFill>
                  <a:srgbClr val="002664"/>
                </a:solidFill>
                <a:latin typeface="Public Sans Medium" pitchFamily="2" charset="77"/>
              </a:rPr>
              <a:t>?</a:t>
            </a:r>
            <a:endParaRPr lang="as-IN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শুধুমাত্র একাধিক যৌন সঙ্গীর লোকদেরই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STI </a:t>
            </a: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হয়।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কারোর দিকে তাকিয়ে আপনি বলতে পারবেন যে তাদের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STI </a:t>
            </a: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আছে কিনা।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টয়লেট সিটে বসে থাকলে আপনি যৌনবাহিত রোগে আক্রান্ত হতে পারেন।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কনডম সমস্ত যৌন সংক্রামক রোগ থেকে সম্পূর্ণরূপে রক্ষা করতে পারে।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শুধুমাত্র যোনিপথে যৌনমিলনের মাধ্যমেই আপনি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STI </a:t>
            </a: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পেতে পারেন।</a:t>
            </a:r>
          </a:p>
        </p:txBody>
      </p: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498BCE-4AF4-46BC-7650-6323380CD0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3257" y="1693581"/>
            <a:ext cx="4679950" cy="4743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9D72C-BFB3-7930-851B-5FB8C64EAD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D6E0BC8-D0D3-80B6-C867-91E58D50DE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602040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A63E84D-DFAC-8C51-C5FC-333DCC87B0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2106749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C8542D0-107C-E420-FD80-0E01104692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3634607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079142-2365-A8E0-8F46-8279DB3C48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5127742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C00AAF67-5B7E-9B34-C198-5B773A2C80E8}"/>
              </a:ext>
            </a:extLst>
          </p:cNvPr>
          <p:cNvSpPr txBox="1">
            <a:spLocks/>
          </p:cNvSpPr>
          <p:nvPr/>
        </p:nvSpPr>
        <p:spPr>
          <a:xfrm>
            <a:off x="426118" y="365994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আমি কোথায় সাহায্য পেতে পারি?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D5D0DE-3900-75A1-22AC-7AFCA5EF9CB6}"/>
              </a:ext>
            </a:extLst>
          </p:cNvPr>
          <p:cNvSpPr txBox="1"/>
          <p:nvPr/>
        </p:nvSpPr>
        <p:spPr>
          <a:xfrm>
            <a:off x="4643884" y="757547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ডাক্তার বা জিপি খুঁজে পেতে </a:t>
            </a:r>
            <a:br>
              <a:rPr lang="en-PH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www.healthdirect.gov.au/australian-health-services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164AD6-C272-4909-C028-0EDAC6655AFA}"/>
              </a:ext>
            </a:extLst>
          </p:cNvPr>
          <p:cNvSpPr txBox="1"/>
          <p:nvPr/>
        </p:nvSpPr>
        <p:spPr>
          <a:xfrm>
            <a:off x="4643884" y="2250681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Sexual Health Infolink - </a:t>
            </a: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যৌন স্বাস্থ্য তথ্য লিঙ্ক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www.shil.nsw.gov.au or 1800 451 624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312E14-9C16-7C1E-BF07-02541DC1857E}"/>
              </a:ext>
            </a:extLst>
          </p:cNvPr>
          <p:cNvSpPr txBox="1"/>
          <p:nvPr/>
        </p:nvSpPr>
        <p:spPr>
          <a:xfrm>
            <a:off x="4643884" y="3790114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Legal services (HALC) - </a:t>
            </a: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আইনি পরিষেবা (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HALC)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www.halc.org.au or (02) 9492 6540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51F353-48F3-8FC7-CD04-AA4C0CC2B9A2}"/>
              </a:ext>
            </a:extLst>
          </p:cNvPr>
          <p:cNvSpPr txBox="1"/>
          <p:nvPr/>
        </p:nvSpPr>
        <p:spPr>
          <a:xfrm>
            <a:off x="4643884" y="5283248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Let Them Know -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তাদের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জানান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	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www.letthemknow.org.au</a:t>
            </a:r>
            <a:endParaRPr lang="en-US" dirty="0">
              <a:latin typeface="Public Sans ExtraLight" pitchFamily="2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EBDB53-BB3B-381E-C356-B370CEB4A23D}"/>
              </a:ext>
            </a:extLst>
          </p:cNvPr>
          <p:cNvGrpSpPr/>
          <p:nvPr/>
        </p:nvGrpSpPr>
        <p:grpSpPr>
          <a:xfrm>
            <a:off x="10559775" y="4970666"/>
            <a:ext cx="1412466" cy="1098550"/>
            <a:chOff x="10559775" y="4970666"/>
            <a:chExt cx="1412466" cy="10985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D0C9C0C-18FD-87AA-56FE-C4C3B8057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75241" y="4970666"/>
              <a:ext cx="1397000" cy="10985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B11842-228A-9DF8-424E-8F559A1C9206}"/>
                </a:ext>
              </a:extLst>
            </p:cNvPr>
            <p:cNvSpPr txBox="1"/>
            <p:nvPr/>
          </p:nvSpPr>
          <p:spPr>
            <a:xfrm>
              <a:off x="10559775" y="5058527"/>
              <a:ext cx="141246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s-IN" sz="12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একটি বিনামূল্যের বিজ্ঞপ্তি পরিষেবা</a:t>
              </a:r>
              <a:endParaRPr lang="en-US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4331D3-BFD0-8443-2544-C7E22E870D27}"/>
              </a:ext>
            </a:extLst>
          </p:cNvPr>
          <p:cNvGrpSpPr/>
          <p:nvPr/>
        </p:nvGrpSpPr>
        <p:grpSpPr>
          <a:xfrm>
            <a:off x="10494345" y="1961249"/>
            <a:ext cx="1477896" cy="1098550"/>
            <a:chOff x="10494345" y="1961249"/>
            <a:chExt cx="1477896" cy="10985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A6BAFB6-CAE1-5C9F-FC66-58B652A61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B2AC6E-727D-430A-3A08-6AE06D98F407}"/>
                </a:ext>
              </a:extLst>
            </p:cNvPr>
            <p:cNvSpPr txBox="1"/>
            <p:nvPr/>
          </p:nvSpPr>
          <p:spPr>
            <a:xfrm>
              <a:off x="10494345" y="1995344"/>
              <a:ext cx="14778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s-IN" sz="12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কোনও মেডিকেয়ার কার্ডের প্রয়োজন নেই </a:t>
              </a:r>
              <a:endParaRPr lang="en-US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C0A455-F711-9678-5C98-85232EF11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645" y="3087627"/>
            <a:ext cx="4171950" cy="32321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F824133-9879-0DB3-A2ED-5669614091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89136" y="625188"/>
            <a:ext cx="7663339" cy="5694589"/>
          </a:xfrm>
          <a:prstGeom prst="roundRect">
            <a:avLst>
              <a:gd name="adj" fmla="val 2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19E6691A-8645-707F-FFA1-A407F907A938}"/>
              </a:ext>
            </a:extLst>
          </p:cNvPr>
          <p:cNvSpPr txBox="1">
            <a:spLocks/>
          </p:cNvSpPr>
          <p:nvPr/>
        </p:nvSpPr>
        <p:spPr>
          <a:xfrm>
            <a:off x="339525" y="625188"/>
            <a:ext cx="3381449" cy="23047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 </a:t>
            </a: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সম্পর্কে আরও তথ্য আমি কোথায় পেতে পারি? 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D40484-7A79-1908-6FAB-0F31E2BB2902}"/>
              </a:ext>
            </a:extLst>
          </p:cNvPr>
          <p:cNvSpPr txBox="1"/>
          <p:nvPr/>
        </p:nvSpPr>
        <p:spPr>
          <a:xfrm>
            <a:off x="4458688" y="1099594"/>
            <a:ext cx="7185443" cy="5133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Multicultural HIV &amp; Hepatitis Service - </a:t>
            </a: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বহুসংস্কৃতির এইচআইভি এবং হেপাটাইটিস পরিষেবা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4"/>
              </a:rPr>
              <a:t>www.mhahs.org.au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Sexual Health Plus - </a:t>
            </a: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যৌন স্বাস্থ্য প্লাস ​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5"/>
              </a:rPr>
              <a:t>www.health.nsw.gov.au/sexualhealth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Health Direct - </a:t>
            </a: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হেলথ ডাইরেক্ট ​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6"/>
              </a:rPr>
              <a:t>www.healthdirect.gov.au/sexually-transmitted-infections-sti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International Student Health Hub - </a:t>
            </a: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আন্তর্জাতিক ছাত্র স্বাস্থ্য কেন্দ্র ​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www.internationalstudents.health.nsw.gov.au/sti 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1500" dirty="0">
                <a:solidFill>
                  <a:srgbClr val="00C296"/>
                </a:solidFill>
                <a:latin typeface="Public Sans Medium" pitchFamily="2" charset="77"/>
              </a:rPr>
              <a:t>(</a:t>
            </a:r>
            <a:r>
              <a:rPr lang="as-IN" sz="1500" dirty="0">
                <a:solidFill>
                  <a:srgbClr val="00C296"/>
                </a:solidFill>
                <a:latin typeface="Public Sans Medium" pitchFamily="2" charset="77"/>
              </a:rPr>
              <a:t>নেপালি, হিন্দি, থাই এবং ম্যান্ডারিন ভাষায় অনূদিত তথ্যপত্র সহ</a:t>
            </a:r>
            <a:r>
              <a:rPr lang="en-US" sz="1500" dirty="0">
                <a:solidFill>
                  <a:srgbClr val="00C296"/>
                </a:solidFill>
                <a:latin typeface="Public Sans Medium" pitchFamily="2" charset="77"/>
              </a:rPr>
              <a:t>)</a:t>
            </a: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Play safe - </a:t>
            </a: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নিরাপদে খেলুন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www.playsafe.health.nsw.gov.au </a:t>
            </a:r>
            <a:br>
              <a:rPr lang="en-US" sz="2000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sz="1500" dirty="0">
                <a:solidFill>
                  <a:srgbClr val="00C296"/>
                </a:solidFill>
                <a:latin typeface="Public Sans Medium" pitchFamily="2" charset="77"/>
              </a:rPr>
              <a:t>(NSW </a:t>
            </a:r>
            <a:r>
              <a:rPr lang="as-IN" sz="1500" dirty="0">
                <a:solidFill>
                  <a:srgbClr val="00C296"/>
                </a:solidFill>
                <a:latin typeface="Public Sans Medium" pitchFamily="2" charset="77"/>
              </a:rPr>
              <a:t>জুড়ে তরুণদের জন্য যৌন স্বাস্থ্য সম্পর্কিত তথ্য</a:t>
            </a:r>
            <a:r>
              <a:rPr lang="en-US" sz="1500" dirty="0">
                <a:solidFill>
                  <a:srgbClr val="00C296"/>
                </a:solidFill>
                <a:latin typeface="Public Sans Medium" pitchFamily="2" charset="77"/>
              </a:rPr>
              <a:t>)</a:t>
            </a: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Family Planning Australia - </a:t>
            </a: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পরিবার পরিকল্পনা অস্ট্রেলিয়া 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7"/>
              </a:rPr>
              <a:t>www.fpnsw.org.au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2E7D2C-3AF7-AD41-FFA1-0A708DAB4D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507" y="1840336"/>
            <a:ext cx="6400800" cy="5683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আপনার ভাষায় সাহায্য কোথায় পাবেন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/>
          <p:nvPr/>
        </p:nvSpPr>
        <p:spPr>
          <a:xfrm>
            <a:off x="334448" y="3032568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আপনার ডাক্তার বা স্বাস্থ্যসেবা প্রদানকারীর সাথে আপনার ভাষায় কথা বলার ক্ষেত্রে যদি আপনার সাহায্যের প্রয়োজন হয়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13 14 50 নম্বরে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Translating and Interpreting Service (TIS) (</a:t>
            </a: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অনুবাদ ও দোভাষী পরিষেবা)-তে কল করুন।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পরিষেবাটি বিনামূল্যের এবং গোপনীয়।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রিসেপশনিস্টকে আপনার জন্য একজন বিনামূল্যে দোভাষী বুক করতে বলুন।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72488A-19A9-3AB7-050C-2BFCCF2E9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ACF95-2211-DF28-7E71-3E9011C248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977" y="3775792"/>
            <a:ext cx="3168650" cy="2825750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/>
          </p:cNvSpPr>
          <p:nvPr/>
        </p:nvSpPr>
        <p:spPr>
          <a:xfrm>
            <a:off x="355985" y="1503365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আজ আমরা আলোচনা করব</a:t>
            </a:r>
            <a:r>
              <a:rPr lang="en-PH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  <a:endParaRPr lang="as-IN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/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STI </a:t>
            </a: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সম্পর্কে আপনার যা জানা দরকার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মানুষ কীভাবে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STI-</a:t>
            </a: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তে আক্রান্ত হয় এবং সম্ভাব্য লক্ষণগুলি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কাদের পরীক্ষা করানো উচিত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কোথায় এবং কিভাবে পরীক্ষা করাবেন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যৌনবাহিত রোগ (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STI) </a:t>
            </a: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কীভাবে চিকিৎসা করবেন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STI </a:t>
            </a: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প্রতিরোধ করা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আপনার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STI </a:t>
            </a: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স্ট্যাটাস শেয়ার করা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সাহায্য এবং সহায়তা পাওয়া</a:t>
            </a: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84EDC4-1C29-8014-A6CD-C7AE9FE02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D18DE-8033-7FF2-4D7C-5DA90B6C5E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854" y="-1157468"/>
            <a:ext cx="5759450" cy="1013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58F267-006F-2072-5946-D8C325CC27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F430D-2C56-FE11-C928-6067E451D5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2759F380-FADA-37F0-30A1-9022F15C4F54}"/>
              </a:ext>
            </a:extLst>
          </p:cNvPr>
          <p:cNvSpPr txBox="1">
            <a:spLocks/>
          </p:cNvSpPr>
          <p:nvPr/>
        </p:nvSpPr>
        <p:spPr>
          <a:xfrm>
            <a:off x="378054" y="83628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মনে রাখার জন্য গুরুত্বপূর্ণ বার্তাগুলি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97C490-65A3-6DDC-1924-100553F9DEBE}"/>
              </a:ext>
            </a:extLst>
          </p:cNvPr>
          <p:cNvSpPr txBox="1"/>
          <p:nvPr/>
        </p:nvSpPr>
        <p:spPr>
          <a:xfrm>
            <a:off x="378054" y="2290443"/>
            <a:ext cx="7765433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বেশিরভাগ</a:t>
            </a:r>
            <a:r>
              <a:rPr lang="en-AU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STI-</a:t>
            </a: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তে কোনও লক্ষণ দেখা যায় না, আপনার এটি আছে </a:t>
            </a:r>
            <a:br>
              <a:rPr lang="en-PH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কিনা তা জানার সবচেয়ে ভালো উপায় হল পরীক্ষা করা।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যদি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STI-</a:t>
            </a: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এর চিকিৎসা না করা হয়, তাহলে এগুলো গুরুতর স্বাস্থ্য সমস্যার কারণ হতে পারে।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যৌন স্বাস্থ্য ক্লিনিকগুলিতে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STI </a:t>
            </a: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পরীক্ষা দ্রুত, সহজ, গোপনীয় এবং </a:t>
            </a:r>
            <a:br>
              <a:rPr lang="en-PH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প্রায়শই বিনামূল্যে করা হয়।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নিয়মিত পরীক্ষা করান​।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সমস্ত যৌনরোগ চিকিৎসাযোগ্য এবং কিছু যৌনরোগ নিরাময়যোগ্য।</a:t>
            </a:r>
          </a:p>
        </p:txBody>
      </p:sp>
    </p:spTree>
    <p:extLst>
      <p:ext uri="{BB962C8B-B14F-4D97-AF65-F5344CB8AC3E}">
        <p14:creationId xmlns:p14="http://schemas.microsoft.com/office/powerpoint/2010/main" val="843927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as-IN" sz="7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প্রশ্ন</a:t>
            </a:r>
            <a:r>
              <a:rPr lang="en-US" sz="7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/>
          <p:nvPr/>
        </p:nvSpPr>
        <p:spPr>
          <a:xfrm>
            <a:off x="425513" y="2154640"/>
            <a:ext cx="6933093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ডেভেলপ করেছেন:</a:t>
            </a:r>
            <a:br>
              <a:rPr lang="en-US" sz="2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NSW </a:t>
            </a:r>
            <a:r>
              <a:rPr lang="as-I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বহুসংস্কৃতির এইচআইভি </a:t>
            </a:r>
            <a:endParaRPr lang="en-AU" sz="32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500"/>
              </a:lnSpc>
            </a:pPr>
            <a:r>
              <a:rPr lang="as-I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এবং হেপাটাইটিস পরিষেবা </a:t>
            </a:r>
            <a:br>
              <a:rPr lang="en-PH" sz="4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(MHAHS)  </a:t>
            </a:r>
            <a:r>
              <a:rPr lang="en-US" sz="2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mhahs.org.au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DFBB2B-B777-2984-C3C4-963C37C3AFC8}"/>
              </a:ext>
            </a:extLst>
          </p:cNvPr>
          <p:cNvSpPr txBox="1"/>
          <p:nvPr/>
        </p:nvSpPr>
        <p:spPr>
          <a:xfrm>
            <a:off x="425513" y="733331"/>
            <a:ext cx="4273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>
                <a:solidFill>
                  <a:srgbClr val="002060"/>
                </a:solidFill>
              </a:rPr>
              <a:t>August 2025</a:t>
            </a:r>
            <a:endParaRPr lang="en-A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2585A8D-5835-1775-206C-F6494DFD5D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04" y="2799403"/>
            <a:ext cx="3270250" cy="3073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2D31F9-20E5-83A7-F2F1-8614B103ED4B}"/>
              </a:ext>
            </a:extLst>
          </p:cNvPr>
          <p:cNvGrpSpPr/>
          <p:nvPr/>
        </p:nvGrpSpPr>
        <p:grpSpPr>
          <a:xfrm>
            <a:off x="210948" y="1688197"/>
            <a:ext cx="3935302" cy="847725"/>
            <a:chOff x="199373" y="1551007"/>
            <a:chExt cx="3935302" cy="8477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A29626B-E752-40F2-1B6F-9E7E8A9BC057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itle 5">
              <a:extLst>
                <a:ext uri="{FF2B5EF4-FFF2-40B4-BE49-F238E27FC236}">
                  <a16:creationId xmlns:a16="http://schemas.microsoft.com/office/drawing/2014/main" id="{786D5F18-9A7B-23E8-2BA2-BBA28BA128D6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as-IN" sz="4000" b="1" dirty="0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গুরুত্বপূর্ণ?</a:t>
              </a:r>
              <a:endPara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22" y="439020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 </a:t>
            </a:r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কি এবং কেন এগুলো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1D877EA-E87C-02EE-6253-213619C6BA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9266" y="601249"/>
            <a:ext cx="7377830" cy="1791222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D3E7890-502C-F147-295B-A2978BECC0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9266" y="2755725"/>
            <a:ext cx="7377830" cy="2279738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02CD8F9-E217-07AB-25BF-8921B94736F7}"/>
              </a:ext>
            </a:extLst>
          </p:cNvPr>
          <p:cNvSpPr>
            <a:spLocks/>
          </p:cNvSpPr>
          <p:nvPr/>
        </p:nvSpPr>
        <p:spPr>
          <a:xfrm>
            <a:off x="4459266" y="5336087"/>
            <a:ext cx="7377830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572861-E2AC-C0F2-900F-AE115B89457C}"/>
              </a:ext>
            </a:extLst>
          </p:cNvPr>
          <p:cNvSpPr txBox="1"/>
          <p:nvPr/>
        </p:nvSpPr>
        <p:spPr>
          <a:xfrm>
            <a:off x="4716711" y="996743"/>
            <a:ext cx="6914299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as-IN" b="1" dirty="0">
                <a:solidFill>
                  <a:srgbClr val="002664"/>
                </a:solidFill>
                <a:latin typeface="Public Sans Medium" pitchFamily="2" charset="77"/>
              </a:rPr>
              <a:t>যৌনবাহিত রোগ (</a:t>
            </a: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STI) </a:t>
            </a:r>
            <a:r>
              <a:rPr lang="as-IN" b="1" dirty="0">
                <a:solidFill>
                  <a:srgbClr val="002664"/>
                </a:solidFill>
                <a:latin typeface="Public Sans Medium" pitchFamily="2" charset="77"/>
              </a:rPr>
              <a:t>বলতে যৌনবাহিত সংক্রমণ বোঝায়: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যৌনরোগ (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STI) </a:t>
            </a: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হলব্যাকটেরিয়া, ভাইরাস বা পরজীবী দ্বারা সৃষ্ট সংক্রমণ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ব্যাকটেরিয়াজনিত যৌন সংক্রামক রোগ অস্ট্রেলিয়ায় বেশি দেখা যায়।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61C318-65B1-A6C2-8B10-C738D0A7DCEA}"/>
              </a:ext>
            </a:extLst>
          </p:cNvPr>
          <p:cNvSpPr txBox="1"/>
          <p:nvPr/>
        </p:nvSpPr>
        <p:spPr>
          <a:xfrm>
            <a:off x="4716711" y="2893721"/>
            <a:ext cx="6914299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as-IN" sz="1650" b="1" dirty="0">
                <a:solidFill>
                  <a:srgbClr val="002664"/>
                </a:solidFill>
                <a:latin typeface="Public Sans Medium" pitchFamily="2" charset="77"/>
              </a:rPr>
              <a:t> যৌনরোগ (</a:t>
            </a:r>
            <a:r>
              <a:rPr lang="en-US" sz="1650" b="1" dirty="0">
                <a:solidFill>
                  <a:srgbClr val="002664"/>
                </a:solidFill>
                <a:latin typeface="Public Sans Medium" pitchFamily="2" charset="77"/>
              </a:rPr>
              <a:t>STI) </a:t>
            </a:r>
            <a:r>
              <a:rPr lang="as-IN" sz="1650" b="1" dirty="0">
                <a:solidFill>
                  <a:srgbClr val="002664"/>
                </a:solidFill>
                <a:latin typeface="Public Sans Medium" pitchFamily="2" charset="77"/>
              </a:rPr>
              <a:t>গুরুত্বপূর্ণ কারণ: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as-IN" sz="1650" dirty="0">
                <a:solidFill>
                  <a:srgbClr val="002664"/>
                </a:solidFill>
                <a:latin typeface="Public Sans ExtraLight" pitchFamily="2" charset="77"/>
              </a:rPr>
              <a:t>যৌনরোগের চিকিৎসা করা যেতে পারে, এবং কিছু কিছু নিরাময় করা যেতে পারে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as-IN" sz="1650" dirty="0">
                <a:solidFill>
                  <a:srgbClr val="002664"/>
                </a:solidFill>
                <a:latin typeface="Public Sans ExtraLight" pitchFamily="2" charset="77"/>
              </a:rPr>
              <a:t>যদিচিকিৎসা না করা হয়, তাহলে এগুলি গুরুতর স্বাস্থ্য সমস্যার কারণ হতে পারে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as-IN" sz="1650" dirty="0">
                <a:solidFill>
                  <a:srgbClr val="002664"/>
                </a:solidFill>
                <a:latin typeface="Public Sans ExtraLight" pitchFamily="2" charset="77"/>
              </a:rPr>
              <a:t>অনেক লোকের </a:t>
            </a:r>
            <a:r>
              <a:rPr lang="en-US" sz="1650" dirty="0">
                <a:solidFill>
                  <a:srgbClr val="002664"/>
                </a:solidFill>
                <a:latin typeface="Public Sans ExtraLight" pitchFamily="2" charset="77"/>
              </a:rPr>
              <a:t>STI </a:t>
            </a:r>
            <a:r>
              <a:rPr lang="as-IN" sz="1650" dirty="0">
                <a:solidFill>
                  <a:srgbClr val="002664"/>
                </a:solidFill>
                <a:latin typeface="Public Sans ExtraLight" pitchFamily="2" charset="77"/>
              </a:rPr>
              <a:t>থাকতে পারে যদিও তারা জানে না যে কোনটি অন্যদের মধ্যে এর সংক্রমণ বাড়ায়।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B1A46E-7C46-1504-71E3-370F02AB34C9}"/>
              </a:ext>
            </a:extLst>
          </p:cNvPr>
          <p:cNvSpPr txBox="1"/>
          <p:nvPr/>
        </p:nvSpPr>
        <p:spPr>
          <a:xfrm>
            <a:off x="4716711" y="5457462"/>
            <a:ext cx="6914299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as-IN" b="1" dirty="0">
                <a:solidFill>
                  <a:schemeClr val="bg1"/>
                </a:solidFill>
                <a:latin typeface="Public Sans Medium" pitchFamily="2" charset="77"/>
              </a:rPr>
              <a:t>আপনার </a:t>
            </a:r>
            <a:r>
              <a:rPr lang="en-US" b="1" dirty="0">
                <a:solidFill>
                  <a:schemeClr val="bg1"/>
                </a:solidFill>
                <a:latin typeface="Public Sans Medium" pitchFamily="2" charset="77"/>
              </a:rPr>
              <a:t>STI </a:t>
            </a:r>
            <a:r>
              <a:rPr lang="as-IN" b="1" dirty="0">
                <a:solidFill>
                  <a:schemeClr val="bg1"/>
                </a:solidFill>
                <a:latin typeface="Public Sans Medium" pitchFamily="2" charset="77"/>
              </a:rPr>
              <a:t>আছে কিনা তা জানার জন্য </a:t>
            </a:r>
            <a:endParaRPr lang="en-AU" b="1" dirty="0">
              <a:solidFill>
                <a:schemeClr val="bg1"/>
              </a:solidFill>
              <a:latin typeface="Public Sans Medium" pitchFamily="2" charset="77"/>
            </a:endParaRPr>
          </a:p>
          <a:p>
            <a:pPr algn="ctr"/>
            <a:r>
              <a:rPr lang="as-IN" b="1" dirty="0">
                <a:solidFill>
                  <a:schemeClr val="bg1"/>
                </a:solidFill>
                <a:latin typeface="Public Sans Medium" pitchFamily="2" charset="77"/>
              </a:rPr>
              <a:t>নিয়মিত পরীক্ষা করানো গুরুত্বপূর্ণ।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8010B-760E-CF73-599E-F8F6C0381C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373" y="2645303"/>
            <a:ext cx="2082800" cy="381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9831D5-C420-3736-B541-CBF9B0CC97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3560" y="5021321"/>
            <a:ext cx="1187450" cy="1549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B3BF12-16D6-F892-656F-1E51EEABE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8564" y="228009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4AFB338-12F4-493E-30A7-3A1BECC77A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5323562"/>
            <a:ext cx="11349623" cy="977030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B69D029-1516-1B8C-C107-19C7DAC138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8853A9AC-C94C-2CF1-EB7C-DB62329964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1853852"/>
            <a:ext cx="3533383" cy="673308"/>
          </a:xfrm>
          <a:prstGeom prst="round2SameRect">
            <a:avLst/>
          </a:prstGeom>
          <a:solidFill>
            <a:srgbClr val="B9A7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664"/>
                </a:solidFill>
                <a:latin typeface="Public Sans Medium" pitchFamily="2" charset="77"/>
              </a:rPr>
              <a:t>STI </a:t>
            </a:r>
            <a:r>
              <a:rPr lang="as-IN" dirty="0">
                <a:solidFill>
                  <a:srgbClr val="002664"/>
                </a:solidFill>
                <a:latin typeface="Public Sans Medium" pitchFamily="2" charset="77"/>
              </a:rPr>
              <a:t>যেসব থেকে সৃষ্টি হতে পারে </a:t>
            </a:r>
          </a:p>
          <a:p>
            <a:pPr algn="ctr"/>
            <a:r>
              <a:rPr lang="as-IN" dirty="0">
                <a:solidFill>
                  <a:srgbClr val="002664"/>
                </a:solidFill>
                <a:latin typeface="Public Sans Medium" pitchFamily="2" charset="77"/>
              </a:rPr>
              <a:t>ব্যাকটেরিয়া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5DE74C-9225-7256-3582-177B8577B6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4887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ame-side Corner of Rectangle 9">
            <a:extLst>
              <a:ext uri="{FF2B5EF4-FFF2-40B4-BE49-F238E27FC236}">
                <a16:creationId xmlns:a16="http://schemas.microsoft.com/office/drawing/2014/main" id="{D59ACCB8-137C-669E-A1FD-47EE8845AF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4887" y="1853852"/>
            <a:ext cx="3533383" cy="673308"/>
          </a:xfrm>
          <a:prstGeom prst="round2SameRect">
            <a:avLst/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664"/>
                </a:solidFill>
                <a:latin typeface="Public Sans Medium" pitchFamily="2" charset="77"/>
              </a:rPr>
              <a:t>STI </a:t>
            </a:r>
            <a:r>
              <a:rPr lang="as-IN" dirty="0">
                <a:solidFill>
                  <a:srgbClr val="002664"/>
                </a:solidFill>
                <a:latin typeface="Public Sans Medium" pitchFamily="2" charset="77"/>
              </a:rPr>
              <a:t>যেসব থেকে সৃষ্টি হতে পারে </a:t>
            </a:r>
          </a:p>
          <a:p>
            <a:pPr algn="ctr"/>
            <a:r>
              <a:rPr lang="as-IN" dirty="0">
                <a:solidFill>
                  <a:srgbClr val="002664"/>
                </a:solidFill>
                <a:latin typeface="Public Sans Medium" pitchFamily="2" charset="77"/>
              </a:rPr>
              <a:t>ভাইরাস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FD57927-617B-128C-B8A3-44EB3F9248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27130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ame-side Corner of Rectangle 11">
            <a:extLst>
              <a:ext uri="{FF2B5EF4-FFF2-40B4-BE49-F238E27FC236}">
                <a16:creationId xmlns:a16="http://schemas.microsoft.com/office/drawing/2014/main" id="{65B163CB-D3A2-BB20-B323-3743314777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27130" y="1853852"/>
            <a:ext cx="3533383" cy="673308"/>
          </a:xfrm>
          <a:prstGeom prst="round2Same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ublic Sans Medium" pitchFamily="2" charset="77"/>
              </a:rPr>
              <a:t>STI </a:t>
            </a:r>
            <a:r>
              <a:rPr lang="as-IN" b="1" dirty="0">
                <a:solidFill>
                  <a:schemeClr val="bg1"/>
                </a:solidFill>
                <a:latin typeface="Public Sans Medium" pitchFamily="2" charset="77"/>
              </a:rPr>
              <a:t>যেসব থেকে সৃষ্টি হতে পারে </a:t>
            </a:r>
          </a:p>
          <a:p>
            <a:pPr algn="ctr"/>
            <a:r>
              <a:rPr lang="as-IN" b="1" dirty="0">
                <a:solidFill>
                  <a:schemeClr val="bg1"/>
                </a:solidFill>
                <a:latin typeface="Public Sans Medium" pitchFamily="2" charset="77"/>
              </a:rPr>
              <a:t>পরজীবী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/>
          </p:cNvSpPr>
          <p:nvPr/>
        </p:nvSpPr>
        <p:spPr>
          <a:xfrm>
            <a:off x="354905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সবচেয়ে সাধারণ </a:t>
            </a:r>
            <a:endParaRPr lang="en-AU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 </a:t>
            </a: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গুলি কী কী?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1048EA-491D-5F68-CE37-2C10F674A324}"/>
              </a:ext>
            </a:extLst>
          </p:cNvPr>
          <p:cNvSpPr txBox="1"/>
          <p:nvPr/>
        </p:nvSpPr>
        <p:spPr>
          <a:xfrm>
            <a:off x="648182" y="2789499"/>
            <a:ext cx="3078866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সিফিলিস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ক্ল্যামিডিয়া 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গনোরিয়া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67BAEE-B55C-DE37-C1CF-DE7CA9718DD2}"/>
              </a:ext>
            </a:extLst>
          </p:cNvPr>
          <p:cNvSpPr txBox="1"/>
          <p:nvPr/>
        </p:nvSpPr>
        <p:spPr>
          <a:xfrm>
            <a:off x="4495846" y="2789499"/>
            <a:ext cx="3171464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mpox (</a:t>
            </a: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মাংকি পক্স)*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হিউম্যান ইমিউনোডেফিসিয়েন্সি ভাইরাস (এইচআইভি)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যৌনাঙ্গে হারপিস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যৌনাঙ্গে আঁচিল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হেপাটাইটিস বি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82A1F0-06DF-F86A-43DE-C5DD1F671E94}"/>
              </a:ext>
            </a:extLst>
          </p:cNvPr>
          <p:cNvSpPr txBox="1"/>
          <p:nvPr/>
        </p:nvSpPr>
        <p:spPr>
          <a:xfrm>
            <a:off x="8461094" y="2789499"/>
            <a:ext cx="3078866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 ট্রাইকোমোনিয়াসিস (ট্রিচ)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 পিউবিক উকুন (স্ক্যাবিস)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3780C0-C2CB-52E8-F0F9-87CF282413EB}"/>
              </a:ext>
            </a:extLst>
          </p:cNvPr>
          <p:cNvSpPr txBox="1"/>
          <p:nvPr/>
        </p:nvSpPr>
        <p:spPr>
          <a:xfrm>
            <a:off x="752354" y="5630701"/>
            <a:ext cx="1069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অস্ট্রেলিয়ায় সবচেয়ে সাধারণ যৌন সংক্রামক রোগ হল ক্ল্যামিডিয়া, গনোরিয়া, সিফিলিস।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780E58-1790-A9E6-D982-86BE0877B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/>
          </p:cNvSpPr>
          <p:nvPr/>
        </p:nvSpPr>
        <p:spPr>
          <a:xfrm>
            <a:off x="439838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আপনি কীভাবে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 </a:t>
            </a:r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তে আক্রান্ত হন?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3C81B4-A74D-6C36-39B8-5FCE71071521}"/>
              </a:ext>
            </a:extLst>
          </p:cNvPr>
          <p:cNvSpPr txBox="1"/>
          <p:nvPr/>
        </p:nvSpPr>
        <p:spPr>
          <a:xfrm>
            <a:off x="439838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যোনি, মৌখিক বা পায়ূ সেক্সের সময়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6D963A-C508-E6A3-696D-99A39ABAEF07}"/>
              </a:ext>
            </a:extLst>
          </p:cNvPr>
          <p:cNvSpPr txBox="1"/>
          <p:nvPr/>
        </p:nvSpPr>
        <p:spPr>
          <a:xfrm>
            <a:off x="3352800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বীর্য, যোনি তরল, বুকের দুধ বা রক্ত ​​সহ শারীরিক তরল ভাগ করে নেওয়ার মাধ্যমে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3FD234-80AB-95D4-E286-5DE87E7CCF86}"/>
              </a:ext>
            </a:extLst>
          </p:cNvPr>
          <p:cNvSpPr txBox="1"/>
          <p:nvPr/>
        </p:nvSpPr>
        <p:spPr>
          <a:xfrm>
            <a:off x="6265762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ত্বক থেকে ত্বকের ঘনিষ্ঠ যোগাযোগের মাধ্যমে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CCCB9-9EEB-FD33-E32B-D4E670B9C157}"/>
              </a:ext>
            </a:extLst>
          </p:cNvPr>
          <p:cNvSpPr txBox="1"/>
          <p:nvPr/>
        </p:nvSpPr>
        <p:spPr>
          <a:xfrm>
            <a:off x="9178725" y="4444679"/>
            <a:ext cx="2592728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গর্ভাবস্থায়, প্রসবের সময় এবং বুকের দুধ খাওয়ানোর মাধ্যমে।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16588F-8204-63A2-A41F-F1C3482C7F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525" y="130723"/>
            <a:ext cx="4978400" cy="1657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E3E227-2D5D-AD39-27BD-A0F6006450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85" y="5491880"/>
            <a:ext cx="4730750" cy="25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/>
          </p:cNvSpPr>
          <p:nvPr/>
        </p:nvSpPr>
        <p:spPr>
          <a:xfrm>
            <a:off x="358815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আপনি নিম্নলিখিত স্থান থেকে </a:t>
            </a:r>
            <a:r>
              <a:rPr lang="en-US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 </a:t>
            </a:r>
            <a:r>
              <a:rPr lang="as-I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পেতে পারেন না</a:t>
            </a:r>
            <a:r>
              <a:rPr lang="en-PH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  <a:endParaRPr lang="as-IN" sz="32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9B85C-ABC1-E395-4677-F248F4BE96A5}"/>
              </a:ext>
            </a:extLst>
          </p:cNvPr>
          <p:cNvSpPr txBox="1"/>
          <p:nvPr/>
        </p:nvSpPr>
        <p:spPr>
          <a:xfrm>
            <a:off x="358815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খাবার বা পাত্র শেয়ার করা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AC45D-0355-9D41-5185-16A15821CF30}"/>
              </a:ext>
            </a:extLst>
          </p:cNvPr>
          <p:cNvSpPr txBox="1"/>
          <p:nvPr/>
        </p:nvSpPr>
        <p:spPr>
          <a:xfrm>
            <a:off x="2711370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টয়লেট সিট শেয়ার করা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9316E-4278-3787-E31F-A9E81BCD5366}"/>
              </a:ext>
            </a:extLst>
          </p:cNvPr>
          <p:cNvSpPr txBox="1"/>
          <p:nvPr/>
        </p:nvSpPr>
        <p:spPr>
          <a:xfrm>
            <a:off x="5063924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ঝরনা বা সুইমিং পুল শেয়ার করে নেওয়া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C5433D-2D95-636D-A8FE-CF9A3BA0A1FD}"/>
              </a:ext>
            </a:extLst>
          </p:cNvPr>
          <p:cNvSpPr txBox="1"/>
          <p:nvPr/>
        </p:nvSpPr>
        <p:spPr>
          <a:xfrm>
            <a:off x="7416479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করমর্দন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65D79-2814-C85E-DEF5-B581D23DF2F8}"/>
              </a:ext>
            </a:extLst>
          </p:cNvPr>
          <p:cNvSpPr txBox="1"/>
          <p:nvPr/>
        </p:nvSpPr>
        <p:spPr>
          <a:xfrm>
            <a:off x="9769033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শুকনো চুম্বন।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A80253-C605-1923-1952-EF191D76CA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B67CB6-4657-A668-20B0-34B68745FAB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/>
          </p:cNvSpPr>
          <p:nvPr/>
        </p:nvSpPr>
        <p:spPr>
          <a:xfrm>
            <a:off x="345598" y="1442297"/>
            <a:ext cx="4259893" cy="1899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সিফিলিসের সাধারণ লক্ষণগুলি কী কী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/>
          <p:nvPr/>
        </p:nvSpPr>
        <p:spPr>
          <a:xfrm>
            <a:off x="4860162" y="1503365"/>
            <a:ext cx="6986240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মুখ, লিঙ্গ, যোনি, মলদ্বার বা জরায়ুর ভেতরে বা তার উপর ঘা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হাতে, পিঠে, বুকে বা পায়ে ফুসকুড়ি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আপনার বগলে বা কুঁচকিতে ফোলা গ্রন্থি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জ্বর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চুল পড়া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মাথাব্যাথা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ক্লান্তি</a:t>
            </a:r>
            <a:endParaRPr lang="en-US" sz="2000" dirty="0">
              <a:latin typeface="Public Sans ExtraLight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E93016-0D29-0648-F5A3-0B7A5F17F8E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331839" y="3429000"/>
            <a:ext cx="2838450" cy="2254250"/>
            <a:chOff x="7331839" y="3429000"/>
            <a:chExt cx="2838450" cy="22542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C20B80-559B-B97C-CD48-A75BDF65E9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1839" y="3429000"/>
              <a:ext cx="2838450" cy="22542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C04989-853F-FF00-366C-74168EDE6AA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78150" y="3891862"/>
              <a:ext cx="2545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s-IN" sz="2000" b="1" dirty="0">
                  <a:solidFill>
                    <a:schemeClr val="bg1"/>
                  </a:solidFill>
                  <a:latin typeface="Public Sans Medium" pitchFamily="2" charset="77"/>
                </a:rPr>
                <a:t>চিকিৎসা না করা হলে, সিফিলিস গুরুতর সমস্যা সৃষ্টি করতে পারে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A275EF-AEE8-E8B2-840D-607669537B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927" y="4132162"/>
            <a:ext cx="22987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10E77F-0488-9044-7FAF-8B204733AA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23" y="0"/>
            <a:ext cx="473075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C618B52-5B82-9D08-14EB-DF3DAAE11C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71773" y="5347661"/>
            <a:ext cx="6043154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/>
          </p:cNvSpPr>
          <p:nvPr/>
        </p:nvSpPr>
        <p:spPr>
          <a:xfrm>
            <a:off x="250732" y="1109825"/>
            <a:ext cx="4511332" cy="1899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ক্ল্যামিডিয়া এবং গনোরিয়ার সাধারণ লক্ষণ</a:t>
            </a:r>
            <a:br>
              <a:rPr lang="as-IN" sz="6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endParaRPr lang="en-US" sz="6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D11C6-8F6A-50A2-BF94-9CD4EE412F5F}"/>
              </a:ext>
            </a:extLst>
          </p:cNvPr>
          <p:cNvSpPr txBox="1"/>
          <p:nvPr/>
        </p:nvSpPr>
        <p:spPr>
          <a:xfrm>
            <a:off x="4981482" y="1109825"/>
            <a:ext cx="6986240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পেনিস/মূত্রনালী এবং যোনি স্রাব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শ্রোণী বা নিম্নদেশে ব্যথা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যোনিপথ থেকেরক্ত বের হওয়া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প্রস্রাব করার সময় ব্যথা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যৌন মিলনের সময় বা পরে ব্যথা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অণ্ডকোষে ব্যাথা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পায়ূপথে ব্যথা বা স্রাব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মলত্যাগের সময় ব্যথা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0270E-55F0-BA62-68E1-EBEFE3C45F0B}"/>
              </a:ext>
            </a:extLst>
          </p:cNvPr>
          <p:cNvSpPr txBox="1"/>
          <p:nvPr/>
        </p:nvSpPr>
        <p:spPr>
          <a:xfrm>
            <a:off x="4814170" y="5469037"/>
            <a:ext cx="4896989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as-IN" sz="1600" b="1" dirty="0">
                <a:solidFill>
                  <a:schemeClr val="bg1"/>
                </a:solidFill>
                <a:latin typeface="Public Sans Medium" pitchFamily="2" charset="77"/>
              </a:rPr>
              <a:t>আপনার </a:t>
            </a:r>
            <a:r>
              <a:rPr lang="en-US" sz="1600" b="1" dirty="0">
                <a:solidFill>
                  <a:schemeClr val="bg1"/>
                </a:solidFill>
                <a:latin typeface="Public Sans Medium" pitchFamily="2" charset="77"/>
              </a:rPr>
              <a:t>STI </a:t>
            </a:r>
            <a:r>
              <a:rPr lang="as-IN" sz="1600" b="1" dirty="0">
                <a:solidFill>
                  <a:schemeClr val="bg1"/>
                </a:solidFill>
                <a:latin typeface="Public Sans Medium" pitchFamily="2" charset="77"/>
              </a:rPr>
              <a:t>আছে কিনা তা পরীক্ষা করার একমাত্র উপায় হল নিয়মিত পরীক্ষা করা।</a:t>
            </a:r>
            <a:endParaRPr lang="en-US" sz="1600" b="1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E1CCAD-B8E3-F3BE-71B7-6830A7B24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3105" y="4233962"/>
            <a:ext cx="2559050" cy="24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CD3771-8079-D5D0-0F1F-ED953AD0E3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322" y="-664678"/>
            <a:ext cx="5861050" cy="2476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/>
          </p:cNvSpPr>
          <p:nvPr/>
        </p:nvSpPr>
        <p:spPr>
          <a:xfrm>
            <a:off x="358413" y="438493"/>
            <a:ext cx="5582909" cy="1714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কাদের </a:t>
            </a:r>
            <a:r>
              <a:rPr lang="en-US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 </a:t>
            </a: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পরীক্ষা করানো উচিত?</a:t>
            </a:r>
          </a:p>
          <a:p>
            <a:pPr>
              <a:lnSpc>
                <a:spcPts val="4200"/>
              </a:lnSpc>
            </a:pPr>
            <a:r>
              <a:rPr lang="as-IN" sz="16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পরীক্ষা করানোর কথা বিবেচনা করুন যদি আপনি: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648BE-2DFE-6C84-854A-C8961DB89881}"/>
              </a:ext>
            </a:extLst>
          </p:cNvPr>
          <p:cNvSpPr txBox="1"/>
          <p:nvPr/>
        </p:nvSpPr>
        <p:spPr>
          <a:xfrm>
            <a:off x="250732" y="4363656"/>
            <a:ext cx="223782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sz="1600" dirty="0">
                <a:solidFill>
                  <a:srgbClr val="002664"/>
                </a:solidFill>
                <a:latin typeface="Public Sans ExtraLight" pitchFamily="2" charset="77"/>
              </a:rPr>
              <a:t>কনডম ছাড়া যৌনমিলন করেন (অরক্ষিত যৌনমিলন)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7B383-7FBA-0347-56F8-F1C0BA9C0BA1}"/>
              </a:ext>
            </a:extLst>
          </p:cNvPr>
          <p:cNvSpPr txBox="1"/>
          <p:nvPr/>
        </p:nvSpPr>
        <p:spPr>
          <a:xfrm>
            <a:off x="2711370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sz="1600" dirty="0">
                <a:solidFill>
                  <a:srgbClr val="002664"/>
                </a:solidFill>
                <a:latin typeface="Public Sans ExtraLight" pitchFamily="2" charset="77"/>
              </a:rPr>
              <a:t>আপনি একজন যৌনভাবে সক্রিয় পুরুষ যিনি পুরুষদের সাথে অরক্ষিত যৌন সম্পর্ক স্থাপন করেছেন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B82E1-E3CA-13FA-D5FB-35DDBFEDD378}"/>
              </a:ext>
            </a:extLst>
          </p:cNvPr>
          <p:cNvSpPr txBox="1"/>
          <p:nvPr/>
        </p:nvSpPr>
        <p:spPr>
          <a:xfrm>
            <a:off x="5063924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sz="1600" dirty="0">
                <a:solidFill>
                  <a:srgbClr val="002664"/>
                </a:solidFill>
                <a:latin typeface="Public Sans ExtraLight" pitchFamily="2" charset="77"/>
              </a:rPr>
              <a:t>গর্ভবতী অথবা গর্ভবতী হওয়ার পরিকল্পনা করছেন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ECAEAB-66EC-D7B5-A665-D9C23CD42595}"/>
              </a:ext>
            </a:extLst>
          </p:cNvPr>
          <p:cNvSpPr txBox="1"/>
          <p:nvPr/>
        </p:nvSpPr>
        <p:spPr>
          <a:xfrm>
            <a:off x="7416479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sz="1600" dirty="0">
                <a:solidFill>
                  <a:srgbClr val="002664"/>
                </a:solidFill>
                <a:latin typeface="Public Sans ExtraLight" pitchFamily="2" charset="77"/>
              </a:rPr>
              <a:t>গত ১২ মাসে </a:t>
            </a:r>
            <a:r>
              <a:rPr lang="en-US" sz="1600" dirty="0">
                <a:solidFill>
                  <a:srgbClr val="002664"/>
                </a:solidFill>
                <a:latin typeface="Public Sans ExtraLight" pitchFamily="2" charset="77"/>
              </a:rPr>
              <a:t>STI </a:t>
            </a:r>
            <a:r>
              <a:rPr lang="as-IN" sz="1600" dirty="0">
                <a:solidFill>
                  <a:srgbClr val="002664"/>
                </a:solidFill>
                <a:latin typeface="Public Sans ExtraLight" pitchFamily="2" charset="77"/>
              </a:rPr>
              <a:t>হয়েছে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B4F26-5079-78E4-A8D0-59B70D526474}"/>
              </a:ext>
            </a:extLst>
          </p:cNvPr>
          <p:cNvSpPr txBox="1"/>
          <p:nvPr/>
        </p:nvSpPr>
        <p:spPr>
          <a:xfrm>
            <a:off x="9769033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sz="1600" dirty="0">
                <a:solidFill>
                  <a:srgbClr val="002664"/>
                </a:solidFill>
                <a:latin typeface="Public Sans ExtraLight" pitchFamily="2" charset="77"/>
              </a:rPr>
              <a:t>আপনারযৌন সঙ্গীর কোনও লক্ষণ আছে (কিন্তু বেশিরভাগ যৌন সংক্রামক রোগে কোনও লক্ষণ দেখা যায় না)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DF3563-7CB5-8AAD-770C-CCEC1FEA904E}"/>
              </a:ext>
            </a:extLst>
          </p:cNvPr>
          <p:cNvGrpSpPr/>
          <p:nvPr/>
        </p:nvGrpSpPr>
        <p:grpSpPr>
          <a:xfrm>
            <a:off x="8274867" y="803171"/>
            <a:ext cx="2996697" cy="1788500"/>
            <a:chOff x="8504499" y="548524"/>
            <a:chExt cx="2547329" cy="17885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05C8E6-FB6C-C282-CB91-370EB4D8F5BF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3583" y="548524"/>
              <a:ext cx="2422363" cy="17885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7C9671-0AB5-F7C7-6A1C-8113756D05AB}"/>
                </a:ext>
              </a:extLst>
            </p:cNvPr>
            <p:cNvSpPr txBox="1"/>
            <p:nvPr/>
          </p:nvSpPr>
          <p:spPr>
            <a:xfrm>
              <a:off x="8504499" y="823528"/>
              <a:ext cx="2547329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as-IN" sz="2000" b="1" dirty="0">
                  <a:solidFill>
                    <a:schemeClr val="bg1"/>
                  </a:solidFill>
                  <a:latin typeface="Public Sans Medium" pitchFamily="2" charset="77"/>
                </a:rPr>
                <a:t>ঘন ঘন পরীক্ষা করা আপনার স্বাস্থ্যের জন্য ভালো</a:t>
              </a:r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4F4D3A-4920-4909-BEC8-1F47A5D03379}"/>
</file>

<file path=customXml/itemProps2.xml><?xml version="1.0" encoding="utf-8"?>
<ds:datastoreItem xmlns:ds="http://schemas.openxmlformats.org/officeDocument/2006/customXml" ds:itemID="{05B711D5-1522-4A59-89E5-78283C4D8DFF}"/>
</file>

<file path=customXml/itemProps3.xml><?xml version="1.0" encoding="utf-8"?>
<ds:datastoreItem xmlns:ds="http://schemas.openxmlformats.org/officeDocument/2006/customXml" ds:itemID="{8898DDE6-5109-42AC-A918-AE1D0EFE1951}"/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1351</Words>
  <Application>Microsoft Office PowerPoint</Application>
  <PresentationFormat>Widescreen</PresentationFormat>
  <Paragraphs>201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STI কি এবং কেন এগুলো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আমি কোথায় পরীক্ষা করাতে পারি</vt:lpstr>
      <vt:lpstr>PowerPoint Presentation</vt:lpstr>
      <vt:lpstr>চিকিৎসা কী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53</cp:revision>
  <dcterms:created xsi:type="dcterms:W3CDTF">2025-06-03T07:12:24Z</dcterms:created>
  <dcterms:modified xsi:type="dcterms:W3CDTF">2025-09-29T03:08:14Z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2025-09-29T03:05:16Z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0f7f9fe3-b9d6-4f55-8b67-e44f83e35684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