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6.xml" ContentType="application/vnd.openxmlformats-officedocument.presentationml.tags+xml"/>
  <Override PartName="/ppt/tags/tag5.xml" ContentType="application/vnd.openxmlformats-officedocument.presentationml.tags+xml"/>
  <Override PartName="/docProps/custom.xml" ContentType="application/vnd.openxmlformats-officedocument.custom-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664"/>
    <a:srgbClr val="00CC66"/>
    <a:srgbClr val="00C296"/>
    <a:srgbClr val="B9A7FA"/>
    <a:srgbClr val="E7E1FC"/>
    <a:srgbClr val="CCF2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49"/>
    <p:restoredTop sz="94626"/>
  </p:normalViewPr>
  <p:slideViewPr>
    <p:cSldViewPr snapToGrid="0">
      <p:cViewPr varScale="1">
        <p:scale>
          <a:sx n="106" d="100"/>
          <a:sy n="106" d="100"/>
        </p:scale>
        <p:origin x="10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7ADA6E-3091-CA42-92F6-F9FE90BE6B55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9AEB90-4346-384C-90A7-402DE92B5D1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5ACF943-0B87-AD45-81F6-A7A9F0A44F3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emf"/><Relationship Id="rId4" Type="http://schemas.openxmlformats.org/officeDocument/2006/relationships/image" Target="../media/image2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emf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7" Type="http://schemas.openxmlformats.org/officeDocument/2006/relationships/hyperlink" Target="http://www.fpnsw.org.au/" TargetMode="Externa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healthdirect.gov.au/sexually-transmitted-infections-sti" TargetMode="External"/><Relationship Id="rId5" Type="http://schemas.openxmlformats.org/officeDocument/2006/relationships/hyperlink" Target="http://www.health.nsw.gov.au/sexualhealth" TargetMode="External"/><Relationship Id="rId4" Type="http://schemas.openxmlformats.org/officeDocument/2006/relationships/hyperlink" Target="http://www.mhahs.org.au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tags" Target="../tags/tag3.xml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9" Type="http://schemas.openxmlformats.org/officeDocument/2006/relationships/image" Target="../media/image1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21" y="5436401"/>
            <a:ext cx="1327150" cy="12890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00625" y="2404997"/>
            <a:ext cx="8793271" cy="183319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4500"/>
              </a:lnSpc>
            </a:pPr>
            <a:r>
              <a:rPr lang="zh-CN" altLang="en-US" sz="48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了解性传播感染</a:t>
            </a:r>
            <a:endParaRPr lang="en-US" sz="48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anose="00000500000000000000" pitchFamily="2" charset="77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/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10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" name="Rounded Rectangle 1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31277" y="5208765"/>
            <a:ext cx="11340176" cy="920664"/>
          </a:xfrm>
          <a:prstGeom prst="roundRect">
            <a:avLst>
              <a:gd name="adj" fmla="val 8275"/>
            </a:avLst>
          </a:prstGeom>
          <a:solidFill>
            <a:srgbClr val="0026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20547" y="2293415"/>
            <a:ext cx="5517266" cy="2174414"/>
          </a:xfrm>
          <a:prstGeom prst="roundRect">
            <a:avLst>
              <a:gd name="adj" fmla="val 481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 Same-side Corner of Rectangle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20547" y="2293414"/>
            <a:ext cx="5517266" cy="673308"/>
          </a:xfrm>
          <a:prstGeom prst="round2SameRect">
            <a:avLst/>
          </a:prstGeom>
          <a:solidFill>
            <a:srgbClr val="B9A7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梅毒</a:t>
            </a:r>
            <a:endParaRPr lang="en-US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8" name="Rounded Rectangle 7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254187" y="2293415"/>
            <a:ext cx="5517266" cy="2174414"/>
          </a:xfrm>
          <a:prstGeom prst="roundRect">
            <a:avLst>
              <a:gd name="adj" fmla="val 481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 Same-side Corner of Rectangle 8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254187" y="2293414"/>
            <a:ext cx="5517266" cy="673308"/>
          </a:xfrm>
          <a:prstGeom prst="round2SameRect">
            <a:avLst/>
          </a:prstGeom>
          <a:solidFill>
            <a:srgbClr val="00C2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b="1"/>
            </a:pPr>
            <a:r>
              <a:rPr lang="ja-JP" altLang="en-US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衣原体感染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b="1"/>
            </a:pPr>
            <a:r>
              <a:rPr lang="ja-JP" altLang="en-US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淋病</a:t>
            </a:r>
            <a:endParaRPr lang="en-US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2" name="Title 5"/>
          <p:cNvSpPr txBox="1"/>
          <p:nvPr/>
        </p:nvSpPr>
        <p:spPr>
          <a:xfrm>
            <a:off x="250732" y="566355"/>
            <a:ext cx="6541245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 sz="4000">
                <a:latin typeface="Arial" panose="020B0604020202020204"/>
                <a:cs typeface="Arial" panose="020B0604020202020204"/>
              </a:defRPr>
            </a:pPr>
            <a:r>
              <a:rPr lang="zh-CN" alt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常见的性传播感染检测方式</a:t>
            </a:r>
            <a:r>
              <a:rPr lang="en-US" altLang="zh-CN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?</a:t>
            </a:r>
            <a:endParaRPr lang="zh-CN" altLang="en-US" sz="4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Calibri" panose="020F05020202040302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7159" y="5474825"/>
            <a:ext cx="11063851" cy="5328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 b="1">
                <a:solidFill>
                  <a:srgbClr val="313131"/>
                </a:solidFill>
                <a:effectLst/>
                <a:latin typeface="-apple-system"/>
              </a:defRPr>
            </a:pPr>
            <a:r>
              <a:rPr lang="zh-CN" altLang="en-US" sz="2000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只有定期检测才能确认是否已被感染。</a:t>
            </a:r>
            <a:endParaRPr lang="zh-CN" altLang="en-US" sz="2000" b="1" i="0" u="none" strike="noStrike" dirty="0">
              <a:solidFill>
                <a:schemeClr val="bg1"/>
              </a:solidFill>
              <a:effectLst/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8181" y="3115496"/>
            <a:ext cx="3946967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>
                <a:solidFill>
                  <a:schemeClr val="dk1"/>
                </a:solidFill>
                <a:effectLst/>
              </a:defRPr>
            </a:pPr>
            <a:r>
              <a:rPr lang="zh-CN" altLang="en-US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血液检测</a:t>
            </a:r>
          </a:p>
          <a:p>
            <a:pPr marL="285750" indent="-285750">
              <a:buFont typeface="Arial" panose="020B0604020202020204" pitchFamily="34" charset="0"/>
              <a:buChar char="•"/>
              <a:defRPr>
                <a:solidFill>
                  <a:schemeClr val="dk1"/>
                </a:solidFill>
                <a:effectLst/>
              </a:defRPr>
            </a:pPr>
            <a:r>
              <a:rPr lang="zh-CN" altLang="en-US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对溃疡或破损部位取样</a:t>
            </a:r>
            <a:endParaRPr lang="en-US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16546" y="3115496"/>
            <a:ext cx="4317357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>
                <a:solidFill>
                  <a:schemeClr val="dk1"/>
                </a:solidFill>
                <a:effectLst/>
              </a:defRPr>
            </a:pPr>
            <a:r>
              <a:rPr lang="zh-CN" altLang="en-US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尿液样本检测</a:t>
            </a:r>
          </a:p>
          <a:p>
            <a:pPr marL="285750" indent="-285750">
              <a:buFont typeface="Arial" panose="020B0604020202020204" pitchFamily="34" charset="0"/>
              <a:buChar char="•"/>
              <a:defRPr>
                <a:solidFill>
                  <a:schemeClr val="dk1"/>
                </a:solidFill>
                <a:effectLst/>
              </a:defRPr>
            </a:pPr>
            <a:r>
              <a:rPr lang="zh-CN" altLang="en-US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从阴道、肛门或喉咙取拭子样本</a:t>
            </a:r>
            <a:endParaRPr lang="en-US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6791977" y="-709574"/>
            <a:ext cx="4914900" cy="2330450"/>
          </a:xfrm>
          <a:prstGeom prst="rect">
            <a:avLst/>
          </a:prstGeom>
        </p:spPr>
      </p:pic>
      <p:pic>
        <p:nvPicPr>
          <p:cNvPr id="10" name="Picture 9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9970" y="2451644"/>
            <a:ext cx="1460500" cy="2330450"/>
          </a:xfrm>
          <a:prstGeom prst="rect">
            <a:avLst/>
          </a:prstGeom>
        </p:spPr>
      </p:pic>
      <p:pic>
        <p:nvPicPr>
          <p:cNvPr id="11" name="Picture 10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1852" y="2451644"/>
            <a:ext cx="1447800" cy="227965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/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11</a:t>
            </a:fld>
            <a:endParaRPr lang="en-US" dirty="0">
              <a:solidFill>
                <a:srgbClr val="002664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211431" y="1973506"/>
            <a:ext cx="2988000" cy="847725"/>
            <a:chOff x="199373" y="1551007"/>
            <a:chExt cx="3935302" cy="847725"/>
          </a:xfrm>
        </p:grpSpPr>
        <p:sp>
          <p:nvSpPr>
            <p:cNvPr id="9" name="Rounded Rectangle 8"/>
            <p:cNvSpPr/>
            <p:nvPr/>
          </p:nvSpPr>
          <p:spPr>
            <a:xfrm rot="21382852">
              <a:off x="199373" y="1551007"/>
              <a:ext cx="3929126" cy="84772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itle 5"/>
            <p:cNvSpPr txBox="1"/>
            <p:nvPr/>
          </p:nvSpPr>
          <p:spPr>
            <a:xfrm rot="21382852">
              <a:off x="205549" y="1674607"/>
              <a:ext cx="3929126" cy="65202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ts val="4500"/>
                </a:lnSpc>
              </a:pPr>
              <a:r>
                <a:rPr lang="zh-CN" altLang="en-US" sz="2800" b="1" dirty="0">
                  <a:solidFill>
                    <a:srgbClr val="002664"/>
                  </a:solidFill>
                  <a:latin typeface="KaiTi" panose="02010609060101010101" pitchFamily="49" charset="-122"/>
                  <a:ea typeface="KaiTi" panose="02010609060101010101" pitchFamily="49" charset="-122"/>
                  <a:cs typeface="Poppins" panose="00000500000000000000" pitchFamily="2" charset="77"/>
                </a:rPr>
                <a:t>对于性传播感染</a:t>
              </a:r>
              <a:r>
                <a:rPr lang="en-PH" altLang="zh-CN" sz="2800" b="1" dirty="0">
                  <a:solidFill>
                    <a:srgbClr val="002664"/>
                  </a:solidFill>
                  <a:latin typeface="KaiTi" panose="02010609060101010101" pitchFamily="49" charset="-122"/>
                  <a:ea typeface="KaiTi" panose="02010609060101010101" pitchFamily="49" charset="-122"/>
                  <a:cs typeface="Poppins" panose="00000500000000000000" pitchFamily="2" charset="77"/>
                </a:rPr>
                <a:t>?</a:t>
              </a:r>
              <a:endParaRPr lang="en-US" sz="28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  <a:cs typeface="Poppins" panose="00000500000000000000" pitchFamily="2" charset="77"/>
              </a:endParaRPr>
            </a:p>
          </p:txBody>
        </p:sp>
      </p:grpSp>
      <p:sp>
        <p:nvSpPr>
          <p:cNvPr id="11" name="Title 5"/>
          <p:cNvSpPr>
            <a:spLocks noGrp="1"/>
          </p:cNvSpPr>
          <p:nvPr>
            <p:ph type="title"/>
          </p:nvPr>
        </p:nvSpPr>
        <p:spPr>
          <a:xfrm>
            <a:off x="88995" y="860992"/>
            <a:ext cx="4335556" cy="1300388"/>
          </a:xfrm>
        </p:spPr>
        <p:txBody>
          <a:bodyPr anchor="t">
            <a:noAutofit/>
          </a:bodyPr>
          <a:lstStyle/>
          <a:p>
            <a:pPr algn="l">
              <a:defRPr sz="4000">
                <a:latin typeface="Arial" panose="020B0604020202020204"/>
                <a:cs typeface="Arial" panose="020B0604020202020204"/>
              </a:defRPr>
            </a:pPr>
            <a:r>
              <a:rPr lang="zh-CN" alt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可在哪里接受检测</a:t>
            </a:r>
            <a:endParaRPr lang="zh-CN" altLang="en-US" sz="4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Calibri" panose="020F0502020204030204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091400" y="3146057"/>
            <a:ext cx="2838450" cy="2254250"/>
            <a:chOff x="7331839" y="3429000"/>
            <a:chExt cx="2838450" cy="2254250"/>
          </a:xfrm>
        </p:grpSpPr>
        <p:pic>
          <p:nvPicPr>
            <p:cNvPr id="14" name="Picture 13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31839" y="3429000"/>
              <a:ext cx="2838450" cy="225425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8239889" y="3952240"/>
              <a:ext cx="1835150" cy="67373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bg1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性传播感染检测方便、快捷，且严格保密。</a:t>
              </a:r>
              <a:endParaRPr lang="en-US" sz="2000" b="1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5105338" y="983911"/>
            <a:ext cx="6986240" cy="19722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zh-CN" altLang="en-US" sz="2000" b="1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可在以下地点接受检测：</a:t>
            </a:r>
            <a:endParaRPr lang="en-US" sz="2000" b="1" dirty="0">
              <a:solidFill>
                <a:srgbClr val="002664"/>
              </a:solidFill>
              <a:latin typeface="Arial" panose="020B0604020202020204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家庭医生或普通全科医生诊所</a:t>
            </a:r>
            <a:endParaRPr lang="en-US" altLang="zh-CN" sz="2000" dirty="0">
              <a:solidFill>
                <a:srgbClr val="002664"/>
              </a:solidFill>
              <a:latin typeface="Arial" panose="020B0604020202020204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en-PH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NSW Sexual Health Clinics - </a:t>
            </a:r>
            <a:r>
              <a:rPr lang="ja-JP" altLang="en-US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新州性健康诊所</a:t>
            </a:r>
            <a:endParaRPr lang="en-PH" altLang="ja-JP" sz="2000" dirty="0">
              <a:solidFill>
                <a:srgbClr val="002664"/>
              </a:solidFill>
              <a:latin typeface="Arial" panose="020B0604020202020204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en-PH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Family Planning </a:t>
            </a:r>
            <a:r>
              <a:rPr lang="en-PH" sz="2000" dirty="0" err="1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Centres</a:t>
            </a:r>
            <a:r>
              <a:rPr lang="en-PH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 - </a:t>
            </a:r>
            <a:r>
              <a:rPr lang="ja-JP" altLang="en-US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计生中心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728" y="3582365"/>
            <a:ext cx="3009900" cy="4362450"/>
          </a:xfrm>
          <a:prstGeom prst="rect">
            <a:avLst/>
          </a:prstGeom>
        </p:spPr>
      </p:pic>
      <p:pic>
        <p:nvPicPr>
          <p:cNvPr id="5" name="Picture 4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30502" y="470467"/>
            <a:ext cx="781050" cy="78105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/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12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/>
          <p:cNvSpPr txBox="1"/>
          <p:nvPr/>
        </p:nvSpPr>
        <p:spPr>
          <a:xfrm>
            <a:off x="250731" y="438493"/>
            <a:ext cx="7907431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zh-CN" alt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检测时，医生可能会询问以下内容</a:t>
            </a:r>
            <a:r>
              <a:rPr lang="en-PH" altLang="zh-CN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?</a:t>
            </a:r>
            <a:endParaRPr lang="en-US" sz="4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anose="00000500000000000000" pitchFamily="2" charset="7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58293" y="1738881"/>
            <a:ext cx="7765433" cy="38209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最近有没有出现异常症状？</a:t>
            </a:r>
            <a:endParaRPr lang="en-US" altLang="zh-CN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最近一次发生性行为是什么时候？</a:t>
            </a:r>
            <a:endParaRPr lang="en-PH" altLang="zh-CN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以前接受过性传播感染检测吗？ </a:t>
            </a:r>
            <a:endParaRPr lang="en-PH" altLang="zh-CN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性伴侣是有阴茎、阴道，还是两者</a:t>
            </a:r>
            <a:b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皆有的人士？</a:t>
            </a:r>
            <a:endParaRPr lang="en-PH" altLang="zh-CN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性传播感染部位可能是喉咙、肛门</a:t>
            </a:r>
            <a:b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或生殖器。你觉得是否需要对</a:t>
            </a:r>
            <a:b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这些部位进行检测？</a:t>
            </a:r>
            <a:endParaRPr lang="en-PH" altLang="zh-CN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最近一次无套性交是什么时候？</a:t>
            </a:r>
            <a:endParaRPr lang="en-PH" altLang="zh-CN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有没有使用其他避孕方式？</a:t>
            </a:r>
            <a:endParaRPr lang="en-PH" altLang="zh-CN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有没有经历过非自愿性行为？</a:t>
            </a:r>
            <a:endParaRPr lang="en-US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pic>
        <p:nvPicPr>
          <p:cNvPr id="2" name="Picture 1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8586" y="-679597"/>
            <a:ext cx="3295650" cy="715645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5200" y="2842641"/>
            <a:ext cx="10833100" cy="52197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/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13</a:t>
            </a:fld>
            <a:endParaRPr lang="en-US" dirty="0">
              <a:solidFill>
                <a:srgbClr val="002664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211431" y="1973506"/>
            <a:ext cx="2988000" cy="847725"/>
            <a:chOff x="199373" y="1551007"/>
            <a:chExt cx="3935302" cy="847725"/>
          </a:xfrm>
        </p:grpSpPr>
        <p:sp>
          <p:nvSpPr>
            <p:cNvPr id="9" name="Rounded Rectangle 8"/>
            <p:cNvSpPr/>
            <p:nvPr/>
          </p:nvSpPr>
          <p:spPr>
            <a:xfrm rot="21382852">
              <a:off x="199373" y="1551007"/>
              <a:ext cx="3929126" cy="847725"/>
            </a:xfrm>
            <a:prstGeom prst="roundRect">
              <a:avLst>
                <a:gd name="adj" fmla="val 50000"/>
              </a:avLst>
            </a:prstGeom>
            <a:solidFill>
              <a:srgbClr val="0026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itle 5"/>
            <p:cNvSpPr txBox="1"/>
            <p:nvPr/>
          </p:nvSpPr>
          <p:spPr>
            <a:xfrm rot="21382852">
              <a:off x="205549" y="1674607"/>
              <a:ext cx="3929126" cy="65202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ts val="4500"/>
                </a:lnSpc>
              </a:pPr>
              <a:r>
                <a:rPr lang="zh-CN" altLang="en-US" sz="3600" b="1" dirty="0">
                  <a:solidFill>
                    <a:schemeClr val="bg1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要怎么治疗？</a:t>
              </a:r>
              <a:endParaRPr lang="en-US" sz="3600" b="1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  <a:cs typeface="Poppins" panose="00000500000000000000" pitchFamily="2" charset="77"/>
              </a:endParaRPr>
            </a:p>
          </p:txBody>
        </p:sp>
      </p:grpSp>
      <p:sp>
        <p:nvSpPr>
          <p:cNvPr id="11" name="Title 5"/>
          <p:cNvSpPr>
            <a:spLocks noGrp="1"/>
          </p:cNvSpPr>
          <p:nvPr>
            <p:ph type="title"/>
          </p:nvPr>
        </p:nvSpPr>
        <p:spPr>
          <a:xfrm>
            <a:off x="250732" y="860992"/>
            <a:ext cx="4259893" cy="1300388"/>
          </a:xfrm>
        </p:spPr>
        <p:txBody>
          <a:bodyPr anchor="t">
            <a:noAutofit/>
          </a:bodyPr>
          <a:lstStyle/>
          <a:p>
            <a:pPr>
              <a:lnSpc>
                <a:spcPts val="4200"/>
              </a:lnSpc>
            </a:pPr>
            <a:r>
              <a:rPr lang="ja-JP" alt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性传播感染</a:t>
            </a:r>
            <a:endParaRPr lang="en-US" sz="4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anose="00000500000000000000" pitchFamily="2" charset="77"/>
            </a:endParaRPr>
          </a:p>
        </p:txBody>
      </p:sp>
      <p:sp>
        <p:nvSpPr>
          <p:cNvPr id="12" name="Title 5"/>
          <p:cNvSpPr txBox="1"/>
          <p:nvPr/>
        </p:nvSpPr>
        <p:spPr>
          <a:xfrm>
            <a:off x="5389891" y="860992"/>
            <a:ext cx="5976448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 sz="2600"/>
            </a:pPr>
            <a:r>
              <a:rPr lang="zh-CN" altLang="en-US" sz="3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梅毒、衣原体感染和淋病都可通过抗生素治疗。 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4843725" y="2326070"/>
            <a:ext cx="2584450" cy="1962150"/>
            <a:chOff x="5629717" y="2808988"/>
            <a:chExt cx="2584450" cy="196215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29717" y="2808988"/>
              <a:ext cx="2584450" cy="196215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5972538" y="3102015"/>
              <a:ext cx="1847997" cy="113809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defRPr b="1"/>
              </a:pPr>
              <a:r>
                <a:rPr lang="zh-CN" altLang="en-US" sz="2000" dirty="0">
                  <a:solidFill>
                    <a:srgbClr val="002664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再次感染是有可能发生的。 请定期检测。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0945" y="4170021"/>
            <a:ext cx="3124200" cy="2108200"/>
          </a:xfrm>
          <a:prstGeom prst="rect">
            <a:avLst/>
          </a:prstGeom>
        </p:spPr>
      </p:pic>
      <p:pic>
        <p:nvPicPr>
          <p:cNvPr id="6" name="Picture 5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023" y="0"/>
            <a:ext cx="4730750" cy="80391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/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14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8" name="Title 5"/>
          <p:cNvSpPr txBox="1"/>
          <p:nvPr/>
        </p:nvSpPr>
        <p:spPr>
          <a:xfrm>
            <a:off x="389629" y="1036956"/>
            <a:ext cx="6184792" cy="20269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zh-CN" alt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如何保护自己不感染性传播疾病？</a:t>
            </a:r>
            <a:endParaRPr lang="en-US" sz="4000" b="1" dirty="0">
              <a:solidFill>
                <a:srgbClr val="002664"/>
              </a:solidFill>
              <a:latin typeface="Poppins" panose="00000500000000000000" pitchFamily="2" charset="77"/>
              <a:cs typeface="Poppins" panose="00000500000000000000" pitchFamily="2" charset="77"/>
            </a:endParaRPr>
          </a:p>
          <a:p>
            <a:pPr>
              <a:lnSpc>
                <a:spcPts val="2200"/>
              </a:lnSpc>
            </a:pPr>
            <a:endParaRPr lang="en-US" sz="2000" b="1" dirty="0">
              <a:solidFill>
                <a:srgbClr val="002664"/>
              </a:solidFill>
              <a:latin typeface="Public Sans Medium" pitchFamily="2" charset="77"/>
              <a:cs typeface="Poppins" panose="00000500000000000000" pitchFamily="2" charset="77"/>
            </a:endParaRPr>
          </a:p>
          <a:p>
            <a:pPr>
              <a:lnSpc>
                <a:spcPts val="2200"/>
              </a:lnSpc>
            </a:pPr>
            <a:r>
              <a:rPr lang="zh-CN" altLang="en-US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践行安全性行为是保护自己最有效的方式。</a:t>
            </a:r>
            <a:endParaRPr lang="en-US" sz="2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anose="00000500000000000000" pitchFamily="2" charset="7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9629" y="3429000"/>
            <a:ext cx="6986240" cy="280767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在进行任何形式的性行为时，</a:t>
            </a:r>
            <a:endParaRPr lang="en-PH" altLang="zh-CN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请使用安全套或口交膜，包括：</a:t>
            </a:r>
            <a:endParaRPr lang="en-US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ja-JP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阴道性交</a:t>
            </a:r>
            <a:endParaRPr lang="en-US" altLang="ja-JP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ja-JP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肛交</a:t>
            </a:r>
            <a:endParaRPr lang="en-PH" altLang="ja-JP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ja-JP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口交</a:t>
            </a:r>
            <a:endParaRPr lang="en-US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9022" y="3429000"/>
            <a:ext cx="2647950" cy="2762250"/>
          </a:xfrm>
          <a:prstGeom prst="rect">
            <a:avLst/>
          </a:prstGeom>
        </p:spPr>
      </p:pic>
      <p:pic>
        <p:nvPicPr>
          <p:cNvPr id="5" name="Picture 4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9525" y="130723"/>
            <a:ext cx="4978400" cy="165735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8590" y="-1181100"/>
            <a:ext cx="8096250" cy="80391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/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15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" name="Rounded Rectangle 1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38940" y="5116166"/>
            <a:ext cx="6158630" cy="1122587"/>
          </a:xfrm>
          <a:prstGeom prst="roundRect">
            <a:avLst>
              <a:gd name="adj" fmla="val 8275"/>
            </a:avLst>
          </a:prstGeom>
          <a:solidFill>
            <a:srgbClr val="0026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5"/>
          <p:cNvSpPr txBox="1"/>
          <p:nvPr/>
        </p:nvSpPr>
        <p:spPr>
          <a:xfrm>
            <a:off x="438940" y="566609"/>
            <a:ext cx="6184792" cy="17714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zh-CN" alt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如果不幸被感染了，</a:t>
            </a:r>
            <a:endParaRPr lang="en-PH" altLang="zh-CN" sz="4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>
              <a:lnSpc>
                <a:spcPts val="4200"/>
              </a:lnSpc>
            </a:pPr>
            <a:r>
              <a:rPr lang="zh-CN" alt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是否需要告诉别人？</a:t>
            </a:r>
            <a:endParaRPr lang="zh-CN" altLang="en-US" sz="4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anose="00000500000000000000" pitchFamily="2" charset="7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8940" y="2777478"/>
            <a:ext cx="6986240" cy="18755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法律上没有强制要求必须告知他人</a:t>
            </a:r>
            <a:endParaRPr lang="en-US" altLang="zh-CN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但要告诉性伴侣</a:t>
            </a:r>
            <a:endParaRPr lang="en-PH" altLang="zh-CN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负责任采取合理的防护措施 </a:t>
            </a:r>
            <a:endParaRPr lang="en-PH" altLang="zh-CN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如果是故意传播，则可构成刑事犯罪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7160" y="5424372"/>
            <a:ext cx="5891514" cy="6254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感染性传播感染非常常见。 </a:t>
            </a:r>
            <a:r>
              <a:rPr lang="zh-CN" altLang="en-US" sz="2000" b="1" dirty="0">
                <a:solidFill>
                  <a:schemeClr val="bg1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</a:rPr>
              <a:t>没有必要感到羞耻。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8586" y="-679597"/>
            <a:ext cx="3295650" cy="715645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/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16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/>
          <p:cNvSpPr txBox="1"/>
          <p:nvPr/>
        </p:nvSpPr>
        <p:spPr>
          <a:xfrm>
            <a:off x="397764" y="438493"/>
            <a:ext cx="5582909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zh-CN" alt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今天我们学到了什么？</a:t>
            </a:r>
            <a:endParaRPr lang="en-US" sz="4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anose="00000500000000000000" pitchFamily="2" charset="7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22395" y="2168525"/>
            <a:ext cx="4577080" cy="43954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ja-JP" altLang="en-US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判断题</a:t>
            </a:r>
            <a:r>
              <a:rPr lang="en-PH" altLang="ja-JP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?</a:t>
            </a:r>
            <a:endParaRPr lang="en-US" sz="2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457200" indent="-457200">
              <a:lnSpc>
                <a:spcPct val="125000"/>
              </a:lnSpc>
              <a:spcAft>
                <a:spcPts val="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只有有多个性伴侣的人才会染上性传播疾病。</a:t>
            </a:r>
            <a:endParaRPr lang="en-US" altLang="zh-CN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457200" indent="-457200">
              <a:lnSpc>
                <a:spcPct val="125000"/>
              </a:lnSpc>
              <a:spcAft>
                <a:spcPts val="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通过外表可以判断一个人是否感染了性传播疾病。</a:t>
            </a:r>
            <a:endParaRPr lang="en-PH" altLang="zh-CN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457200" indent="-457200">
              <a:lnSpc>
                <a:spcPct val="125000"/>
              </a:lnSpc>
              <a:spcAft>
                <a:spcPts val="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坐马桶会感染性传播疾病。</a:t>
            </a:r>
            <a:endParaRPr lang="en-PH" altLang="zh-CN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457200" indent="-457200">
              <a:lnSpc>
                <a:spcPct val="125000"/>
              </a:lnSpc>
              <a:spcAft>
                <a:spcPts val="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安全套可以</a:t>
            </a:r>
            <a:r>
              <a:rPr lang="en-US" altLang="zh-CN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100%</a:t>
            </a: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防止所有性疾病的传播。</a:t>
            </a:r>
            <a:endParaRPr lang="en-PH" altLang="zh-CN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457200" indent="-457200">
              <a:lnSpc>
                <a:spcPct val="125000"/>
              </a:lnSpc>
              <a:spcAft>
                <a:spcPts val="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性传播感染只会通过阴道性交传播</a:t>
            </a:r>
            <a:r>
              <a:rPr lang="zh-CN" altLang="en-US" sz="2000" dirty="0">
                <a:latin typeface="KaiTi" panose="02010609060101010101" pitchFamily="49" charset="-122"/>
                <a:ea typeface="KaiTi" panose="02010609060101010101" pitchFamily="49" charset="-122"/>
              </a:rPr>
              <a:t>。</a:t>
            </a:r>
            <a:endParaRPr lang="en-US" sz="20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43257" y="1693581"/>
            <a:ext cx="4679950" cy="474345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/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17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" name="Rounded Rectangle 1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462396" y="602040"/>
            <a:ext cx="6811345" cy="1122587"/>
          </a:xfrm>
          <a:prstGeom prst="roundRect">
            <a:avLst>
              <a:gd name="adj" fmla="val 82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462396" y="2106749"/>
            <a:ext cx="6811345" cy="1122587"/>
          </a:xfrm>
          <a:prstGeom prst="roundRect">
            <a:avLst>
              <a:gd name="adj" fmla="val 82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462396" y="3634607"/>
            <a:ext cx="6811345" cy="1122587"/>
          </a:xfrm>
          <a:prstGeom prst="roundRect">
            <a:avLst>
              <a:gd name="adj" fmla="val 82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462396" y="5127742"/>
            <a:ext cx="6811345" cy="1122587"/>
          </a:xfrm>
          <a:prstGeom prst="roundRect">
            <a:avLst>
              <a:gd name="adj" fmla="val 82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5"/>
          <p:cNvSpPr txBox="1"/>
          <p:nvPr/>
        </p:nvSpPr>
        <p:spPr>
          <a:xfrm>
            <a:off x="199374" y="513139"/>
            <a:ext cx="3818808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zh-CN" alt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在哪里寻求帮助？</a:t>
            </a:r>
            <a:endParaRPr lang="en-US" sz="4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anose="00000500000000000000" pitchFamily="2" charset="7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43884" y="757547"/>
            <a:ext cx="6629858" cy="9439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5000"/>
              </a:lnSpc>
              <a:spcAft>
                <a:spcPts val="100"/>
              </a:spcAft>
              <a:buClr>
                <a:srgbClr val="00C296"/>
              </a:buClr>
              <a:buSzPct val="120000"/>
            </a:pPr>
            <a:r>
              <a:rPr lang="zh-CN" altLang="en-US" sz="2000" b="1" kern="1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家庭医生（</a:t>
            </a:r>
            <a:r>
              <a:rPr lang="en-US" altLang="zh-CN" sz="2000" b="1" kern="1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GP</a:t>
            </a:r>
            <a:r>
              <a:rPr lang="zh-CN" altLang="en-US" sz="2000" b="1" kern="1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）或全科诊所</a:t>
            </a:r>
            <a:endParaRPr lang="en-US" sz="2000" b="1" dirty="0">
              <a:solidFill>
                <a:srgbClr val="002664"/>
              </a:solidFill>
              <a:latin typeface="Arial" panose="020B0604020202020204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  <a:p>
            <a:pPr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en-US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www.healthdirect.gov.au</a:t>
            </a:r>
            <a:r>
              <a:rPr lang="en-US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australian</a:t>
            </a:r>
            <a:r>
              <a:rPr lang="en-US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-health-services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43884" y="2250681"/>
            <a:ext cx="6629858" cy="9439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5000"/>
              </a:lnSpc>
              <a:spcAft>
                <a:spcPts val="1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Sexual Health </a:t>
            </a:r>
            <a:r>
              <a:rPr lang="en-US" sz="2000" b="1" dirty="0" err="1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InfoLink</a:t>
            </a:r>
            <a:r>
              <a:rPr lang="en-US" sz="2000" b="1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 - </a:t>
            </a:r>
            <a:r>
              <a:rPr lang="zh-CN" altLang="en-US" sz="2000" b="1" dirty="0">
                <a:solidFill>
                  <a:srgbClr val="002664"/>
                </a:solidFill>
                <a:effectLst/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性健康咨询服务</a:t>
            </a:r>
            <a:endParaRPr lang="en-US" sz="2000" b="1" dirty="0">
              <a:solidFill>
                <a:srgbClr val="002664"/>
              </a:solidFill>
              <a:latin typeface="Arial" panose="020B0604020202020204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  <a:p>
            <a:pPr>
              <a:lnSpc>
                <a:spcPct val="125000"/>
              </a:lnSpc>
              <a:spcAft>
                <a:spcPts val="100"/>
              </a:spcAft>
              <a:buClr>
                <a:srgbClr val="00C296"/>
              </a:buClr>
              <a:buSzPct val="120000"/>
            </a:pPr>
            <a:r>
              <a:rPr lang="en-US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www.shil.nsw.gov.au</a:t>
            </a:r>
            <a:r>
              <a:rPr lang="en-US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 1800 451 624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43884" y="3790114"/>
            <a:ext cx="6629858" cy="9439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5000"/>
              </a:lnSpc>
              <a:spcAft>
                <a:spcPts val="1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Legal services (HALC) - </a:t>
            </a:r>
            <a:r>
              <a:rPr lang="ja-JP" altLang="en-US" sz="2000" b="1" dirty="0">
                <a:solidFill>
                  <a:srgbClr val="002664"/>
                </a:solidFill>
                <a:effectLst/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法律服务</a:t>
            </a:r>
            <a:r>
              <a:rPr lang="en-US" altLang="ja-JP" sz="2000" b="1" dirty="0">
                <a:solidFill>
                  <a:srgbClr val="002664"/>
                </a:solidFill>
                <a:effectLst/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(</a:t>
            </a:r>
            <a:r>
              <a:rPr lang="en-AU" sz="2000" b="1" dirty="0">
                <a:solidFill>
                  <a:srgbClr val="002664"/>
                </a:solidFill>
                <a:effectLst/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HALC)</a:t>
            </a:r>
            <a:endParaRPr lang="en-US" sz="2000" b="1" dirty="0">
              <a:solidFill>
                <a:srgbClr val="002664"/>
              </a:solidFill>
              <a:latin typeface="Arial" panose="020B0604020202020204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  <a:p>
            <a:pPr>
              <a:lnSpc>
                <a:spcPct val="125000"/>
              </a:lnSpc>
              <a:spcAft>
                <a:spcPts val="100"/>
              </a:spcAft>
              <a:buClr>
                <a:srgbClr val="00C296"/>
              </a:buClr>
              <a:buSzPct val="120000"/>
            </a:pPr>
            <a:r>
              <a:rPr lang="en-US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www.halc.org.au</a:t>
            </a:r>
            <a:r>
              <a:rPr lang="en-US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 (02) 9492 6540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43884" y="5283248"/>
            <a:ext cx="6629858" cy="9439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5000"/>
              </a:lnSpc>
              <a:spcAft>
                <a:spcPts val="1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Let Them Know - </a:t>
            </a:r>
            <a:r>
              <a:rPr lang="zh-CN" altLang="en-US" sz="2000" b="1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性传播感染通知服务</a:t>
            </a:r>
            <a:endParaRPr lang="en-US" sz="2000" b="1" dirty="0">
              <a:solidFill>
                <a:srgbClr val="002664"/>
              </a:solidFill>
              <a:latin typeface="Arial" panose="020B0604020202020204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  <a:p>
            <a:pPr>
              <a:lnSpc>
                <a:spcPct val="125000"/>
              </a:lnSpc>
              <a:spcAft>
                <a:spcPts val="100"/>
              </a:spcAft>
              <a:buClr>
                <a:srgbClr val="00C296"/>
              </a:buClr>
              <a:buSzPct val="120000"/>
            </a:pPr>
            <a:r>
              <a:rPr lang="en-US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www.letthemknow.org.au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0559775" y="4970666"/>
            <a:ext cx="1412466" cy="1098550"/>
            <a:chOff x="10559775" y="4970666"/>
            <a:chExt cx="1412466" cy="109855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575241" y="4970666"/>
              <a:ext cx="1397000" cy="109855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0559775" y="5298127"/>
              <a:ext cx="1412466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400" b="1" dirty="0">
                  <a:solidFill>
                    <a:schemeClr val="bg1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免费通知服务</a:t>
              </a:r>
              <a:endParaRPr lang="en-US" sz="1400" b="1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  <a:cs typeface="Poppins" panose="00000500000000000000" pitchFamily="2" charset="77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0494345" y="1961249"/>
            <a:ext cx="1477896" cy="1098550"/>
            <a:chOff x="10494345" y="1961249"/>
            <a:chExt cx="1477896" cy="109855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494345" y="1961249"/>
              <a:ext cx="1477896" cy="1098550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10494345" y="2155954"/>
              <a:ext cx="147789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1400" b="1" dirty="0">
                  <a:solidFill>
                    <a:schemeClr val="bg1"/>
                  </a:solidFill>
                  <a:effectLst/>
                  <a:latin typeface="KaiTi" panose="02010609060101010101" pitchFamily="49" charset="-122"/>
                  <a:ea typeface="KaiTi" panose="02010609060101010101" pitchFamily="49" charset="-122"/>
                </a:rPr>
                <a:t>无需持有</a:t>
              </a:r>
              <a:r>
                <a:rPr lang="en-AU" sz="1400" b="1" dirty="0">
                  <a:solidFill>
                    <a:schemeClr val="bg1"/>
                  </a:solidFill>
                  <a:effectLst/>
                  <a:latin typeface="KaiTi" panose="02010609060101010101" pitchFamily="49" charset="-122"/>
                  <a:ea typeface="KaiTi" panose="02010609060101010101" pitchFamily="49" charset="-122"/>
                </a:rPr>
                <a:t>Medicare</a:t>
              </a:r>
              <a:r>
                <a:rPr lang="ja-JP" altLang="en-US" sz="1400" b="1" dirty="0">
                  <a:solidFill>
                    <a:schemeClr val="bg1"/>
                  </a:solidFill>
                  <a:effectLst/>
                  <a:latin typeface="KaiTi" panose="02010609060101010101" pitchFamily="49" charset="-122"/>
                  <a:ea typeface="KaiTi" panose="02010609060101010101" pitchFamily="49" charset="-122"/>
                </a:rPr>
                <a:t>卡</a:t>
              </a:r>
              <a:endParaRPr lang="en-US" sz="1400" b="1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  <a:cs typeface="Poppins" panose="00000500000000000000" pitchFamily="2" charset="77"/>
              </a:endParaRP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9645" y="3087627"/>
            <a:ext cx="4171950" cy="323215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/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18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" name="Rounded Rectangle 1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189136" y="625188"/>
            <a:ext cx="7663339" cy="5694589"/>
          </a:xfrm>
          <a:prstGeom prst="roundRect">
            <a:avLst>
              <a:gd name="adj" fmla="val 23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5"/>
          <p:cNvSpPr txBox="1"/>
          <p:nvPr/>
        </p:nvSpPr>
        <p:spPr>
          <a:xfrm>
            <a:off x="339525" y="625188"/>
            <a:ext cx="3381449" cy="230470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zh-CN" alt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可在哪里了解更多关于性传播感染的信息？</a:t>
            </a:r>
            <a:endParaRPr lang="en-US" sz="4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anose="00000500000000000000" pitchFamily="2" charset="7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58688" y="1099594"/>
            <a:ext cx="7185443" cy="513321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2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Multicultural HIV and Hepatitis Service - </a:t>
            </a:r>
            <a:r>
              <a:rPr lang="zh-CN" altLang="en-US" sz="2000" b="1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  <a:sym typeface="+mn-ea"/>
              </a:rPr>
              <a:t>新州多元文化 </a:t>
            </a:r>
            <a:r>
              <a:rPr lang="en-US" altLang="zh-CN" sz="2000" b="1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  <a:sym typeface="+mn-ea"/>
              </a:rPr>
              <a:t>HIV </a:t>
            </a:r>
            <a:r>
              <a:rPr lang="zh-CN" altLang="en-US" sz="2000" b="1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  <a:sym typeface="+mn-ea"/>
              </a:rPr>
              <a:t>与丙型肝炎服务中心</a:t>
            </a:r>
            <a:br>
              <a:rPr lang="en-US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www.mhahs.org.au</a:t>
            </a:r>
            <a:endParaRPr lang="en-US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Sexual Health Plus -</a:t>
            </a:r>
            <a:r>
              <a:rPr lang="zh-CN" altLang="en-PH" sz="2000" b="1" dirty="0">
                <a:solidFill>
                  <a:srgbClr val="002664"/>
                </a:solidFill>
                <a:effectLst/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性健康网页</a:t>
            </a:r>
            <a:br>
              <a:rPr lang="en-US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www.health.nsw.gov.au/sexualhealth</a:t>
            </a:r>
            <a:endParaRPr lang="en-US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Health Direct -</a:t>
            </a:r>
            <a:r>
              <a:rPr lang="zh-CN" altLang="en-US" sz="2000" b="1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健康信息网站</a:t>
            </a:r>
            <a:br>
              <a:rPr lang="en-US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www.healthdirect.gov.au/sexually-transmitted-infections-sti</a:t>
            </a:r>
            <a:endParaRPr lang="en-US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International Student Health Hub -</a:t>
            </a:r>
            <a:r>
              <a:rPr lang="zh-CN" altLang="en-US" sz="2000" b="1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国际学生健康服务中心</a:t>
            </a:r>
            <a:br>
              <a:rPr lang="en-US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www.internationalstudents.health.nsw.gov.au/sti </a:t>
            </a:r>
            <a:br>
              <a:rPr lang="en-US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" dirty="0">
                <a:solidFill>
                  <a:srgbClr val="00B050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(</a:t>
            </a:r>
            <a:r>
              <a:rPr lang="zh-CN" altLang="en-US" sz="1500" dirty="0">
                <a:solidFill>
                  <a:srgbClr val="00B050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资料也有尼泊尔语、印地语、泰语和中文版本</a:t>
            </a:r>
            <a:r>
              <a:rPr lang="en-US" sz="1500" dirty="0">
                <a:solidFill>
                  <a:srgbClr val="00B050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)</a:t>
            </a:r>
          </a:p>
          <a:p>
            <a:pPr>
              <a:spcAft>
                <a:spcPts val="12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Play safe - </a:t>
            </a:r>
            <a:r>
              <a:rPr lang="zh-CN" altLang="en-US" sz="2000" b="1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安全性行为信息网站</a:t>
            </a:r>
            <a:br>
              <a:rPr lang="en-US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www.playsafe.health.nsw.gov.au </a:t>
            </a:r>
            <a:br>
              <a:rPr lang="en-US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" dirty="0">
                <a:solidFill>
                  <a:srgbClr val="00CC66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(</a:t>
            </a:r>
            <a:r>
              <a:rPr lang="zh-CN" altLang="en-US" sz="1500" dirty="0">
                <a:solidFill>
                  <a:srgbClr val="00CC66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向新南威尔士州的年轻人提供性健康信息</a:t>
            </a:r>
            <a:r>
              <a:rPr lang="en-US" sz="1500" dirty="0">
                <a:solidFill>
                  <a:srgbClr val="00CC66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)</a:t>
            </a:r>
          </a:p>
          <a:p>
            <a:pPr>
              <a:spcAft>
                <a:spcPts val="12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Family Planning Australia -</a:t>
            </a:r>
            <a:r>
              <a:rPr lang="zh-CN" altLang="en-US" sz="2000" b="1" dirty="0">
                <a:solidFill>
                  <a:srgbClr val="002664"/>
                </a:solidFill>
                <a:effectLst/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澳大利亚计生服务中心</a:t>
            </a:r>
            <a:br>
              <a:rPr lang="en-US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www.fpnsw.org.au</a:t>
            </a:r>
            <a:endParaRPr lang="en-US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  <a:buClr>
                <a:srgbClr val="00C296"/>
              </a:buClr>
              <a:buSzPct val="120000"/>
            </a:pPr>
            <a:endParaRPr lang="en-US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9507" y="1840336"/>
            <a:ext cx="6400800" cy="568325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/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19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8" name="Title 5"/>
          <p:cNvSpPr txBox="1"/>
          <p:nvPr/>
        </p:nvSpPr>
        <p:spPr>
          <a:xfrm>
            <a:off x="334449" y="1036956"/>
            <a:ext cx="6184792" cy="12548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zh-CN" alt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哪里可以获得中文帮助？</a:t>
            </a:r>
            <a:endParaRPr lang="en-US" sz="4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anose="00000500000000000000" pitchFamily="2" charset="7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4448" y="3032568"/>
            <a:ext cx="8071465" cy="188667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2000"/>
              </a:spcAft>
              <a:buClr>
                <a:srgbClr val="00C296"/>
              </a:buClr>
              <a:buSzPct val="120000"/>
            </a:pPr>
            <a:r>
              <a:rPr lang="zh-CN" altLang="en-US" sz="2000" b="1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如需用母语与医生或医护人员沟通：</a:t>
            </a:r>
            <a:endParaRPr lang="en-US" sz="2000" b="1" dirty="0">
              <a:solidFill>
                <a:srgbClr val="002664"/>
              </a:solidFill>
              <a:latin typeface="Arial" panose="020B0604020202020204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ja-JP" altLang="en-US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请致电 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Translating and Interpreting Service (TIS )13 14 50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服务免费且保密</a:t>
            </a:r>
            <a:endParaRPr lang="en-PH" altLang="zh-CN" sz="2000" dirty="0">
              <a:solidFill>
                <a:srgbClr val="002664"/>
              </a:solidFill>
              <a:latin typeface="Arial" panose="020B0604020202020204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请向诊所前台说明需要预约口译服务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1583" y="402662"/>
            <a:ext cx="3448050" cy="377825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07" y="0"/>
            <a:ext cx="4470400" cy="80391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/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2</a:t>
            </a:fld>
            <a:endParaRPr lang="en-US" dirty="0">
              <a:solidFill>
                <a:srgbClr val="002664"/>
              </a:solidFill>
            </a:endParaRPr>
          </a:p>
        </p:txBody>
      </p:sp>
      <p:pic>
        <p:nvPicPr>
          <p:cNvPr id="2" name="Picture 1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3977" y="3775792"/>
            <a:ext cx="3168650" cy="2825750"/>
          </a:xfrm>
          <a:prstGeom prst="rect">
            <a:avLst/>
          </a:prstGeom>
        </p:spPr>
      </p:pic>
      <p:sp>
        <p:nvSpPr>
          <p:cNvPr id="5" name="Title 5"/>
          <p:cNvSpPr txBox="1"/>
          <p:nvPr/>
        </p:nvSpPr>
        <p:spPr>
          <a:xfrm>
            <a:off x="121613" y="1503365"/>
            <a:ext cx="4270320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zh-CN" alt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今天我们将了解</a:t>
            </a:r>
            <a:r>
              <a:rPr lang="en-PH" altLang="zh-CN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…</a:t>
            </a:r>
            <a:endParaRPr lang="en-PH" altLang="zh-CN" sz="4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anose="00000500000000000000" pitchFamily="2" charset="7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62064" y="1503365"/>
            <a:ext cx="6986240" cy="38209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什么是性传播感染？</a:t>
            </a:r>
            <a:endParaRPr lang="en-US" altLang="zh-CN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性传播感染的途径和常见症状</a:t>
            </a:r>
            <a:endParaRPr lang="en-PH" altLang="zh-CN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谁应该接受检测？</a:t>
            </a:r>
            <a:endParaRPr lang="en-PH" altLang="zh-CN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哪里可以做检测，检测流程是什么？</a:t>
            </a:r>
            <a:endParaRPr lang="en-PH" altLang="zh-CN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性传播感染的治疗方法</a:t>
            </a:r>
            <a:endParaRPr lang="en-PH" altLang="zh-CN" sz="2000" strike="sngStrike" kern="1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Arial" panose="020B0604020202020204" pitchFamily="34" charset="0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如何有效预防性传播感染？</a:t>
            </a:r>
            <a:endParaRPr lang="en-PH" altLang="zh-CN" sz="2000" strike="sngStrike" kern="1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Arial" panose="020B0604020202020204" pitchFamily="34" charset="0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披露性传播感染状况</a:t>
            </a:r>
            <a:endParaRPr lang="en-PH" altLang="zh-CN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如何寻求帮助与支持？</a:t>
            </a:r>
            <a:endParaRPr lang="en-US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854" y="-1157468"/>
            <a:ext cx="5759450" cy="101346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/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20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/>
          <p:cNvSpPr txBox="1"/>
          <p:nvPr/>
        </p:nvSpPr>
        <p:spPr>
          <a:xfrm>
            <a:off x="378054" y="836281"/>
            <a:ext cx="5582909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zh-CN" alt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需要记住的几点信息</a:t>
            </a:r>
            <a:endParaRPr lang="en-US" sz="4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anose="00000500000000000000" pitchFamily="2" charset="7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7825" y="2290445"/>
            <a:ext cx="6057265" cy="37369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大多数性传播感染（</a:t>
            </a:r>
            <a:r>
              <a:rPr lang="en-US" altLang="zh-CN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STI</a:t>
            </a:r>
            <a:r>
              <a:rPr lang="zh-CN" altLang="en-US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）没有明显症状，了解自己是否感染的最佳方式是接受检测。</a:t>
            </a:r>
            <a:endParaRPr lang="en-US" altLang="zh-CN" sz="2000" dirty="0">
              <a:solidFill>
                <a:srgbClr val="002664"/>
              </a:solidFill>
              <a:latin typeface="Arial" panose="020B0604020202020204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如果不及时治疗，性传播感染可能会导致严重的健康问题。</a:t>
            </a:r>
            <a:endParaRPr lang="en-PH" altLang="zh-CN" sz="2000" dirty="0">
              <a:solidFill>
                <a:srgbClr val="002664"/>
              </a:solidFill>
              <a:latin typeface="Arial" panose="020B0604020202020204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性传播感染检测快捷、简单、保密，且在性健康诊所检测通常是免费的。 </a:t>
            </a:r>
            <a:endParaRPr lang="en-PH" altLang="zh-CN" sz="2000" dirty="0">
              <a:solidFill>
                <a:srgbClr val="002664"/>
              </a:solidFill>
              <a:latin typeface="Arial" panose="020B0604020202020204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请定期进行检测。 </a:t>
            </a:r>
            <a:endParaRPr lang="en-PH" altLang="zh-CN" sz="2000" dirty="0">
              <a:solidFill>
                <a:srgbClr val="002664"/>
              </a:solidFill>
              <a:latin typeface="Arial" panose="020B0604020202020204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所有性传播感染都可以治疗，部分性传播感染还可以完全治愈</a:t>
            </a:r>
            <a:r>
              <a:rPr lang="zh-CN" altLang="en-US" sz="2400" dirty="0"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。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chemeClr val="bg1"/>
                </a:solidFill>
                <a:latin typeface="Public Sans Medium" pitchFamily="2" charset="77"/>
              </a:rPr>
              <a:t>mhahs.org.au</a:t>
            </a:r>
            <a:endParaRPr lang="en-US" sz="1100" dirty="0">
              <a:solidFill>
                <a:schemeClr val="bg1"/>
              </a:solidFill>
              <a:latin typeface="Public Sans Medium" pitchFamily="2" charset="77"/>
            </a:endParaRPr>
          </a:p>
        </p:txBody>
      </p:sp>
      <p:sp>
        <p:nvSpPr>
          <p:cNvPr id="4" name="Slide Number Placeholder 3"/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21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04545" y="3135394"/>
            <a:ext cx="5582909" cy="7884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4200"/>
              </a:lnSpc>
            </a:pPr>
            <a:r>
              <a:rPr lang="zh-CN" altLang="ja-JP" sz="7000" b="1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有</a:t>
            </a:r>
            <a:r>
              <a:rPr lang="ja-JP" altLang="en-US" sz="7000" b="1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问题</a:t>
            </a:r>
            <a:r>
              <a:rPr lang="zh-CN" altLang="ja-JP" sz="7000" b="1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吗</a:t>
            </a:r>
            <a:r>
              <a:rPr lang="en-PH" altLang="ja-JP" sz="7000" b="1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?</a:t>
            </a:r>
            <a:endParaRPr lang="en-US" sz="7000" b="1" dirty="0">
              <a:solidFill>
                <a:schemeClr val="bg1"/>
              </a:solidFill>
              <a:latin typeface="KaiTi" panose="02010609060101010101" pitchFamily="49" charset="-122"/>
              <a:ea typeface="KaiTi" panose="02010609060101010101" pitchFamily="49" charset="-122"/>
              <a:cs typeface="Poppins" panose="00000500000000000000" pitchFamily="2" charset="77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21" y="5436401"/>
            <a:ext cx="1327150" cy="12890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50521" y="1692065"/>
            <a:ext cx="7928975" cy="272258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4500"/>
              </a:lnSpc>
            </a:pPr>
            <a:r>
              <a:rPr lang="ja-JP" altLang="en-US" sz="2000" b="1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编制单位</a:t>
            </a:r>
            <a:r>
              <a:rPr lang="ja-JP" altLang="en-US" sz="3600" dirty="0"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：</a:t>
            </a:r>
            <a:r>
              <a:rPr lang="en-US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zh-CN" altLang="en-US" sz="4000" b="1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新州多元文化 </a:t>
            </a:r>
            <a:r>
              <a:rPr lang="en-US" altLang="zh-CN" sz="4000" b="1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HIV </a:t>
            </a:r>
          </a:p>
          <a:p>
            <a:pPr>
              <a:lnSpc>
                <a:spcPts val="4500"/>
              </a:lnSpc>
            </a:pPr>
            <a:r>
              <a:rPr lang="zh-CN" altLang="en-US" sz="4000" b="1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与肝炎服务中心 </a:t>
            </a:r>
            <a:r>
              <a:rPr lang="en-PH" altLang="zh-CN" sz="4000" b="1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(</a:t>
            </a:r>
            <a:r>
              <a:rPr lang="en-US" sz="4000" b="1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NSW Multicultural HIV </a:t>
            </a:r>
            <a:br>
              <a:rPr lang="en-US" sz="4000" b="1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</a:br>
            <a:r>
              <a:rPr lang="en-US" sz="4000" b="1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and Hepatitis Service)</a:t>
            </a:r>
          </a:p>
          <a:p>
            <a:pPr>
              <a:lnSpc>
                <a:spcPts val="3500"/>
              </a:lnSpc>
            </a:pPr>
            <a:r>
              <a:rPr lang="en-US" sz="2000" b="1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(MHAHS)  </a:t>
            </a:r>
            <a:r>
              <a:rPr lang="en-US" sz="3000" b="1" dirty="0" err="1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mhahs.org.au</a:t>
            </a:r>
            <a:endParaRPr lang="en-US" sz="3000" b="1" dirty="0">
              <a:solidFill>
                <a:srgbClr val="002664"/>
              </a:solidFill>
              <a:latin typeface="Arial" panose="020B0604020202020204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B25B65-A7B1-E0DB-6218-6C08D7B5FD1E}"/>
              </a:ext>
            </a:extLst>
          </p:cNvPr>
          <p:cNvSpPr txBox="1"/>
          <p:nvPr/>
        </p:nvSpPr>
        <p:spPr>
          <a:xfrm>
            <a:off x="407406" y="769545"/>
            <a:ext cx="2797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rgbClr val="002060"/>
                </a:solidFill>
              </a:rPr>
              <a:t>August 2025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04" y="2799403"/>
            <a:ext cx="3270250" cy="30734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/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3</a:t>
            </a:fld>
            <a:endParaRPr lang="en-US" dirty="0">
              <a:solidFill>
                <a:srgbClr val="002664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10948" y="1688197"/>
            <a:ext cx="3935302" cy="847725"/>
            <a:chOff x="199373" y="1551007"/>
            <a:chExt cx="3935302" cy="847725"/>
          </a:xfrm>
        </p:grpSpPr>
        <p:sp>
          <p:nvSpPr>
            <p:cNvPr id="5" name="Rounded Rectangle 4"/>
            <p:cNvSpPr/>
            <p:nvPr/>
          </p:nvSpPr>
          <p:spPr>
            <a:xfrm rot="21382852">
              <a:off x="199373" y="1551007"/>
              <a:ext cx="3929126" cy="84772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" name="Title 5"/>
            <p:cNvSpPr txBox="1"/>
            <p:nvPr/>
          </p:nvSpPr>
          <p:spPr>
            <a:xfrm rot="21382852">
              <a:off x="205549" y="1674607"/>
              <a:ext cx="3929126" cy="65202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ts val="4500"/>
                </a:lnSpc>
              </a:pPr>
              <a:r>
                <a:rPr lang="zh-CN" altLang="en-US" sz="2400" b="1" dirty="0">
                  <a:solidFill>
                    <a:srgbClr val="002664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为什么要重视性传播感染？</a:t>
              </a:r>
              <a:endParaRPr lang="en-US" sz="24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  <a:cs typeface="Poppins" panose="00000500000000000000" pitchFamily="2" charset="77"/>
              </a:endParaRPr>
            </a:p>
          </p:txBody>
        </p:sp>
      </p:grp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62307" y="575683"/>
            <a:ext cx="4373008" cy="1300388"/>
          </a:xfrm>
        </p:spPr>
        <p:txBody>
          <a:bodyPr anchor="t">
            <a:noAutofit/>
          </a:bodyPr>
          <a:lstStyle/>
          <a:p>
            <a:pPr>
              <a:lnSpc>
                <a:spcPts val="4200"/>
              </a:lnSpc>
            </a:pPr>
            <a:r>
              <a:rPr lang="zh-CN" altLang="en-US" sz="36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什么是性传播感染？</a:t>
            </a:r>
            <a:r>
              <a:rPr lang="en-US" sz="36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  <a:cs typeface="Poppins" panose="00000500000000000000" pitchFamily="2" charset="77"/>
              </a:rPr>
              <a:t> </a:t>
            </a:r>
          </a:p>
        </p:txBody>
      </p:sp>
      <p:sp>
        <p:nvSpPr>
          <p:cNvPr id="8" name="Rounded Rectangle 7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459266" y="601249"/>
            <a:ext cx="7377830" cy="1791222"/>
          </a:xfrm>
          <a:prstGeom prst="roundRect">
            <a:avLst>
              <a:gd name="adj" fmla="val 82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459266" y="2755725"/>
            <a:ext cx="7377830" cy="2279738"/>
          </a:xfrm>
          <a:prstGeom prst="roundRect">
            <a:avLst>
              <a:gd name="adj" fmla="val 82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4459266" y="5336087"/>
            <a:ext cx="7377830" cy="920664"/>
          </a:xfrm>
          <a:prstGeom prst="roundRect">
            <a:avLst>
              <a:gd name="adj" fmla="val 8275"/>
            </a:avLst>
          </a:prstGeom>
          <a:solidFill>
            <a:srgbClr val="0026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716711" y="996743"/>
            <a:ext cx="6914299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SzPct val="80000"/>
            </a:pPr>
            <a:r>
              <a:rPr lang="ja-JP" altLang="en-US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性传播感染的英文全称是 </a:t>
            </a:r>
            <a:r>
              <a:rPr lang="en-AU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Sexually Transmissible Infections：</a:t>
            </a:r>
            <a:endParaRPr lang="en-US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179705" indent="-179705">
              <a:spcAft>
                <a:spcPts val="500"/>
              </a:spcAft>
              <a:buSzPct val="80000"/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由</a:t>
            </a:r>
            <a:r>
              <a:rPr lang="zh-CN" altLang="en-US" dirty="0">
                <a:solidFill>
                  <a:srgbClr val="002664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</a:rPr>
              <a:t>细菌、病毒或寄生虫引起</a:t>
            </a:r>
            <a:endParaRPr lang="en-US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179705" indent="-179705">
              <a:spcAft>
                <a:spcPts val="500"/>
              </a:spcAft>
              <a:buSzPct val="80000"/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rgbClr val="002664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</a:rPr>
              <a:t>在澳大利亚细菌性性传播感染较为常见</a:t>
            </a:r>
            <a:endParaRPr lang="en-US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16711" y="3022313"/>
            <a:ext cx="6914299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SzPct val="80000"/>
            </a:pPr>
            <a:r>
              <a:rPr lang="zh-CN" altLang="en-US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性传播感染必须引起重视的原因：</a:t>
            </a:r>
            <a:endParaRPr lang="en-US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179705" indent="-179705">
              <a:spcAft>
                <a:spcPts val="500"/>
              </a:spcAft>
              <a:buSzPct val="80000"/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很多性传播感染可以治疗，部分性传播感染还可治愈</a:t>
            </a:r>
            <a:endParaRPr lang="en-US" altLang="zh-CN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179705" indent="-179705">
              <a:spcAft>
                <a:spcPts val="500"/>
              </a:spcAft>
              <a:buSzPct val="80000"/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如</a:t>
            </a:r>
            <a:r>
              <a:rPr lang="zh-CN" altLang="en-US" dirty="0">
                <a:solidFill>
                  <a:srgbClr val="002664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</a:rPr>
              <a:t>不及时治疗，可能导致严重健康问题</a:t>
            </a:r>
            <a:r>
              <a:rPr lang="zh-CN" altLang="en-US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endParaRPr lang="en-PH" altLang="zh-CN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179705" indent="-179705">
              <a:spcAft>
                <a:spcPts val="500"/>
              </a:spcAft>
              <a:buSzPct val="80000"/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很多人感染后不自知，从而增加传播风险</a:t>
            </a:r>
            <a:endParaRPr lang="en-US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16711" y="5571766"/>
            <a:ext cx="6914299" cy="67711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要定期接受检测才能及时知道是否已被感染。</a:t>
            </a:r>
            <a:endParaRPr lang="en-US" sz="2000" b="1" dirty="0">
              <a:solidFill>
                <a:schemeClr val="bg1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pic>
        <p:nvPicPr>
          <p:cNvPr id="7" name="Picture 6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5373" y="2645303"/>
            <a:ext cx="2082800" cy="3810000"/>
          </a:xfrm>
          <a:prstGeom prst="rect">
            <a:avLst/>
          </a:prstGeom>
        </p:spPr>
      </p:pic>
      <p:pic>
        <p:nvPicPr>
          <p:cNvPr id="11" name="Picture 10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43560" y="5021321"/>
            <a:ext cx="1187450" cy="1549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68564" y="228009"/>
            <a:ext cx="781050" cy="78105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/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4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" name="Rounded Rectangle 1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37368" y="5323562"/>
            <a:ext cx="11349623" cy="977030"/>
          </a:xfrm>
          <a:prstGeom prst="roundRect">
            <a:avLst>
              <a:gd name="adj" fmla="val 82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>
            <a:spLocks noGrp="1" noRot="1" noMove="1" noResize="1" noEditPoints="1" noAdjustHandles="1" noChangeArrowheads="1" noChangeShapeType="1"/>
          </p:cNvSpPr>
          <p:nvPr>
            <p:custDataLst>
              <p:tags r:id="rId1"/>
            </p:custDataLst>
          </p:nvPr>
        </p:nvSpPr>
        <p:spPr>
          <a:xfrm>
            <a:off x="437368" y="1853852"/>
            <a:ext cx="3533383" cy="3256767"/>
          </a:xfrm>
          <a:prstGeom prst="roundRect">
            <a:avLst>
              <a:gd name="adj" fmla="val 481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 Same-side Corner of Rectangle 7"/>
          <p:cNvSpPr>
            <a:spLocks noGrp="1" noRot="1" noMove="1" noResize="1" noEditPoints="1" noAdjustHandles="1" noChangeArrowheads="1" noChangeShapeType="1"/>
          </p:cNvSpPr>
          <p:nvPr>
            <p:custDataLst>
              <p:tags r:id="rId2"/>
            </p:custDataLst>
          </p:nvPr>
        </p:nvSpPr>
        <p:spPr>
          <a:xfrm>
            <a:off x="437368" y="1853852"/>
            <a:ext cx="3533383" cy="673308"/>
          </a:xfrm>
          <a:prstGeom prst="round2SameRect">
            <a:avLst/>
          </a:prstGeom>
          <a:solidFill>
            <a:srgbClr val="B9A7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b="1"/>
            </a:pPr>
            <a:r>
              <a:rPr lang="ja-JP" altLang="en-US" b="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由细菌引起的性传播感染 </a:t>
            </a:r>
          </a:p>
          <a:p>
            <a:pPr algn="ctr">
              <a:defRPr b="1"/>
            </a:pPr>
            <a:r>
              <a:rPr lang="en-AU" b="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bacteria</a:t>
            </a:r>
          </a:p>
        </p:txBody>
      </p:sp>
      <p:sp>
        <p:nvSpPr>
          <p:cNvPr id="9" name="Rounded Rectangle 8"/>
          <p:cNvSpPr>
            <a:spLocks noGrp="1" noRot="1" noMove="1" noResize="1" noEditPoints="1" noAdjustHandles="1" noChangeArrowheads="1" noChangeShapeType="1"/>
          </p:cNvSpPr>
          <p:nvPr>
            <p:custDataLst>
              <p:tags r:id="rId3"/>
            </p:custDataLst>
          </p:nvPr>
        </p:nvSpPr>
        <p:spPr>
          <a:xfrm>
            <a:off x="4314887" y="1853852"/>
            <a:ext cx="3533383" cy="3256767"/>
          </a:xfrm>
          <a:prstGeom prst="roundRect">
            <a:avLst>
              <a:gd name="adj" fmla="val 481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 Same-side Corner of Rectangle 9"/>
          <p:cNvSpPr>
            <a:spLocks noGrp="1" noRot="1" noMove="1" noResize="1" noEditPoints="1" noAdjustHandles="1" noChangeArrowheads="1" noChangeShapeType="1"/>
          </p:cNvSpPr>
          <p:nvPr>
            <p:custDataLst>
              <p:tags r:id="rId4"/>
            </p:custDataLst>
          </p:nvPr>
        </p:nvSpPr>
        <p:spPr>
          <a:xfrm>
            <a:off x="4314887" y="1853852"/>
            <a:ext cx="3533383" cy="673308"/>
          </a:xfrm>
          <a:prstGeom prst="round2SameRect">
            <a:avLst/>
          </a:prstGeom>
          <a:solidFill>
            <a:srgbClr val="00C2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b="1"/>
            </a:pPr>
            <a:r>
              <a:rPr lang="ja-JP" altLang="en-US" b="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由病毒引起的性传播感染 </a:t>
            </a:r>
          </a:p>
          <a:p>
            <a:pPr algn="ctr">
              <a:defRPr b="1"/>
            </a:pPr>
            <a:r>
              <a:rPr lang="en-AU" b="0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viruses</a:t>
            </a:r>
            <a:endParaRPr lang="en-US" dirty="0">
              <a:solidFill>
                <a:srgbClr val="002664"/>
              </a:solidFill>
              <a:latin typeface="Arial" panose="020B0604020202020204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1" name="Rounded Rectangle 10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227130" y="1853852"/>
            <a:ext cx="3533383" cy="3256767"/>
          </a:xfrm>
          <a:prstGeom prst="roundRect">
            <a:avLst>
              <a:gd name="adj" fmla="val 481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 Same-side Corner of Rectangle 11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227130" y="1853852"/>
            <a:ext cx="3533383" cy="673308"/>
          </a:xfrm>
          <a:prstGeom prst="round2SameRect">
            <a:avLst/>
          </a:prstGeom>
          <a:solidFill>
            <a:srgbClr val="0026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b="1"/>
            </a:pPr>
            <a:r>
              <a:rPr lang="ja-JP" altLang="en-US" dirty="0">
                <a:solidFill>
                  <a:schemeClr val="bg1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由寄生虫引起的性传播感染 </a:t>
            </a:r>
          </a:p>
          <a:p>
            <a:pPr algn="ctr">
              <a:defRPr b="1"/>
            </a:pPr>
            <a:r>
              <a:rPr lang="en-AU" b="0" dirty="0">
                <a:solidFill>
                  <a:schemeClr val="bg1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parasites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3" name="Title 5"/>
          <p:cNvSpPr txBox="1"/>
          <p:nvPr/>
        </p:nvSpPr>
        <p:spPr>
          <a:xfrm>
            <a:off x="354905" y="438493"/>
            <a:ext cx="6437072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 sz="3200">
                <a:latin typeface="Arial" panose="020B0604020202020204"/>
                <a:cs typeface="Arial" panose="020B0604020202020204"/>
              </a:defRPr>
            </a:pPr>
            <a:r>
              <a:rPr lang="zh-CN" alt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最常见的性传播感染有哪些？</a:t>
            </a:r>
          </a:p>
        </p:txBody>
      </p:sp>
      <p:sp>
        <p:nvSpPr>
          <p:cNvPr id="16" name="TextBox 15"/>
          <p:cNvSpPr txBox="1"/>
          <p:nvPr>
            <p:custDataLst>
              <p:tags r:id="rId5"/>
            </p:custDataLst>
          </p:nvPr>
        </p:nvSpPr>
        <p:spPr>
          <a:xfrm>
            <a:off x="648182" y="2789499"/>
            <a:ext cx="3078866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>
                <a:cs typeface="Arial" panose="020B0604020202020204"/>
              </a:defRPr>
            </a:pPr>
            <a:r>
              <a:rPr lang="ja-JP" altLang="en-US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梅毒</a:t>
            </a:r>
          </a:p>
          <a:p>
            <a:pPr marL="285750" indent="-285750">
              <a:buFont typeface="Arial" panose="020B0604020202020204" pitchFamily="34" charset="0"/>
              <a:buChar char="•"/>
              <a:defRPr>
                <a:cs typeface="Arial" panose="020B0604020202020204"/>
              </a:defRPr>
            </a:pPr>
            <a:r>
              <a:rPr lang="ja-JP" altLang="en-US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衣原体感染 </a:t>
            </a:r>
          </a:p>
          <a:p>
            <a:pPr marL="285750" indent="-285750">
              <a:buFont typeface="Arial" panose="020B0604020202020204" pitchFamily="34" charset="0"/>
              <a:buChar char="•"/>
              <a:defRPr>
                <a:cs typeface="Arial" panose="020B0604020202020204"/>
              </a:defRPr>
            </a:pPr>
            <a:r>
              <a:rPr lang="ja-JP" altLang="en-US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淋病</a:t>
            </a:r>
            <a:endParaRPr lang="en-US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7" name="TextBox 16"/>
          <p:cNvSpPr txBox="1"/>
          <p:nvPr>
            <p:custDataLst>
              <p:tags r:id="rId6"/>
            </p:custDataLst>
          </p:nvPr>
        </p:nvSpPr>
        <p:spPr>
          <a:xfrm>
            <a:off x="4495846" y="2789499"/>
            <a:ext cx="3171464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>
                <a:cs typeface="Arial" panose="020B0604020202020204"/>
              </a:defRPr>
            </a:pPr>
            <a:r>
              <a:rPr lang="ja-JP" altLang="en-US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猴痘</a:t>
            </a:r>
            <a:r>
              <a:rPr lang="en-US" altLang="ja-JP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(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monkey pox)*</a:t>
            </a:r>
          </a:p>
          <a:p>
            <a:pPr marL="285750" indent="-285750">
              <a:buFont typeface="Arial" panose="020B0604020202020204" pitchFamily="34" charset="0"/>
              <a:buChar char="•"/>
              <a:defRPr>
                <a:cs typeface="Arial" panose="020B0604020202020204"/>
              </a:defRPr>
            </a:pPr>
            <a:r>
              <a:rPr lang="ja-JP" altLang="en-US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人类免疫缺陷病毒（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HIV）</a:t>
            </a:r>
          </a:p>
          <a:p>
            <a:pPr marL="285750" indent="-285750">
              <a:buFont typeface="Arial" panose="020B0604020202020204" pitchFamily="34" charset="0"/>
              <a:buChar char="•"/>
              <a:defRPr>
                <a:cs typeface="Arial" panose="020B0604020202020204"/>
              </a:defRPr>
            </a:pPr>
            <a:r>
              <a:rPr lang="ja-JP" altLang="en-US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生殖器疱疹</a:t>
            </a:r>
          </a:p>
          <a:p>
            <a:pPr marL="285750" indent="-285750">
              <a:buFont typeface="Arial" panose="020B0604020202020204" pitchFamily="34" charset="0"/>
              <a:buChar char="•"/>
              <a:defRPr>
                <a:cs typeface="Arial" panose="020B0604020202020204"/>
              </a:defRPr>
            </a:pPr>
            <a:r>
              <a:rPr lang="ja-JP" altLang="en-US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生殖器疣</a:t>
            </a:r>
          </a:p>
          <a:p>
            <a:pPr marL="285750" indent="-285750">
              <a:buFont typeface="Arial" panose="020B0604020202020204" pitchFamily="34" charset="0"/>
              <a:buChar char="•"/>
              <a:defRPr>
                <a:cs typeface="Arial" panose="020B0604020202020204"/>
              </a:defRPr>
            </a:pPr>
            <a:r>
              <a:rPr lang="ja-JP" altLang="en-US" dirty="0">
                <a:solidFill>
                  <a:srgbClr val="002664"/>
                </a:solidFill>
                <a:latin typeface="Arial" panose="020B0604020202020204" pitchFamily="34" charset="0"/>
                <a:ea typeface="KaiTi" panose="02010609060101010101" pitchFamily="49" charset="-122"/>
                <a:cs typeface="Arial" panose="020B0604020202020204" pitchFamily="34" charset="0"/>
              </a:rPr>
              <a:t>乙肝</a:t>
            </a:r>
            <a:endParaRPr lang="en-US" dirty="0">
              <a:solidFill>
                <a:srgbClr val="002664"/>
              </a:solidFill>
              <a:latin typeface="Arial" panose="020B0604020202020204" pitchFamily="34" charset="0"/>
              <a:ea typeface="KaiTi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461094" y="2789499"/>
            <a:ext cx="3078866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lvl="0" indent="-285750">
              <a:lnSpc>
                <a:spcPct val="107000"/>
              </a:lnSpc>
              <a:buFont typeface="Arial" panose="020B0604020202020204" pitchFamily="34" charset="0"/>
              <a:buChar char="•"/>
              <a:defRPr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defRPr>
            </a:pPr>
            <a:r>
              <a:rPr lang="zh-CN" altLang="en-US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滴虫病</a:t>
            </a:r>
          </a:p>
          <a:p>
            <a:pPr marL="285750" lvl="0" indent="-285750">
              <a:lnSpc>
                <a:spcPct val="107000"/>
              </a:lnSpc>
              <a:buFont typeface="Arial" panose="020B0604020202020204" pitchFamily="34" charset="0"/>
              <a:buChar char="•"/>
              <a:defRPr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defRPr>
            </a:pPr>
            <a:r>
              <a:rPr lang="zh-CN" altLang="en-US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阴虱（疥疮）</a:t>
            </a:r>
            <a:endParaRPr lang="zh-CN" altLang="en-US" sz="1800" b="0" kern="100" dirty="0">
              <a:solidFill>
                <a:srgbClr val="002664"/>
              </a:solidFill>
              <a:effectLst/>
              <a:latin typeface="KaiTi" panose="02010609060101010101" pitchFamily="49" charset="-122"/>
              <a:ea typeface="KaiTi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52354" y="5630701"/>
            <a:ext cx="106950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在澳大利亚，最常见的性传播感染是衣原体感染、淋病和梅毒。</a:t>
            </a:r>
          </a:p>
        </p:txBody>
      </p:sp>
      <p:pic>
        <p:nvPicPr>
          <p:cNvPr id="6" name="Picture 5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91977" y="-709574"/>
            <a:ext cx="4914900" cy="233045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/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5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/>
          <p:cNvSpPr txBox="1"/>
          <p:nvPr/>
        </p:nvSpPr>
        <p:spPr>
          <a:xfrm>
            <a:off x="439838" y="438493"/>
            <a:ext cx="6003825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zh-CN" alt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性传播感染是如何发生的？</a:t>
            </a:r>
            <a:endParaRPr lang="en-US" sz="4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anose="00000500000000000000" pitchFamily="2" charset="7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9838" y="4444679"/>
            <a:ext cx="2488557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zh-CN" altLang="en-US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通过阴道性交、口交或肛交传播</a:t>
            </a:r>
            <a:endParaRPr lang="en-US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52800" y="4444679"/>
            <a:ext cx="2488557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zh-CN" altLang="en-US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通过体液传播，例如精液、阴道分泌物、母乳或血液</a:t>
            </a:r>
            <a:endParaRPr lang="en-US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65762" y="4444679"/>
            <a:ext cx="2488557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zh-CN" altLang="en-US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通过亲密的皮肤接触传播</a:t>
            </a:r>
            <a:endParaRPr lang="en-US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178725" y="4444679"/>
            <a:ext cx="2592728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zh-CN" altLang="en-US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可在受孕、分娩或哺乳期间传播</a:t>
            </a:r>
            <a:endParaRPr lang="en-US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pic>
        <p:nvPicPr>
          <p:cNvPr id="2" name="Picture 1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9525" y="130723"/>
            <a:ext cx="4978400" cy="1657350"/>
          </a:xfrm>
          <a:prstGeom prst="rect">
            <a:avLst/>
          </a:prstGeom>
        </p:spPr>
      </p:pic>
      <p:pic>
        <p:nvPicPr>
          <p:cNvPr id="5" name="Picture 4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785" y="5491880"/>
            <a:ext cx="4730750" cy="258445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/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6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/>
          <p:cNvSpPr txBox="1"/>
          <p:nvPr/>
        </p:nvSpPr>
        <p:spPr>
          <a:xfrm>
            <a:off x="358815" y="438493"/>
            <a:ext cx="5582909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 sz="4000">
                <a:latin typeface="Arial" panose="020B0604020202020204"/>
                <a:cs typeface="Arial" panose="020B0604020202020204"/>
              </a:defRPr>
            </a:pPr>
            <a:r>
              <a:rPr lang="zh-CN" alt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性传播感染不会通过</a:t>
            </a:r>
          </a:p>
          <a:p>
            <a:pPr algn="l">
              <a:defRPr sz="4000">
                <a:latin typeface="Arial" panose="020B0604020202020204"/>
                <a:cs typeface="Arial" panose="020B0604020202020204"/>
              </a:defRPr>
            </a:pPr>
            <a:r>
              <a:rPr lang="zh-CN" alt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以下方式发生</a:t>
            </a:r>
            <a:r>
              <a:rPr lang="en-PH" altLang="zh-CN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…</a:t>
            </a:r>
            <a:endParaRPr lang="zh-CN" altLang="en-US" sz="4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8815" y="4363656"/>
            <a:ext cx="2013995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defRPr sz="1800"/>
            </a:pPr>
            <a:r>
              <a:rPr lang="ja-JP" altLang="en-US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共用食物或餐具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11370" y="4363656"/>
            <a:ext cx="2013995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defRPr sz="1800"/>
            </a:pPr>
            <a:r>
              <a:rPr lang="zh-CN" altLang="en-US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共用马桶座圈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63924" y="4363656"/>
            <a:ext cx="2013995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defRPr sz="1800"/>
            </a:pPr>
            <a:r>
              <a:rPr lang="ja-JP" altLang="en-US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共用淋浴或游泳池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416479" y="4363656"/>
            <a:ext cx="2013995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ja-JP" altLang="en-US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握手</a:t>
            </a:r>
          </a:p>
          <a:p>
            <a:pPr algn="ctr">
              <a:spcAft>
                <a:spcPts val="500"/>
              </a:spcAft>
              <a:buSzPct val="80000"/>
            </a:pPr>
            <a:endParaRPr lang="en-US" dirty="0">
              <a:latin typeface="Public Sans ExtraLight" pitchFamily="2" charset="7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769033" y="4363656"/>
            <a:ext cx="2013995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defRPr sz="1800"/>
            </a:pPr>
            <a:r>
              <a:rPr lang="ja-JP" altLang="en-US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轻吻</a:t>
            </a:r>
          </a:p>
        </p:txBody>
      </p:sp>
      <p:pic>
        <p:nvPicPr>
          <p:cNvPr id="2" name="Picture 1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1977" y="-709574"/>
            <a:ext cx="4914900" cy="233045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07" y="0"/>
            <a:ext cx="4470400" cy="80391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/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7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9" name="Title 5"/>
          <p:cNvSpPr txBox="1"/>
          <p:nvPr/>
        </p:nvSpPr>
        <p:spPr>
          <a:xfrm>
            <a:off x="345598" y="1410767"/>
            <a:ext cx="4259893" cy="18995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zh-CN" alt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梅毒的常见症状有哪些？</a:t>
            </a:r>
            <a:endParaRPr lang="zh-CN" altLang="en-US" sz="4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anose="00000500000000000000" pitchFamily="2" charset="7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60162" y="1503365"/>
            <a:ext cx="6986240" cy="34041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口腔、阴茎、阴道、肛门或子宫颈部出现溃疡</a:t>
            </a:r>
            <a:endParaRPr lang="en-US" altLang="zh-CN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手部、背部、胸部或脚部出现红疹 </a:t>
            </a:r>
            <a:endParaRPr lang="en-PH" altLang="zh-CN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腋下或腹股沟淋巴结肿大 </a:t>
            </a:r>
            <a:endParaRPr lang="en-PH" altLang="zh-CN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发烧</a:t>
            </a:r>
            <a:endParaRPr lang="en-PH" altLang="zh-CN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脱发</a:t>
            </a:r>
            <a:endParaRPr lang="en-PH" altLang="zh-CN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头痛 </a:t>
            </a:r>
            <a:endParaRPr lang="en-PH" altLang="zh-CN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疲劳</a:t>
            </a:r>
            <a:endParaRPr lang="en-US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grpSp>
        <p:nvGrpSpPr>
          <p:cNvPr id="13" name="Group 12"/>
          <p:cNvGrpSpPr>
            <a:grpSpLocks noGrp="1" noUngrp="1" noRot="1" noMove="1" noResize="1"/>
          </p:cNvGrpSpPr>
          <p:nvPr/>
        </p:nvGrpSpPr>
        <p:grpSpPr>
          <a:xfrm>
            <a:off x="7331839" y="3429000"/>
            <a:ext cx="2838450" cy="2254250"/>
            <a:chOff x="7331839" y="3429000"/>
            <a:chExt cx="2838450" cy="2254250"/>
          </a:xfrm>
        </p:grpSpPr>
        <p:pic>
          <p:nvPicPr>
            <p:cNvPr id="11" name="Picture 10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31839" y="3429000"/>
              <a:ext cx="2838450" cy="2254250"/>
            </a:xfrm>
            <a:prstGeom prst="rect">
              <a:avLst/>
            </a:prstGeom>
          </p:spPr>
        </p:pic>
        <p:sp>
          <p:nvSpPr>
            <p:cNvPr id="12" name="TextBox 11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477889" y="3891915"/>
              <a:ext cx="2216785" cy="65722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bg1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如不及时治疗，梅毒可能引发严重并发症</a:t>
              </a:r>
              <a:endParaRPr lang="en-US" sz="2000" b="1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endParaRPr>
            </a:p>
          </p:txBody>
        </p:sp>
      </p:grpSp>
      <p:pic>
        <p:nvPicPr>
          <p:cNvPr id="2" name="Picture 1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93927" y="4132162"/>
            <a:ext cx="2298700" cy="61341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023" y="0"/>
            <a:ext cx="4730750" cy="80391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/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8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" name="Rounded Rectangle 1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871773" y="5347661"/>
            <a:ext cx="6043154" cy="920664"/>
          </a:xfrm>
          <a:prstGeom prst="roundRect">
            <a:avLst>
              <a:gd name="adj" fmla="val 8275"/>
            </a:avLst>
          </a:prstGeom>
          <a:solidFill>
            <a:srgbClr val="0026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5"/>
          <p:cNvSpPr txBox="1"/>
          <p:nvPr/>
        </p:nvSpPr>
        <p:spPr>
          <a:xfrm>
            <a:off x="250732" y="1109825"/>
            <a:ext cx="4511332" cy="18995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zh-CN" alt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衣原体感染与淋病的常见症状包括</a:t>
            </a:r>
            <a:endParaRPr lang="zh-CN" altLang="en-US" sz="4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anose="00000500000000000000" pitchFamily="2" charset="7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81482" y="1109825"/>
            <a:ext cx="6986240" cy="34041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阴茎</a:t>
            </a:r>
            <a:r>
              <a:rPr lang="en-US" altLang="zh-CN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/</a:t>
            </a: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尿道或阴道有分泌物</a:t>
            </a:r>
            <a:endParaRPr lang="en-US" altLang="zh-CN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骨盆区域疼痛 </a:t>
            </a:r>
            <a:endParaRPr lang="en-PH" altLang="zh-CN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阴道异常出血 </a:t>
            </a:r>
            <a:endParaRPr lang="en-PH" altLang="zh-CN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小便时疼痛 </a:t>
            </a:r>
            <a:endParaRPr lang="en-PH" altLang="zh-CN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性交时或性交后疼痛 </a:t>
            </a:r>
            <a:endParaRPr lang="en-PH" altLang="zh-CN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睾丸疼痛 </a:t>
            </a:r>
            <a:endParaRPr lang="en-PH" altLang="zh-CN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肛门疼痛或有分泌物 </a:t>
            </a:r>
            <a:endParaRPr lang="en-PH" altLang="zh-CN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排便时感到疼痛</a:t>
            </a:r>
            <a:endParaRPr lang="en-US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14170" y="5569053"/>
            <a:ext cx="4896989" cy="67711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只有定期检测才能确认是否已被感染。</a:t>
            </a:r>
            <a:endParaRPr lang="en-US" sz="2000" b="1" dirty="0">
              <a:solidFill>
                <a:schemeClr val="bg1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pic>
        <p:nvPicPr>
          <p:cNvPr id="7" name="Picture 6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3105" y="4233962"/>
            <a:ext cx="2559050" cy="247015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/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9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/>
          <p:cNvSpPr txBox="1"/>
          <p:nvPr/>
        </p:nvSpPr>
        <p:spPr>
          <a:xfrm>
            <a:off x="358413" y="438493"/>
            <a:ext cx="5582909" cy="171439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zh-CN" alt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哪些人群应该接受性传播感染检测？</a:t>
            </a:r>
            <a:endParaRPr lang="en-US" sz="4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anose="00000500000000000000" pitchFamily="2" charset="77"/>
            </a:endParaRPr>
          </a:p>
          <a:p>
            <a:pPr>
              <a:lnSpc>
                <a:spcPts val="4200"/>
              </a:lnSpc>
            </a:pPr>
            <a:r>
              <a:rPr lang="zh-CN" altLang="en-US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以下人群应考虑接受性传播感染检测：</a:t>
            </a:r>
            <a:endParaRPr lang="en-US" sz="2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anose="00000500000000000000" pitchFamily="2" charset="7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732" y="4363656"/>
            <a:ext cx="2237825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zh-CN" altLang="en-US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曾发生无保护性行为</a:t>
            </a:r>
            <a:endParaRPr lang="en-US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11370" y="4363656"/>
            <a:ext cx="2013995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zh-CN" altLang="en-US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有过无保护性行为的男男性行为者</a:t>
            </a:r>
            <a:endParaRPr lang="en-US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63924" y="4363656"/>
            <a:ext cx="2013995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zh-CN" altLang="en-US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已怀孕或正在备孕</a:t>
            </a:r>
            <a:endParaRPr lang="en-US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16479" y="4363656"/>
            <a:ext cx="2013995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zh-CN" altLang="en-US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过去</a:t>
            </a:r>
            <a:r>
              <a:rPr lang="en-US" altLang="zh-CN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12</a:t>
            </a:r>
            <a:r>
              <a:rPr lang="zh-CN" altLang="en-US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个月内曾确诊感染</a:t>
            </a:r>
            <a:endParaRPr lang="en-US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769033" y="4363655"/>
            <a:ext cx="2013995" cy="141616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defRPr sz="2000">
                <a:solidFill>
                  <a:srgbClr val="313131"/>
                </a:solidFill>
              </a:defRPr>
            </a:pPr>
            <a:r>
              <a:rPr lang="zh-CN" altLang="en-US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自己或性伴侣出现了相关症状</a:t>
            </a:r>
            <a:r>
              <a:rPr lang="zh-CN" altLang="en-US" sz="14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（但多数性传播感染并无症状） 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8344190" y="582066"/>
            <a:ext cx="2849686" cy="1788500"/>
            <a:chOff x="8573583" y="548524"/>
            <a:chExt cx="2422363" cy="1788500"/>
          </a:xfrm>
        </p:grpSpPr>
        <p:pic>
          <p:nvPicPr>
            <p:cNvPr id="13" name="Picture 12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73583" y="548524"/>
              <a:ext cx="2422363" cy="178850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8643379" y="909223"/>
              <a:ext cx="2224052" cy="67711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defRPr b="1">
                  <a:solidFill>
                    <a:srgbClr val="3F3E3E"/>
                  </a:solidFill>
                  <a:effectLst/>
                  <a:latin typeface="+mj-lt"/>
                </a:defRPr>
              </a:pPr>
              <a:r>
                <a:rPr lang="zh-CN" altLang="en-US" sz="2000" dirty="0">
                  <a:solidFill>
                    <a:schemeClr val="bg1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经常检测有助于维护身体健康</a:t>
              </a:r>
              <a:endParaRPr lang="zh-CN" altLang="en-US" sz="2000" b="1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 panose="020F0502020204030204"/>
              </a:endParaRPr>
            </a:p>
          </p:txBody>
        </p:sp>
      </p:grpSp>
      <p:pic>
        <p:nvPicPr>
          <p:cNvPr id="2" name="Picture 1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1322" y="-664678"/>
            <a:ext cx="5861050" cy="247650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6.4383464566929,&quot;left&quot;:34.43842519685039,&quot;top&quot;:145.97259842519685,&quot;width&quot;:583.5355905511811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6.4383464566929,&quot;left&quot;:34.43842519685039,&quot;top&quot;:145.97259842519685,&quot;width&quot;:583.5355905511811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6.4383464566929,&quot;left&quot;:34.43842519685039,&quot;top&quot;:145.97259842519685,&quot;width&quot;:583.5355905511811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6.4383464566929,&quot;left&quot;:34.43842519685039,&quot;top&quot;:145.97259842519685,&quot;width&quot;:583.5355905511811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6.4383464566929,&quot;left&quot;:34.43842519685039,&quot;top&quot;:145.97259842519685,&quot;width&quot;:583.5355905511811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6.4383464566929,&quot;left&quot;:34.43842519685039,&quot;top&quot;:145.97259842519685,&quot;width&quot;:583.5355905511811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5FABCE039FD94AB088FC586ECBB7A5" ma:contentTypeVersion="15" ma:contentTypeDescription="Create a new document." ma:contentTypeScope="" ma:versionID="82b396a88bd882a696ef6219b2f9e43e">
  <xsd:schema xmlns:xsd="http://www.w3.org/2001/XMLSchema" xmlns:xs="http://www.w3.org/2001/XMLSchema" xmlns:p="http://schemas.microsoft.com/office/2006/metadata/properties" xmlns:ns2="6bf971bb-b6c5-471b-bc74-c5aba1a73da4" xmlns:ns3="def4e026-5643-48f8-83fb-50bd11837b84" targetNamespace="http://schemas.microsoft.com/office/2006/metadata/properties" ma:root="true" ma:fieldsID="62d13584a16800423a15fb96d5404267" ns2:_="" ns3:_="">
    <xsd:import namespace="6bf971bb-b6c5-471b-bc74-c5aba1a73da4"/>
    <xsd:import namespace="def4e026-5643-48f8-83fb-50bd11837b8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f971bb-b6c5-471b-bc74-c5aba1a73da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4a4c9e2d-f8e3-4a57-bac9-17bee8f4579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f4e026-5643-48f8-83fb-50bd11837b8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41794bb7-35cd-484e-b731-64c8d04a08fb}" ma:internalName="TaxCatchAll" ma:showField="CatchAllData" ma:web="def4e026-5643-48f8-83fb-50bd11837b8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ef4e026-5643-48f8-83fb-50bd11837b84" xsi:nil="true"/>
    <lcf76f155ced4ddcb4097134ff3c332f xmlns="6bf971bb-b6c5-471b-bc74-c5aba1a73da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33FEDC8-CEA0-4F08-B677-4FEDAA45B552}"/>
</file>

<file path=customXml/itemProps2.xml><?xml version="1.0" encoding="utf-8"?>
<ds:datastoreItem xmlns:ds="http://schemas.openxmlformats.org/officeDocument/2006/customXml" ds:itemID="{783E00A2-E102-4E54-8226-BFB40CDAB59A}"/>
</file>

<file path=customXml/itemProps3.xml><?xml version="1.0" encoding="utf-8"?>
<ds:datastoreItem xmlns:ds="http://schemas.openxmlformats.org/officeDocument/2006/customXml" ds:itemID="{521E365E-9BA4-4C45-8397-71C3012DD1A7}"/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2095</Words>
  <Application>Microsoft Office PowerPoint</Application>
  <PresentationFormat>Widescreen</PresentationFormat>
  <Paragraphs>204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KaiTi</vt:lpstr>
      <vt:lpstr>Aptos</vt:lpstr>
      <vt:lpstr>Aptos Display</vt:lpstr>
      <vt:lpstr>Arial</vt:lpstr>
      <vt:lpstr>Poppins</vt:lpstr>
      <vt:lpstr>Public Sans ExtraLight</vt:lpstr>
      <vt:lpstr>Public Sans Medium</vt:lpstr>
      <vt:lpstr>Wingdings</vt:lpstr>
      <vt:lpstr>Office Theme</vt:lpstr>
      <vt:lpstr>PowerPoint Presentation</vt:lpstr>
      <vt:lpstr>PowerPoint Presentation</vt:lpstr>
      <vt:lpstr>什么是性传播感染？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可在哪里接受检测</vt:lpstr>
      <vt:lpstr>PowerPoint Presentation</vt:lpstr>
      <vt:lpstr>性传播感染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Katie Lively</dc:creator>
  <cp:lastModifiedBy>Denise Voros (Sydney LHD)</cp:lastModifiedBy>
  <cp:revision>44</cp:revision>
  <dcterms:created xsi:type="dcterms:W3CDTF">2025-06-03T07:12:00Z</dcterms:created>
  <dcterms:modified xsi:type="dcterms:W3CDTF">2025-11-06T03:52:22Z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4FA1BFFF1F214C3E931BEC3FC5B53652_12</vt:lpwstr>
  </property>
  <property fmtid="{D5CDD505-2E9C-101B-9397-08002B2CF9AE}" pid="3" name="KSOProductBuildVer">
    <vt:lpwstr>2052-12.1.0.21541</vt:lpwstr>
  </property>
  <property fmtid="{D5CDD505-2E9C-101B-9397-08002B2CF9AE}" pid="4" name="MSIP_Label_76a44f01-6907-4156-9b79-a71e6c56ad93_Enabled">
    <vt:lpwstr>true</vt:lpwstr>
  </property>
  <property fmtid="{D5CDD505-2E9C-101B-9397-08002B2CF9AE}" pid="5" name="MSIP_Label_76a44f01-6907-4156-9b79-a71e6c56ad93_SetDate">
    <vt:lpwstr>2025-11-06T03:51:31Z</vt:lpwstr>
  </property>
  <property fmtid="{D5CDD505-2E9C-101B-9397-08002B2CF9AE}" pid="6" name="MSIP_Label_76a44f01-6907-4156-9b79-a71e6c56ad93_Method">
    <vt:lpwstr>Privileged</vt:lpwstr>
  </property>
  <property fmtid="{D5CDD505-2E9C-101B-9397-08002B2CF9AE}" pid="7" name="MSIP_Label_76a44f01-6907-4156-9b79-a71e6c56ad93_Name">
    <vt:lpwstr>OFFICIAL</vt:lpwstr>
  </property>
  <property fmtid="{D5CDD505-2E9C-101B-9397-08002B2CF9AE}" pid="8" name="MSIP_Label_76a44f01-6907-4156-9b79-a71e6c56ad93_SiteId">
    <vt:lpwstr>a687a7bf-02db-43df-bcbb-e7a8bda611a2</vt:lpwstr>
  </property>
  <property fmtid="{D5CDD505-2E9C-101B-9397-08002B2CF9AE}" pid="9" name="MSIP_Label_76a44f01-6907-4156-9b79-a71e6c56ad93_ActionId">
    <vt:lpwstr>d8bdff34-0b0e-4e0a-bcbf-ca94e176890a</vt:lpwstr>
  </property>
  <property fmtid="{D5CDD505-2E9C-101B-9397-08002B2CF9AE}" pid="10" name="MSIP_Label_76a44f01-6907-4156-9b79-a71e6c56ad93_ContentBits">
    <vt:lpwstr>0</vt:lpwstr>
  </property>
  <property fmtid="{D5CDD505-2E9C-101B-9397-08002B2CF9AE}" pid="11" name="MSIP_Label_76a44f01-6907-4156-9b79-a71e6c56ad93_Tag">
    <vt:lpwstr>10, 0, 1, 1</vt:lpwstr>
  </property>
  <property fmtid="{D5CDD505-2E9C-101B-9397-08002B2CF9AE}" pid="12" name="ContentTypeId">
    <vt:lpwstr>0x010100FC5FABCE039FD94AB088FC586ECBB7A5</vt:lpwstr>
  </property>
</Properties>
</file>