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D29C33-1AD0-D1A6-9D13-D4C955CF2965}" name="Cecilia Chiu" initials="CC" userId="e1d5d037a6553cac" providerId="Windows Live"/>
  <p188:author id="{015AE85F-D908-2F21-3034-8F094BB2DB3B}" name="Tammy Wong" initials="TW" userId="97cc84c0fd33b42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D2EBDC-E3E4-46F0-8C28-CC46CC5537D9}" v="42" dt="2025-07-16T12:47:14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31" autoAdjust="0"/>
    <p:restoredTop sz="94626"/>
  </p:normalViewPr>
  <p:slideViewPr>
    <p:cSldViewPr snapToGrid="0">
      <p:cViewPr varScale="1">
        <p:scale>
          <a:sx n="106" d="100"/>
          <a:sy n="106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hyperlink" Target="http://www.fpnsw.org.au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healthdirect.gov.au/sexually-transmitted-infections-sti" TargetMode="External"/><Relationship Id="rId5" Type="http://schemas.openxmlformats.org/officeDocument/2006/relationships/hyperlink" Target="http://www.health.nsw.gov.au/sexualhealth" TargetMode="External"/><Relationship Id="rId4" Type="http://schemas.openxmlformats.org/officeDocument/2006/relationships/hyperlink" Target="http://www.mhahs.org.a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5" y="2404997"/>
            <a:ext cx="8793271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認識性傳播感染（</a:t>
            </a: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4E6A62-390E-52B3-0B2B-02D1A4332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277" y="5208765"/>
            <a:ext cx="11340176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8F3C3-C851-8496-22F1-C5BB93298A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67CA383-CAC8-F53B-07EF-03F0490E16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547" y="2293414"/>
            <a:ext cx="5517266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447643E-BE12-FD0A-1E60-53E4151943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5"/>
            <a:ext cx="5517266" cy="2174414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 Same-side Corner of Rectangle 8">
            <a:extLst>
              <a:ext uri="{FF2B5EF4-FFF2-40B4-BE49-F238E27FC236}">
                <a16:creationId xmlns:a16="http://schemas.microsoft.com/office/drawing/2014/main" id="{5ACDE085-720B-07B1-5253-E862CE90097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54187" y="2293414"/>
            <a:ext cx="5517266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 b="1"/>
            </a:pPr>
            <a:r>
              <a:rPr lang="ja-JP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衣</a:t>
            </a: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原體</a:t>
            </a:r>
            <a:r>
              <a:rPr lang="ja-JP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和淋病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250732" y="566355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檢測有哪些類型？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2A249B-6992-8BF1-1E0E-96065CD06568}"/>
              </a:ext>
            </a:extLst>
          </p:cNvPr>
          <p:cNvSpPr txBox="1"/>
          <p:nvPr/>
        </p:nvSpPr>
        <p:spPr>
          <a:xfrm>
            <a:off x="567159" y="5474825"/>
            <a:ext cx="11063851" cy="5328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定期檢測是唯一能確認您是否感染了 </a:t>
            </a:r>
            <a:r>
              <a:rPr lang="en-US" altLang="zh-TW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的方法。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4A4CD-FF32-5210-E131-D47F310BC1C8}"/>
              </a:ext>
            </a:extLst>
          </p:cNvPr>
          <p:cNvSpPr txBox="1"/>
          <p:nvPr/>
        </p:nvSpPr>
        <p:spPr>
          <a:xfrm>
            <a:off x="648181" y="3115496"/>
            <a:ext cx="394696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驗血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潰瘍或瘡的拭子檢測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4FA4D-7ACE-DE23-FF75-9A6E20AA6B90}"/>
              </a:ext>
            </a:extLst>
          </p:cNvPr>
          <p:cNvSpPr txBox="1"/>
          <p:nvPr/>
        </p:nvSpPr>
        <p:spPr>
          <a:xfrm>
            <a:off x="6516546" y="3115496"/>
            <a:ext cx="43173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尿液樣本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  <a:effectLst/>
              </a:defRPr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陰道、肛門或喉嚨的拭子檢測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FB5C6-7AC3-5451-ADEC-9700E603651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E98F7-91B7-6051-526E-E3AB37625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70" y="2451644"/>
            <a:ext cx="1460500" cy="2330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D2B2-E822-799D-95DC-6AF12C7BFD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1852" y="2451644"/>
            <a:ext cx="1447800" cy="22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4B92A8-764C-44A5-B7B6-75836BBE07DC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25CB4AC-B1A2-D809-4BAD-910EA387AB1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01A5CF24-0067-52FD-4447-FC983A792655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en-AU" sz="4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STI </a:t>
              </a:r>
              <a:r>
                <a:rPr lang="ja-JP" altLang="en-US" sz="4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檢測？</a:t>
              </a:r>
              <a:endPara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FB8CD1A1-311D-D0E2-7418-735160C5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22" y="1182198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我可以在何處接受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7F83B-FF45-3EB0-D228-BE2B8B8DD327}"/>
              </a:ext>
            </a:extLst>
          </p:cNvPr>
          <p:cNvGrpSpPr/>
          <p:nvPr/>
        </p:nvGrpSpPr>
        <p:grpSpPr>
          <a:xfrm>
            <a:off x="3091400" y="3146057"/>
            <a:ext cx="2838450" cy="2254250"/>
            <a:chOff x="7331839" y="3429000"/>
            <a:chExt cx="2838450" cy="22542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A271DA-99A0-44A4-8405-8F89ABCF938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7BB2C57-C093-648B-76A6-266ABCE34A5A}"/>
                </a:ext>
              </a:extLst>
            </p:cNvPr>
            <p:cNvSpPr txBox="1"/>
            <p:nvPr/>
          </p:nvSpPr>
          <p:spPr>
            <a:xfrm>
              <a:off x="7478150" y="3891862"/>
              <a:ext cx="2545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S</a:t>
              </a:r>
              <a:r>
                <a:rPr lang="en-US" altLang="zh-TW" sz="20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TI</a:t>
              </a:r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 檢測</a:t>
              </a:r>
              <a:r>
                <a:rPr lang="zh-TW" altLang="en-US" sz="20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快速、簡單且</a:t>
              </a:r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保密</a:t>
              </a:r>
              <a:r>
                <a:rPr lang="zh-TW" altLang="en-US" sz="20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。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631C60E-44AD-BCA1-E37B-BC16543AE935}"/>
              </a:ext>
            </a:extLst>
          </p:cNvPr>
          <p:cNvSpPr txBox="1"/>
          <p:nvPr/>
        </p:nvSpPr>
        <p:spPr>
          <a:xfrm>
            <a:off x="5105338" y="983911"/>
            <a:ext cx="6986240" cy="19722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您可以在以下地點接受 </a:t>
            </a:r>
            <a:r>
              <a:rPr lang="en-US" altLang="zh-TW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您的醫生或家庭醫生（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GP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）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PH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NSW Sexual Health Clinics - </a:t>
            </a: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新南威爾士州性健康診所</a:t>
            </a:r>
            <a:endParaRPr lang="en-PH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PH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Family Planning </a:t>
            </a:r>
            <a:r>
              <a:rPr lang="en-PH" sz="2000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Centres</a:t>
            </a:r>
            <a:r>
              <a:rPr lang="en-PH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- </a:t>
            </a: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家庭計劃中心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B9C24A-1467-E80B-A1B0-DFA5FA43A7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28" y="3582365"/>
            <a:ext cx="3009900" cy="436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F14EEC-24AF-1B0E-14DB-B3467C5623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02" y="470467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250732" y="438493"/>
            <a:ext cx="792611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檢測：您可能會被問及的問題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3985523" y="2082099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您有任何讓您擔心的症狀嗎？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您上一次性行為是什麼時候？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您曾經接受過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檢測嗎？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您的性伴侶是有陰莖、陰道，還是兩類人都有？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您可以在喉嚨、肛門或生殖器感染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 您認為我們應該檢測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任何這些部位嗎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PH" altLang="zh-TW" sz="2000" dirty="0">
              <a:solidFill>
                <a:srgbClr val="002664"/>
              </a:solidFill>
              <a:highlight>
                <a:srgbClr val="FFFF0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您上一次沒有使用安全套的性行為是在什麼時候？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您有使用其他避孕方式嗎？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您曾經有過非自願的性行為嗎？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80486-E74C-5FEE-A93D-9731E18AFD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40E439-1994-43CF-534A-7EB6B7FEF8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00" y="2842641"/>
            <a:ext cx="10833100" cy="5219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1E7821-0831-3095-089E-E55795339ABD}"/>
              </a:ext>
            </a:extLst>
          </p:cNvPr>
          <p:cNvGrpSpPr/>
          <p:nvPr/>
        </p:nvGrpSpPr>
        <p:grpSpPr>
          <a:xfrm>
            <a:off x="1211431" y="1973506"/>
            <a:ext cx="2988000" cy="847725"/>
            <a:chOff x="199373" y="1551007"/>
            <a:chExt cx="3935302" cy="84772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D8C7F1-C20A-A488-EDC9-0816483C8AAF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itle 5">
              <a:extLst>
                <a:ext uri="{FF2B5EF4-FFF2-40B4-BE49-F238E27FC236}">
                  <a16:creationId xmlns:a16="http://schemas.microsoft.com/office/drawing/2014/main" id="{5E5334C3-06CD-429F-3430-8D16A74C08F7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ja-JP" altLang="en-US" sz="4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療方法？</a:t>
              </a:r>
              <a:endParaRPr lang="en-US" sz="4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31" y="120162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有什麼治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DE11F006-7083-353B-15FF-7AAB7FDAC5FF}"/>
              </a:ext>
            </a:extLst>
          </p:cNvPr>
          <p:cNvSpPr txBox="1">
            <a:spLocks/>
          </p:cNvSpPr>
          <p:nvPr/>
        </p:nvSpPr>
        <p:spPr>
          <a:xfrm>
            <a:off x="5389891" y="860992"/>
            <a:ext cx="597644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300"/>
              </a:lnSpc>
            </a:pPr>
            <a:r>
              <a:rPr lang="zh-TW" altLang="en-US" sz="3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梅毒、衣原體菌感染和淋病都可以用抗生素治療</a:t>
            </a:r>
            <a:endParaRPr lang="en-US" sz="3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963B5D-3ED3-F347-4991-67AF1EB53F13}"/>
              </a:ext>
            </a:extLst>
          </p:cNvPr>
          <p:cNvGrpSpPr/>
          <p:nvPr/>
        </p:nvGrpSpPr>
        <p:grpSpPr>
          <a:xfrm>
            <a:off x="4843725" y="2326070"/>
            <a:ext cx="2584450" cy="1962150"/>
            <a:chOff x="5629717" y="2808988"/>
            <a:chExt cx="2584450" cy="19621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7441F2-246F-3482-93AD-977D0FBC1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9717" y="2808988"/>
              <a:ext cx="2584450" cy="19621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5E97C-43EB-19C7-CF3E-60772707A192}"/>
                </a:ext>
              </a:extLst>
            </p:cNvPr>
            <p:cNvSpPr txBox="1"/>
            <p:nvPr/>
          </p:nvSpPr>
          <p:spPr>
            <a:xfrm>
              <a:off x="5972538" y="3242695"/>
              <a:ext cx="1847997" cy="11380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有可能再次感染。經常檢測。</a:t>
              </a:r>
              <a:endPara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EF03D9-4384-1D73-707F-B0548161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945" y="4170021"/>
            <a:ext cx="312420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100E8-0876-AF21-F4D6-46F52C2AB1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1036956"/>
            <a:ext cx="6184792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我該如何保護自己免於感染 </a:t>
            </a: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>
              <a:lnSpc>
                <a:spcPts val="2200"/>
              </a:lnSpc>
            </a:pP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lnSpc>
                <a:spcPts val="2200"/>
              </a:lnSpc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安全性行為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保護自己的最佳方法。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89629" y="3300958"/>
            <a:ext cx="6986240" cy="28076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在進行任何形式的性行為時使用安全套或口交膜，包括：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陰道性交</a:t>
            </a:r>
            <a:endParaRPr lang="en-US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肛交</a:t>
            </a:r>
            <a:endParaRPr lang="en-PH" altLang="ja-JP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口交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929A0D-417B-8E15-B85A-49B6DBF09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888" y="3684019"/>
            <a:ext cx="2647950" cy="2762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C90B79-5586-205C-8FC2-BED0DBE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43BF7-AD0A-C4E1-9A6C-7B8CC6226B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590" y="-1181100"/>
            <a:ext cx="80962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80FE1B-86C7-674D-955D-CB3CEE1C2F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5116166"/>
            <a:ext cx="6158630" cy="1122587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566609"/>
            <a:ext cx="6184792" cy="17714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我需要告訴別人我有 </a:t>
            </a: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嗎？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13A65-6FC3-E6DB-ADFF-7297FAD5AC77}"/>
              </a:ext>
            </a:extLst>
          </p:cNvPr>
          <p:cNvSpPr txBox="1"/>
          <p:nvPr/>
        </p:nvSpPr>
        <p:spPr>
          <a:xfrm>
            <a:off x="438940" y="2777478"/>
            <a:ext cx="6986240" cy="1875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法律上並不要求您要告知他人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告知您的性伴侶很重要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您有責任採取合理的預防措施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故意傳染他人是刑事罪行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DCCBA-47EF-34EB-2ED8-A7671D09DAE4}"/>
              </a:ext>
            </a:extLst>
          </p:cNvPr>
          <p:cNvSpPr txBox="1"/>
          <p:nvPr/>
        </p:nvSpPr>
        <p:spPr>
          <a:xfrm>
            <a:off x="567160" y="5447451"/>
            <a:ext cx="5891514" cy="6254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感染</a:t>
            </a:r>
            <a:r>
              <a:rPr lang="en-US" altLang="zh-TW" sz="2000" b="1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很常見</a:t>
            </a:r>
            <a:r>
              <a:rPr lang="zh-TW" altLang="en-US" sz="2000" b="1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。沒有必要感到羞恥。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E9FABB-5385-409F-CC65-49F81AD7B45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586" y="-679597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1B289F0F-B3D7-45BB-750B-31ED42961018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我們今天學到了什麼？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C0216-382E-45A2-7E9D-269FB2960A83}"/>
              </a:ext>
            </a:extLst>
          </p:cNvPr>
          <p:cNvSpPr txBox="1"/>
          <p:nvPr/>
        </p:nvSpPr>
        <p:spPr>
          <a:xfrm>
            <a:off x="4227194" y="2168436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對或錯</a:t>
            </a:r>
            <a:r>
              <a:rPr lang="en-PH" altLang="ja-JP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只有擁有多個性伴侶的人才會感染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您可以從外表判斷一個人是否有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坐在座厠上可以感染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安全套可以完全防止所有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spcAft>
                <a:spcPts val="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您只會透過陰道性交感染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498BCE-4AF4-46BC-7650-6323380CD0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3257" y="1693581"/>
            <a:ext cx="4679950" cy="4743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49D72C-BFB3-7930-851B-5FB8C64EAD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D6E0BC8-D0D3-80B6-C867-91E58D50DE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602040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A63E84D-DFAC-8C51-C5FC-333DCC87B0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2106749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C8542D0-107C-E420-FD80-0E01104692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3634607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1079142-2365-A8E0-8F46-8279DB3C48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62396" y="5127742"/>
            <a:ext cx="6811345" cy="1122587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C00AAF67-5B7E-9B34-C198-5B773A2C80E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我可以在何處尋求幫助？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D5D0DE-3900-75A1-22AC-7AFCA5EF9CB6}"/>
              </a:ext>
            </a:extLst>
          </p:cNvPr>
          <p:cNvSpPr txBox="1"/>
          <p:nvPr/>
        </p:nvSpPr>
        <p:spPr>
          <a:xfrm>
            <a:off x="4643884" y="757547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zh-TW" altLang="en-US" sz="2000" b="1" kern="1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查找醫生或家庭醫生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www.healthdirect.gov.au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/</a:t>
            </a: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australian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164AD6-C272-4909-C028-0EDAC6655AFA}"/>
              </a:ext>
            </a:extLst>
          </p:cNvPr>
          <p:cNvSpPr txBox="1"/>
          <p:nvPr/>
        </p:nvSpPr>
        <p:spPr>
          <a:xfrm>
            <a:off x="4643884" y="2250681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Sexual Health </a:t>
            </a:r>
            <a:r>
              <a:rPr lang="en-US" sz="2000" b="1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InfoLink</a:t>
            </a: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- 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性健康資訊連結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www.shil.nsw.gov.au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1800 451 624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12E14-9C16-7C1E-BF07-02541DC1857E}"/>
              </a:ext>
            </a:extLst>
          </p:cNvPr>
          <p:cNvSpPr txBox="1"/>
          <p:nvPr/>
        </p:nvSpPr>
        <p:spPr>
          <a:xfrm>
            <a:off x="4643884" y="3790114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Legal services (HALC) - </a:t>
            </a:r>
            <a:r>
              <a:rPr lang="ja-JP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法律服務（</a:t>
            </a:r>
            <a:r>
              <a:rPr lang="en-AU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HALC)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 err="1">
                <a:solidFill>
                  <a:srgbClr val="002664"/>
                </a:solidFill>
                <a:latin typeface="Public Sans ExtraLight" pitchFamily="2" charset="77"/>
              </a:rPr>
              <a:t>www.halc.org.au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 or (02) 9492 6540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1F353-48F3-8FC7-CD04-AA4C0CC2B9A2}"/>
              </a:ext>
            </a:extLst>
          </p:cNvPr>
          <p:cNvSpPr txBox="1"/>
          <p:nvPr/>
        </p:nvSpPr>
        <p:spPr>
          <a:xfrm>
            <a:off x="4643884" y="5283248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Let Them Know -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讓他們知道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ct val="125000"/>
              </a:lnSpc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www.letthemknow.org.au</a:t>
            </a:r>
            <a:endParaRPr lang="en-US" dirty="0">
              <a:latin typeface="Public Sans ExtraLight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EBDB53-BB3B-381E-C356-B370CEB4A23D}"/>
              </a:ext>
            </a:extLst>
          </p:cNvPr>
          <p:cNvGrpSpPr/>
          <p:nvPr/>
        </p:nvGrpSpPr>
        <p:grpSpPr>
          <a:xfrm>
            <a:off x="10559775" y="4970666"/>
            <a:ext cx="1412466" cy="1098550"/>
            <a:chOff x="10559775" y="4970666"/>
            <a:chExt cx="1412466" cy="10985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0C9C0C-18FD-87AA-56FE-C4C3B8057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B11842-228A-9DF8-424E-8F559A1C9206}"/>
                </a:ext>
              </a:extLst>
            </p:cNvPr>
            <p:cNvSpPr txBox="1"/>
            <p:nvPr/>
          </p:nvSpPr>
          <p:spPr>
            <a:xfrm>
              <a:off x="10559775" y="5259659"/>
              <a:ext cx="141246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免費通知服務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4331D3-BFD0-8443-2544-C7E22E870D27}"/>
              </a:ext>
            </a:extLst>
          </p:cNvPr>
          <p:cNvGrpSpPr/>
          <p:nvPr/>
        </p:nvGrpSpPr>
        <p:grpSpPr>
          <a:xfrm>
            <a:off x="10494345" y="1961249"/>
            <a:ext cx="1477896" cy="1098550"/>
            <a:chOff x="10494345" y="1961249"/>
            <a:chExt cx="1477896" cy="109855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A6BAFB6-CAE1-5C9F-FC66-58B652A61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AC6E-727D-430A-3A08-6AE06D98F407}"/>
                </a:ext>
              </a:extLst>
            </p:cNvPr>
            <p:cNvSpPr txBox="1"/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不需要 </a:t>
              </a:r>
              <a:r>
                <a:rPr lang="en-AU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Medicare </a:t>
              </a:r>
              <a:r>
                <a:rPr lang="ja-JP" altLang="en-US" sz="1400" b="1" dirty="0">
                  <a:solidFill>
                    <a:schemeClr val="bg1"/>
                  </a:solidFill>
                  <a:effectLst/>
                  <a:latin typeface="KaiTi" panose="02010609060101010101" pitchFamily="49" charset="-122"/>
                  <a:ea typeface="KaiTi" panose="02010609060101010101" pitchFamily="49" charset="-122"/>
                </a:rPr>
                <a:t>卡</a:t>
              </a:r>
              <a:endParaRPr lang="en-US" sz="14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0A455-F711-9678-5C98-85232EF115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645" y="3087627"/>
            <a:ext cx="4171950" cy="3232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824133-9879-0DB3-A2ED-56696140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9136" y="625188"/>
            <a:ext cx="7663339" cy="5694589"/>
          </a:xfrm>
          <a:prstGeom prst="roundRect">
            <a:avLst>
              <a:gd name="adj" fmla="val 23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19E6691A-8645-707F-FFA1-A407F907A938}"/>
              </a:ext>
            </a:extLst>
          </p:cNvPr>
          <p:cNvSpPr txBox="1">
            <a:spLocks/>
          </p:cNvSpPr>
          <p:nvPr/>
        </p:nvSpPr>
        <p:spPr>
          <a:xfrm>
            <a:off x="339525" y="625188"/>
            <a:ext cx="3381449" cy="23047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我在何處可以找到更多關於 </a:t>
            </a: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的資訊？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40484-7A79-1908-6FAB-0F31E2BB2902}"/>
              </a:ext>
            </a:extLst>
          </p:cNvPr>
          <p:cNvSpPr txBox="1"/>
          <p:nvPr/>
        </p:nvSpPr>
        <p:spPr>
          <a:xfrm>
            <a:off x="4458688" y="941329"/>
            <a:ext cx="7185443" cy="51332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Multicultural HIV and Hepatitis Service - 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多元文化愛滋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病病毒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與肝炎服務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4"/>
              </a:rPr>
              <a:t>www.mhahs.org.au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Sexual Health Plus - </a:t>
            </a:r>
            <a:r>
              <a:rPr lang="ja-JP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性健康加</a:t>
            </a:r>
            <a:b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5"/>
              </a:rPr>
              <a:t>www.health.nsw.gov.au/sexualhealth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Health Direct -</a:t>
            </a:r>
            <a:r>
              <a:rPr lang="zh-CN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健康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資訊</a:t>
            </a:r>
            <a:b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6"/>
              </a:rPr>
              <a:t>www.healthdirect.gov.au/sexually-transmitted-infections-sti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International Student Health Hub -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國際學生健康中心</a:t>
            </a:r>
            <a:b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www.internationalstudents.health.nsw.gov.au/sti </a:t>
            </a:r>
            <a:br>
              <a:rPr lang="en-US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1500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提供尼泊爾語、印地語、泰語和中文的翻譯資料便覽</a:t>
            </a:r>
            <a:r>
              <a:rPr lang="en-US" sz="1500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Play safe -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安全樂趣</a:t>
            </a:r>
            <a:b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www.playsafe.health.nsw.gov.au </a:t>
            </a:r>
            <a:br>
              <a:rPr lang="en-US" sz="2000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1500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zh-TW" altLang="en-US" sz="1500" dirty="0">
                <a:solidFill>
                  <a:srgbClr val="00C296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為新南威爾士州青年人提供性健康資訊</a:t>
            </a:r>
            <a:r>
              <a:rPr lang="en-US" sz="1500" dirty="0">
                <a:solidFill>
                  <a:srgbClr val="00C29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)</a:t>
            </a: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Family Planning Australia - 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澳洲家庭計劃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dirty="0">
                <a:solidFill>
                  <a:srgbClr val="002664"/>
                </a:solidFill>
                <a:latin typeface="Public Sans ExtraLight" pitchFamily="2" charset="77"/>
                <a:hlinkClick r:id="rId7"/>
              </a:rPr>
              <a:t>www.fpnsw.org.au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  <a:p>
            <a:pPr>
              <a:spcAft>
                <a:spcPts val="1200"/>
              </a:spcAft>
              <a:buClr>
                <a:srgbClr val="00C296"/>
              </a:buClr>
              <a:buSzPct val="120000"/>
            </a:pP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E7D2C-3AF7-AD41-FFA1-0A708DAB4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07" y="184033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何處可以找到用您的語言</a:t>
            </a:r>
            <a:b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提供的協助？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8" y="3032568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若您需要用您的語言與醫生或醫療服務提供者溝通：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致電 </a:t>
            </a: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Translating and Interpreting Service (TIS) </a:t>
            </a:r>
            <a:r>
              <a:rPr lang="ja-JP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翻譯與傳譯服務：</a:t>
            </a:r>
            <a:r>
              <a:rPr lang="en-US" altLang="ja-JP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13 14 50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此服務免費且保密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向接待員要求安排免費傳譯員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2488A-19A9-3AB7-050C-2BFCCF2E9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ACF95-2211-DF28-7E71-3E9011C248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977" y="3775792"/>
            <a:ext cx="3168650" cy="282575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今天我們將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討論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關於 </a:t>
            </a:r>
            <a:r>
              <a:rPr lang="en-AU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您需要知道的事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如何感染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以及可能有的症狀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誰應該接受檢測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在何處和如何接受檢測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如何治療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預防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讓其他人知道您的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感染狀況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尋求幫助與支持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84EDC4-1C29-8014-A6CD-C7AE9FE02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5D18DE-8033-7FF2-4D7C-5DA90B6C5E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54" y="-1157468"/>
            <a:ext cx="5759450" cy="101346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58F267-006F-2072-5946-D8C325CC27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F430D-2C56-FE11-C928-6067E451D5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2759F380-FADA-37F0-30A1-9022F15C4F54}"/>
              </a:ext>
            </a:extLst>
          </p:cNvPr>
          <p:cNvSpPr txBox="1">
            <a:spLocks/>
          </p:cNvSpPr>
          <p:nvPr/>
        </p:nvSpPr>
        <p:spPr>
          <a:xfrm>
            <a:off x="378054" y="83628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您該謹記的重點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7C490-65A3-6DDC-1924-100553F9DEBE}"/>
              </a:ext>
            </a:extLst>
          </p:cNvPr>
          <p:cNvSpPr txBox="1"/>
          <p:nvPr/>
        </p:nvSpPr>
        <p:spPr>
          <a:xfrm>
            <a:off x="254959" y="2290443"/>
            <a:ext cx="7765433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大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多數 </a:t>
            </a:r>
            <a:r>
              <a:rPr lang="en-US" altLang="zh-TW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不會有任何症狀，知道自己是否感染的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最佳方法是接受檢測。</a:t>
            </a:r>
            <a:endParaRPr lang="en-US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若不治療，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可能導致嚴重健康問題。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檢測快速、簡單、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保密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，並且在性健康診所通常是免費提供。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定期接受檢測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所有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都可以治療，有些 </a:t>
            </a:r>
            <a:r>
              <a:rPr lang="en-US" altLang="zh-TW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可以治癒</a:t>
            </a:r>
            <a:r>
              <a:rPr lang="zh-TW" altLang="en-US" sz="2400" dirty="0">
                <a:latin typeface="MS Mincho" panose="02020609040205080304" pitchFamily="49" charset="-128"/>
                <a:ea typeface="MS Mincho" panose="02020609040205080304" pitchFamily="49" charset="-128"/>
              </a:rPr>
              <a:t>。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392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ja-JP" altLang="en-US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問題</a:t>
            </a:r>
            <a:r>
              <a:rPr lang="en-PH" altLang="ja-JP" sz="7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7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608472"/>
            <a:ext cx="6783325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製作單位：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新南威爾士州多元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文化愛滋病病毒與肝炎服務</a:t>
            </a:r>
            <a:r>
              <a:rPr lang="en-PH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NSW Multicultural HIV 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34AA3-F16E-D69B-1368-4AD6ED54814B}"/>
              </a:ext>
            </a:extLst>
          </p:cNvPr>
          <p:cNvSpPr txBox="1"/>
          <p:nvPr/>
        </p:nvSpPr>
        <p:spPr>
          <a:xfrm>
            <a:off x="482524" y="871136"/>
            <a:ext cx="3159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2060"/>
                </a:solidFill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2585A8D-5835-1775-206C-F6494DFD5D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04" y="2799403"/>
            <a:ext cx="3270250" cy="307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2D31F9-20E5-83A7-F2F1-8614B103ED4B}"/>
              </a:ext>
            </a:extLst>
          </p:cNvPr>
          <p:cNvGrpSpPr/>
          <p:nvPr/>
        </p:nvGrpSpPr>
        <p:grpSpPr>
          <a:xfrm>
            <a:off x="210948" y="1688197"/>
            <a:ext cx="3935302" cy="847725"/>
            <a:chOff x="199373" y="1551007"/>
            <a:chExt cx="3935302" cy="847725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DA29626B-E752-40F2-1B6F-9E7E8A9BC057}"/>
                </a:ext>
              </a:extLst>
            </p:cNvPr>
            <p:cNvSpPr>
              <a:spLocks/>
            </p:cNvSpPr>
            <p:nvPr/>
          </p:nvSpPr>
          <p:spPr>
            <a:xfrm rot="21382852">
              <a:off x="199373" y="1551007"/>
              <a:ext cx="3929126" cy="84772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itle 5">
              <a:extLst>
                <a:ext uri="{FF2B5EF4-FFF2-40B4-BE49-F238E27FC236}">
                  <a16:creationId xmlns:a16="http://schemas.microsoft.com/office/drawing/2014/main" id="{786D5F18-9A7B-23E8-2BA2-BBA28BA128D6}"/>
                </a:ext>
              </a:extLst>
            </p:cNvPr>
            <p:cNvSpPr txBox="1">
              <a:spLocks/>
            </p:cNvSpPr>
            <p:nvPr/>
          </p:nvSpPr>
          <p:spPr>
            <a:xfrm rot="21382852">
              <a:off x="205549" y="1674607"/>
              <a:ext cx="3929126" cy="65202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4500"/>
                </a:lnSpc>
              </a:pPr>
              <a:r>
                <a:rPr lang="zh-TW" altLang="en-US" sz="4000" b="1" dirty="0">
                  <a:solidFill>
                    <a:srgbClr val="002664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和為什麼重要？</a:t>
              </a:r>
              <a:endPara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什麼是 </a:t>
            </a: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Poppins" pitchFamily="2" charset="77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1D877EA-E87C-02EE-6253-213619C6BA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601249"/>
            <a:ext cx="7377830" cy="1791222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3E7890-502C-F147-295B-A2978BECC0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459266" y="2755725"/>
            <a:ext cx="7377830" cy="2279738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2CD8F9-E217-07AB-25BF-8921B94736F7}"/>
              </a:ext>
            </a:extLst>
          </p:cNvPr>
          <p:cNvSpPr>
            <a:spLocks/>
          </p:cNvSpPr>
          <p:nvPr/>
        </p:nvSpPr>
        <p:spPr>
          <a:xfrm>
            <a:off x="4459266" y="5336087"/>
            <a:ext cx="7377830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72861-E2AC-C0F2-900F-AE115B89457C}"/>
              </a:ext>
            </a:extLst>
          </p:cNvPr>
          <p:cNvSpPr txBox="1"/>
          <p:nvPr/>
        </p:nvSpPr>
        <p:spPr>
          <a:xfrm>
            <a:off x="4716711" y="99674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ja-JP" altLang="en-US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是指性傳播感染：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ja-JP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由細菌、病毒或寄生蟲引起的感染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在澳洲，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由細菌引起的 </a:t>
            </a:r>
            <a:r>
              <a:rPr lang="en-US" altLang="zh-TW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 比較常見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61C318-65B1-A6C2-8B10-C738D0A7DCEA}"/>
              </a:ext>
            </a:extLst>
          </p:cNvPr>
          <p:cNvSpPr txBox="1"/>
          <p:nvPr/>
        </p:nvSpPr>
        <p:spPr>
          <a:xfrm>
            <a:off x="4716711" y="3022313"/>
            <a:ext cx="6914299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AU" sz="1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ja-JP" altLang="en-US" sz="18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之所以重要，是因為：</a:t>
            </a:r>
            <a:endParaRPr lang="en-US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有治療方法，有些甚至可以治癒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若不</a:t>
            </a:r>
            <a:r>
              <a:rPr lang="zh-TW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治療，它們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可導</a:t>
            </a:r>
            <a:r>
              <a:rPr lang="zh-TW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致嚴重健康問題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180000" indent="-180000"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zh-TW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許多人</a:t>
            </a: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可能感染了 </a:t>
            </a:r>
            <a:r>
              <a:rPr lang="en-US" altLang="zh-TW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而不自知，</a:t>
            </a:r>
            <a:r>
              <a:rPr lang="zh-TW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這會增加</a:t>
            </a: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傳染給他人的風險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1A46E-7C46-1504-71E3-370F02AB34C9}"/>
              </a:ext>
            </a:extLst>
          </p:cNvPr>
          <p:cNvSpPr txBox="1"/>
          <p:nvPr/>
        </p:nvSpPr>
        <p:spPr>
          <a:xfrm>
            <a:off x="4523276" y="5562972"/>
            <a:ext cx="691429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定期接受檢測很重要，</a:t>
            </a:r>
            <a:r>
              <a:rPr lang="zh-TW" altLang="en-US" sz="2000" b="1" dirty="0">
                <a:solidFill>
                  <a:schemeClr val="bg1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以了解自己是否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感染了</a:t>
            </a:r>
            <a:r>
              <a:rPr lang="en-US" altLang="zh-TW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8010B-760E-CF73-599E-F8F6C038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373" y="2645303"/>
            <a:ext cx="20828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9831D5-C420-3736-B541-CBF9B0CC97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3560" y="5021321"/>
            <a:ext cx="1187450" cy="1549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B3BF12-16D6-F892-656F-1E51EEABEA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8564" y="228009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4AFB338-12F4-493E-30A7-3A1BECC77A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5323562"/>
            <a:ext cx="11349623" cy="977030"/>
          </a:xfrm>
          <a:prstGeom prst="roundRect">
            <a:avLst>
              <a:gd name="adj" fmla="val 8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B69D029-1516-1B8C-C107-19C7DAC138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Same-side Corner of Rectangle 7">
            <a:extLst>
              <a:ext uri="{FF2B5EF4-FFF2-40B4-BE49-F238E27FC236}">
                <a16:creationId xmlns:a16="http://schemas.microsoft.com/office/drawing/2014/main" id="{8853A9AC-C94C-2CF1-EB7C-DB62329964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368" y="1853852"/>
            <a:ext cx="3533383" cy="673308"/>
          </a:xfrm>
          <a:prstGeom prst="round2SameRect">
            <a:avLst/>
          </a:prstGeom>
          <a:solidFill>
            <a:srgbClr val="B9A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ja-JP" altLang="en-US" b="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由細菌引起的 </a:t>
            </a:r>
          </a:p>
          <a:p>
            <a:pPr algn="ctr">
              <a:defRPr b="1"/>
            </a:pPr>
            <a:r>
              <a:rPr lang="en-AU" b="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5DE74C-9225-7256-3582-177B8577B6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ame-side Corner of Rectangle 9">
            <a:extLst>
              <a:ext uri="{FF2B5EF4-FFF2-40B4-BE49-F238E27FC236}">
                <a16:creationId xmlns:a16="http://schemas.microsoft.com/office/drawing/2014/main" id="{D59ACCB8-137C-669E-A1FD-47EE8845AF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14887" y="1853852"/>
            <a:ext cx="3533383" cy="673308"/>
          </a:xfrm>
          <a:prstGeom prst="round2SameRect">
            <a:avLst/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da-DK" b="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由病毒引起的 </a:t>
            </a:r>
          </a:p>
          <a:p>
            <a:pPr algn="ctr">
              <a:defRPr b="1"/>
            </a:pPr>
            <a:r>
              <a:rPr lang="da-DK" b="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D57927-617B-128C-B8A3-44EB3F9248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3256767"/>
          </a:xfrm>
          <a:prstGeom prst="roundRect">
            <a:avLst>
              <a:gd name="adj" fmla="val 48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ame-side Corner of Rectangle 11">
            <a:extLst>
              <a:ext uri="{FF2B5EF4-FFF2-40B4-BE49-F238E27FC236}">
                <a16:creationId xmlns:a16="http://schemas.microsoft.com/office/drawing/2014/main" id="{65B163CB-D3A2-BB20-B323-3743314777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27130" y="1853852"/>
            <a:ext cx="3533383" cy="673308"/>
          </a:xfrm>
          <a:prstGeom prst="round2SameRect">
            <a:avLst/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 b="1"/>
            </a:pPr>
            <a:r>
              <a:rPr lang="ja-JP" altLang="en-US" b="0" dirty="0">
                <a:latin typeface="KaiTi" panose="02010609060101010101" pitchFamily="49" charset="-122"/>
                <a:ea typeface="KaiTi" panose="02010609060101010101" pitchFamily="49" charset="-122"/>
              </a:rPr>
              <a:t>由寄生蟲引起的</a:t>
            </a:r>
          </a:p>
          <a:p>
            <a:pPr algn="ctr">
              <a:defRPr b="1"/>
            </a:pPr>
            <a:r>
              <a:rPr lang="en-AU" b="0" dirty="0"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endParaRPr lang="en-US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哪些是最常見的 </a:t>
            </a: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1048EA-491D-5F68-CE37-2C10F674A324}"/>
              </a:ext>
            </a:extLst>
          </p:cNvPr>
          <p:cNvSpPr txBox="1"/>
          <p:nvPr/>
        </p:nvSpPr>
        <p:spPr>
          <a:xfrm>
            <a:off x="648182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 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衣原體感染</a:t>
            </a:r>
            <a:endParaRPr lang="en-AU" altLang="ja-JP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淋病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7BAEE-B55C-DE37-C1CF-DE7CA9718DD2}"/>
              </a:ext>
            </a:extLst>
          </p:cNvPr>
          <p:cNvSpPr txBox="1"/>
          <p:nvPr/>
        </p:nvSpPr>
        <p:spPr>
          <a:xfrm>
            <a:off x="4495846" y="2789499"/>
            <a:ext cx="3171464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猴痘（</a:t>
            </a:r>
            <a:r>
              <a:rPr lang="en-AU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monkey pox）*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人類免疫缺陷病毒（</a:t>
            </a:r>
            <a:r>
              <a:rPr lang="en-AU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HIV）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生殖器疱疹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生殖器疣</a:t>
            </a:r>
          </a:p>
          <a:p>
            <a:pPr marL="285750" indent="-285750">
              <a:buFont typeface="Arial" panose="020B0604020202020204" pitchFamily="34" charset="0"/>
              <a:buChar char="•"/>
              <a:defRPr>
                <a:cs typeface="Arial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乙型肝炎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82A1F0-06DF-F86A-43DE-C5DD1F671E94}"/>
              </a:ext>
            </a:extLst>
          </p:cNvPr>
          <p:cNvSpPr txBox="1"/>
          <p:nvPr/>
        </p:nvSpPr>
        <p:spPr>
          <a:xfrm>
            <a:off x="8461094" y="2789499"/>
            <a:ext cx="3078866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滴蟲感染</a:t>
            </a:r>
            <a:b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AU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trichomoniasis）</a:t>
            </a:r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  <a:defRPr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pPr>
            <a:r>
              <a:rPr lang="ja-JP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陰蝨（疥瘡）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3780C0-C2CB-52E8-F0F9-87CF282413EB}"/>
              </a:ext>
            </a:extLst>
          </p:cNvPr>
          <p:cNvSpPr txBox="1"/>
          <p:nvPr/>
        </p:nvSpPr>
        <p:spPr>
          <a:xfrm>
            <a:off x="752354" y="5490021"/>
            <a:ext cx="1069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在澳洲最常見的 </a:t>
            </a:r>
            <a:r>
              <a:rPr lang="en-AU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 </a:t>
            </a: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是：</a:t>
            </a:r>
            <a:r>
              <a:rPr lang="zh-HK" altLang="en-US" dirty="0"/>
              <a:t> </a:t>
            </a:r>
            <a:r>
              <a:rPr lang="zh-HK" altLang="en-US" sz="2000" b="1" dirty="0">
                <a:solidFill>
                  <a:srgbClr val="00206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衣原體感染</a:t>
            </a: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</a:t>
            </a:r>
            <a:r>
              <a:rPr lang="en-AU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chlamydia）、</a:t>
            </a:r>
            <a:br>
              <a:rPr lang="en-AU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</a:b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淋病（</a:t>
            </a:r>
            <a:r>
              <a:rPr lang="en-AU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gonorrhoea）、</a:t>
            </a:r>
            <a:r>
              <a:rPr lang="ja-JP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梅毒（</a:t>
            </a:r>
            <a:r>
              <a:rPr lang="en-AU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syphilis）。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80E58-1790-A9E6-D982-86BE0877B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439838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您如何會感染 </a:t>
            </a: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C81B4-A74D-6C36-39B8-5FCE71071521}"/>
              </a:ext>
            </a:extLst>
          </p:cNvPr>
          <p:cNvSpPr txBox="1"/>
          <p:nvPr/>
        </p:nvSpPr>
        <p:spPr>
          <a:xfrm>
            <a:off x="439838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透過陰道性交、口交或肛交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6D963A-C508-E6A3-696D-99A39ABAEF07}"/>
              </a:ext>
            </a:extLst>
          </p:cNvPr>
          <p:cNvSpPr txBox="1"/>
          <p:nvPr/>
        </p:nvSpPr>
        <p:spPr>
          <a:xfrm>
            <a:off x="3352800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透過體液交換，包括精液、陰道分泌物、母乳或血液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3FD234-80AB-95D4-E286-5DE87E7CCF86}"/>
              </a:ext>
            </a:extLst>
          </p:cNvPr>
          <p:cNvSpPr txBox="1"/>
          <p:nvPr/>
        </p:nvSpPr>
        <p:spPr>
          <a:xfrm>
            <a:off x="6265762" y="4444679"/>
            <a:ext cx="2488557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親密的皮膚接觸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4CCCB9-9EEB-FD33-E32B-D4E670B9C157}"/>
              </a:ext>
            </a:extLst>
          </p:cNvPr>
          <p:cNvSpPr txBox="1"/>
          <p:nvPr/>
        </p:nvSpPr>
        <p:spPr>
          <a:xfrm>
            <a:off x="9178725" y="4444679"/>
            <a:ext cx="2592728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在懷孕、分娩時或哺乳期間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16588F-8204-63A2-A41F-F1C3482C7F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525" y="130723"/>
            <a:ext cx="497840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3E227-2D5D-AD39-27BD-A0F6006450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85" y="5491880"/>
            <a:ext cx="4730750" cy="258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您不會透過以下方式</a:t>
            </a:r>
            <a:endParaRPr lang="en-PH" altLang="ja-JP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ja-JP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感染 </a:t>
            </a:r>
            <a:r>
              <a:rPr lang="en-AU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STIs…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358815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共用食物或餐具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0AC45D-0355-9D41-5185-16A15821CF30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共用座厠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9316E-4278-3787-E31F-A9E81BCD5366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共用淋浴設施或</a:t>
            </a:r>
            <a:endParaRPr lang="en-PH" altLang="zh-TW" sz="18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游泳池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C5433D-2D95-636D-A8FE-CF9A3BA0A1FD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握手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065D79-2814-C85E-DEF5-B581D23DF2F8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ja-JP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乾吻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A80253-C605-1923-1952-EF191D76CA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977" y="-709574"/>
            <a:ext cx="4914900" cy="23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B67CB6-4657-A668-20B0-34B68745FAB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222503" y="1410767"/>
            <a:ext cx="4259893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梅毒的常見症狀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4860162" y="150336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嘴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部、陰莖、陰道、肛門或子宮頸潰瘍生瘡</a:t>
            </a:r>
            <a:endParaRPr lang="en-US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手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部、背部、胸部或足部出紅疹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腋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下或腹股溝淋巴腺腫大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發燒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掉頭髮 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頭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痛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疲倦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93016-0D29-0648-F5A3-0B7A5F17F8E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331839" y="3429000"/>
            <a:ext cx="2838450" cy="2254250"/>
            <a:chOff x="7331839" y="3429000"/>
            <a:chExt cx="2838450" cy="22542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C20B80-559B-B97C-CD48-A75BDF65E93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31839" y="3429000"/>
              <a:ext cx="2838450" cy="22542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4989-853F-FF00-366C-74168EDE6AA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78150" y="3891862"/>
              <a:ext cx="2545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若不治療，梅毒可能導致嚴重問題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CA275EF-AEE8-E8B2-840D-607669537B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927" y="4132162"/>
            <a:ext cx="22987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10E77F-0488-9044-7FAF-8B204733AA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23" y="0"/>
            <a:ext cx="473075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C618B52-5B82-9D08-14EB-DF3DAAE11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71773" y="5347661"/>
            <a:ext cx="6043154" cy="920664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250732" y="1109825"/>
            <a:ext cx="4511332" cy="1899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衣原禮和淋病的</a:t>
            </a:r>
            <a:endParaRPr lang="en-PH" altLang="zh-TW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常見症狀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981482" y="1109825"/>
            <a:ext cx="6986240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陰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莖／尿道</a:t>
            </a: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和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陰道有分泌物</a:t>
            </a:r>
            <a:endParaRPr lang="en-US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盆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骨疼痛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陰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道出血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排尿疼痛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性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交時或之後疼痛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睪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丸疼痛</a:t>
            </a:r>
            <a:endParaRPr lang="en-PH" altLang="zh-TW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肛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門疼痛或有分泌物</a:t>
            </a:r>
            <a:endParaRPr lang="en-PH" altLang="zh-TW" sz="2000" dirty="0">
              <a:solidFill>
                <a:srgbClr val="002664"/>
              </a:solidFill>
              <a:effectLst/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zh-TW" altLang="en-US" sz="20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排</a:t>
            </a:r>
            <a:r>
              <a:rPr lang="zh-TW" altLang="en-US" sz="20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便時疼痛</a:t>
            </a:r>
            <a:endParaRPr lang="en-US" sz="20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0270E-55F0-BA62-68E1-EBEFE3C45F0B}"/>
              </a:ext>
            </a:extLst>
          </p:cNvPr>
          <p:cNvSpPr txBox="1"/>
          <p:nvPr/>
        </p:nvSpPr>
        <p:spPr>
          <a:xfrm>
            <a:off x="4814170" y="5469037"/>
            <a:ext cx="4896989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定期檢測是唯一能確認您是否感染了 </a:t>
            </a:r>
            <a:r>
              <a:rPr lang="en-US" altLang="zh-TW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的方法。</a:t>
            </a:r>
            <a:endParaRPr lang="en-US" sz="2000" b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1CCAD-B8E3-F3BE-71B7-6830A7B24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105" y="4233962"/>
            <a:ext cx="2559050" cy="247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5582909" cy="1714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誰應該接受 </a:t>
            </a:r>
            <a:r>
              <a:rPr lang="en-US" altLang="zh-TW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 </a:t>
            </a:r>
            <a:r>
              <a:rPr lang="zh-TW" altLang="en-US" sz="4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檢測？</a:t>
            </a:r>
            <a:endParaRPr lang="en-US" sz="4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  <a:p>
            <a:pPr>
              <a:lnSpc>
                <a:spcPts val="4200"/>
              </a:lnSpc>
            </a:pP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若您有以下情況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，請</a:t>
            </a:r>
            <a:r>
              <a:rPr lang="zh-TW" altLang="en-US" sz="2000" b="1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考慮</a:t>
            </a:r>
            <a:r>
              <a:rPr lang="zh-TW" altLang="en-US" sz="2000" b="1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接受檢測：</a:t>
            </a:r>
            <a:endParaRPr lang="en-US" sz="2000" b="1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648BE-2DFE-6C84-854A-C8961DB89881}"/>
              </a:ext>
            </a:extLst>
          </p:cNvPr>
          <p:cNvSpPr txBox="1"/>
          <p:nvPr/>
        </p:nvSpPr>
        <p:spPr>
          <a:xfrm>
            <a:off x="358413" y="4609462"/>
            <a:ext cx="223782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曾</a:t>
            </a:r>
            <a:r>
              <a:rPr lang="ja-JP" altLang="en-US" sz="1800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發生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沒有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使用安全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套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的性行為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（無保護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性行為）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97B383-7FBA-0347-56F8-F1C0BA9C0BA1}"/>
              </a:ext>
            </a:extLst>
          </p:cNvPr>
          <p:cNvSpPr txBox="1"/>
          <p:nvPr/>
        </p:nvSpPr>
        <p:spPr>
          <a:xfrm>
            <a:off x="2711370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是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有與其他男性進行無保護性行為的男士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B82E1-E3CA-13FA-D5FB-35DDBFEDD378}"/>
              </a:ext>
            </a:extLst>
          </p:cNvPr>
          <p:cNvSpPr txBox="1"/>
          <p:nvPr/>
        </p:nvSpPr>
        <p:spPr>
          <a:xfrm>
            <a:off x="5063924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effectLst/>
                <a:latin typeface="KaiTi" panose="02010609060101010101" pitchFamily="49" charset="-122"/>
                <a:ea typeface="KaiTi" panose="02010609060101010101" pitchFamily="49" charset="-122"/>
              </a:rPr>
              <a:t>正懷孕或計劃</a:t>
            </a: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懷孕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ECAEAB-66EC-D7B5-A665-D9C23CD42595}"/>
              </a:ext>
            </a:extLst>
          </p:cNvPr>
          <p:cNvSpPr txBox="1"/>
          <p:nvPr/>
        </p:nvSpPr>
        <p:spPr>
          <a:xfrm>
            <a:off x="7416479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/>
              </a:rPr>
              <a:t>過去</a:t>
            </a:r>
            <a:r>
              <a:rPr lang="en-US" altLang="zh-TW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/>
              </a:rPr>
              <a:t>12</a:t>
            </a:r>
            <a:r>
              <a:rPr lang="zh-TW" altLang="en-US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/>
              </a:rPr>
              <a:t>個月內曾感染 </a:t>
            </a:r>
            <a:r>
              <a:rPr lang="en-US" altLang="zh-TW" sz="18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  <a:cs typeface="Calibri"/>
              </a:rPr>
              <a:t>STI</a:t>
            </a:r>
            <a:endParaRPr lang="en-US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B4F26-5079-78E4-A8D0-59B70D526474}"/>
              </a:ext>
            </a:extLst>
          </p:cNvPr>
          <p:cNvSpPr txBox="1"/>
          <p:nvPr/>
        </p:nvSpPr>
        <p:spPr>
          <a:xfrm>
            <a:off x="9769033" y="4363656"/>
            <a:ext cx="2013995" cy="1051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zh-TW" altLang="en-US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或您的性伴侶有任何症狀</a:t>
            </a:r>
            <a:endParaRPr lang="en-PH" altLang="zh-TW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algn="ctr">
              <a:spcAft>
                <a:spcPts val="500"/>
              </a:spcAft>
              <a:buSzPct val="80000"/>
            </a:pPr>
            <a:r>
              <a:rPr lang="zh-TW" altLang="en-US" sz="14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（然而大多數</a:t>
            </a:r>
            <a:r>
              <a:rPr lang="en-US" altLang="zh-TW" sz="14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STIs</a:t>
            </a:r>
            <a:r>
              <a:rPr lang="zh-TW" altLang="en-US" sz="1400" dirty="0">
                <a:solidFill>
                  <a:srgbClr val="002664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沒有症狀）</a:t>
            </a:r>
            <a:endParaRPr lang="en-US" sz="1400" dirty="0">
              <a:solidFill>
                <a:srgbClr val="002664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DF3563-7CB5-8AAD-770C-CCEC1FEA904E}"/>
              </a:ext>
            </a:extLst>
          </p:cNvPr>
          <p:cNvGrpSpPr/>
          <p:nvPr/>
        </p:nvGrpSpPr>
        <p:grpSpPr>
          <a:xfrm>
            <a:off x="8344190" y="705844"/>
            <a:ext cx="2849686" cy="1788500"/>
            <a:chOff x="8573583" y="548524"/>
            <a:chExt cx="2422363" cy="17885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05C8E6-FB6C-C282-CB91-370EB4D8F5B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3583" y="548524"/>
              <a:ext cx="2422363" cy="17885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8665537" y="1037993"/>
              <a:ext cx="2238455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000" b="1" dirty="0">
                  <a:solidFill>
                    <a:schemeClr val="bg1"/>
                  </a:solidFill>
                  <a:latin typeface="KaiTi" panose="02010609060101010101" pitchFamily="49" charset="-122"/>
                  <a:ea typeface="KaiTi" panose="02010609060101010101" pitchFamily="49" charset="-122"/>
                </a:rPr>
                <a:t>經常檢測對您的健康有利</a:t>
              </a:r>
              <a:endParaRPr lang="en-US" sz="2000" b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CD3771-8079-D5D0-0F1F-ED953AD0E3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322" y="-664678"/>
            <a:ext cx="58610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17D79B-0253-4D03-8238-6F230B1C3F18}"/>
</file>

<file path=customXml/itemProps2.xml><?xml version="1.0" encoding="utf-8"?>
<ds:datastoreItem xmlns:ds="http://schemas.openxmlformats.org/officeDocument/2006/customXml" ds:itemID="{E9301127-27EE-410F-88A8-A288E8C332C2}"/>
</file>

<file path=customXml/itemProps3.xml><?xml version="1.0" encoding="utf-8"?>
<ds:datastoreItem xmlns:ds="http://schemas.openxmlformats.org/officeDocument/2006/customXml" ds:itemID="{D114E97A-6F75-414A-8092-DA861DB07EC3}"/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1928</Words>
  <Application>Microsoft Office PowerPoint</Application>
  <PresentationFormat>Widescreen</PresentationFormat>
  <Paragraphs>205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KaiTi</vt:lpstr>
      <vt:lpstr>MS Mincho</vt:lpstr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什麼是 STIs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我可以在何處接受</vt:lpstr>
      <vt:lpstr>PowerPoint Presentation</vt:lpstr>
      <vt:lpstr>STIs 有什麼治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53</cp:revision>
  <dcterms:created xsi:type="dcterms:W3CDTF">2025-06-03T07:12:24Z</dcterms:created>
  <dcterms:modified xsi:type="dcterms:W3CDTF">2025-11-06T03:56:54Z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2025-11-06T03:54:23Z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1b428e1d-2025-4023-bf44-70a0d76c2557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