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rkshop" initials="W" lastIdx="13" clrIdx="0">
    <p:extLst>
      <p:ext uri="{19B8F6BF-5375-455C-9EA6-DF929625EA0E}">
        <p15:presenceInfo xmlns:p15="http://schemas.microsoft.com/office/powerpoint/2012/main" userId="Worksh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26"/>
  </p:normalViewPr>
  <p:slideViewPr>
    <p:cSldViewPr snapToGrid="0">
      <p:cViewPr varScale="1">
        <p:scale>
          <a:sx n="106" d="100"/>
          <a:sy n="106" d="100"/>
        </p:scale>
        <p:origin x="10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hyperlink" Target="http://www.fpnsw.org.au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healthdirect.gov.au/sexually-transmitted-infections-sti" TargetMode="External"/><Relationship Id="rId5" Type="http://schemas.openxmlformats.org/officeDocument/2006/relationships/hyperlink" Target="http://www.health.nsw.gov.au/sexualhealth" TargetMode="External"/><Relationship Id="rId4" Type="http://schemas.openxmlformats.org/officeDocument/2006/relationships/hyperlink" Target="http://www.mhahs.org.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5" y="2404997"/>
            <a:ext cx="879327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यौनजन्य संक्रमणहरू </a:t>
            </a:r>
            <a:endParaRPr lang="en-PH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ts val="45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बुझ्न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4E6A62-390E-52B3-0B2B-02D1A4332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277" y="5208765"/>
            <a:ext cx="11340176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8F3C3-C851-8496-22F1-C5BB93298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767CA383-CAC8-F53B-07EF-03F0490E16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4"/>
            <a:ext cx="5517266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सिफिलिस</a:t>
            </a:r>
            <a:endParaRPr lang="en-US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47643E-BE12-FD0A-1E60-53E4151943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5ACDE085-720B-07B1-5253-E862CE9009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4"/>
            <a:ext cx="5517266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क्लामाइडिया</a:t>
            </a:r>
            <a:r>
              <a:rPr lang="en-PH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</a:t>
            </a:r>
            <a:r>
              <a:rPr lang="en-AU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गोनोरिया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250732" y="566355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का लागि परीक्षणका प्रकारहरू के–के हुन्?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A249B-6992-8BF1-1E0E-96065CD06568}"/>
              </a:ext>
            </a:extLst>
          </p:cNvPr>
          <p:cNvSpPr txBox="1"/>
          <p:nvPr/>
        </p:nvSpPr>
        <p:spPr>
          <a:xfrm>
            <a:off x="567159" y="5474825"/>
            <a:ext cx="11063851" cy="532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छ कि छैन भनेर थाहा पाउने एक मात्र तरिका नियमित परीक्षण हो।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4A4CD-FF32-5210-E131-D47F310BC1C8}"/>
              </a:ext>
            </a:extLst>
          </p:cNvPr>
          <p:cNvSpPr txBox="1"/>
          <p:nvPr/>
        </p:nvSpPr>
        <p:spPr>
          <a:xfrm>
            <a:off x="648181" y="3115496"/>
            <a:ext cx="394696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रक्त परीक्षण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घाउ वा डाबरको स्वाब परीक्षण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4FA4D-7ACE-DE23-FF75-9A6E20AA6B90}"/>
              </a:ext>
            </a:extLst>
          </p:cNvPr>
          <p:cNvSpPr txBox="1"/>
          <p:nvPr/>
        </p:nvSpPr>
        <p:spPr>
          <a:xfrm>
            <a:off x="6516546" y="3115496"/>
            <a:ext cx="43173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पिसाबको नमुना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योनि, गुदा वा घाँटीबाट लिइने स्वाब </a:t>
            </a:r>
            <a:r>
              <a:rPr lang="en-PH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       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परीक्षण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FB5C6-7AC3-5451-ADEC-9700E60365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E98F7-91B7-6051-526E-E3AB37625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70" y="2451644"/>
            <a:ext cx="1460500" cy="233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D2B2-E822-799D-95DC-6AF12C7BF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852" y="2451644"/>
            <a:ext cx="1447800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B92A8-764C-44A5-B7B6-75836BBE07DC}"/>
              </a:ext>
            </a:extLst>
          </p:cNvPr>
          <p:cNvGrpSpPr/>
          <p:nvPr/>
        </p:nvGrpSpPr>
        <p:grpSpPr>
          <a:xfrm>
            <a:off x="408032" y="160370"/>
            <a:ext cx="2056507" cy="1388881"/>
            <a:chOff x="-756015" y="1677636"/>
            <a:chExt cx="6740037" cy="1858951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25CB4AC-B1A2-D809-4BAD-910EA387AB17}"/>
                </a:ext>
              </a:extLst>
            </p:cNvPr>
            <p:cNvSpPr>
              <a:spLocks/>
            </p:cNvSpPr>
            <p:nvPr/>
          </p:nvSpPr>
          <p:spPr>
            <a:xfrm rot="21382852">
              <a:off x="-756015" y="2877780"/>
              <a:ext cx="6740037" cy="658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STIs </a:t>
              </a:r>
              <a:r>
                <a:rPr lang="ne-NP" sz="32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को</a:t>
              </a:r>
              <a:endParaRPr lang="en-US" sz="3200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01A5CF24-0067-52FD-4447-FC983A792655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-75574" y="1677636"/>
              <a:ext cx="4365219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endParaRPr lang="en-US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FB8CD1A1-311D-D0E2-7418-735160C5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85" y="1114103"/>
            <a:ext cx="4359873" cy="747900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b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परीक्षण</a:t>
            </a:r>
            <a:r>
              <a:rPr lang="ne-NP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 कहाँ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गराउन सक्छु?</a:t>
            </a:r>
            <a:b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7F83B-FF45-3EB0-D228-BE2B8B8DD327}"/>
              </a:ext>
            </a:extLst>
          </p:cNvPr>
          <p:cNvGrpSpPr/>
          <p:nvPr/>
        </p:nvGrpSpPr>
        <p:grpSpPr>
          <a:xfrm>
            <a:off x="3091399" y="3146056"/>
            <a:ext cx="2905069" cy="2671501"/>
            <a:chOff x="7331839" y="3429000"/>
            <a:chExt cx="2838450" cy="22542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A271DA-99A0-44A4-8405-8F89ABCF938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B2C57-C093-648B-76A6-266ABCE34A5A}"/>
                </a:ext>
              </a:extLst>
            </p:cNvPr>
            <p:cNvSpPr txBox="1"/>
            <p:nvPr/>
          </p:nvSpPr>
          <p:spPr>
            <a:xfrm>
              <a:off x="7478150" y="3891862"/>
              <a:ext cx="2545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 STI </a:t>
              </a:r>
              <a:r>
                <a:rPr lang="hi-IN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परीक्षण छिटो, सजिलो र गोप्य हुन्छ।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31C60E-44AD-BCA1-E37B-BC16543AE935}"/>
              </a:ext>
            </a:extLst>
          </p:cNvPr>
          <p:cNvSpPr txBox="1"/>
          <p:nvPr/>
        </p:nvSpPr>
        <p:spPr>
          <a:xfrm>
            <a:off x="5105338" y="983911"/>
            <a:ext cx="7150208" cy="23372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तपाईंले </a:t>
            </a: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परीक्षण यहाँ गर्न सक्नुहुन्छ: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डाक्टर वा सामान्य चिकित्सक (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GP)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 Sexual Health Clinics -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एनएसडब्ल्यू (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 स्वास्थ्य क्लिनिकहरू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Family Planning </a:t>
            </a:r>
            <a:r>
              <a:rPr lang="en-US" sz="2000" dirty="0" err="1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Centres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-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परिवार नियोजन केन्द्रहरू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9C24A-1467-E80B-A1B0-DFA5FA43A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" y="3582365"/>
            <a:ext cx="3009900" cy="436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14EEC-24AF-1B0E-14DB-B3467C5623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02" y="470467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250732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परीक्षण: तपाईंलाई के कुरा सोध्न सक्छन्?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3985523" y="2082099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तपाईंलाई कुनै चिन्ताजनक लक्षण छ?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पछिल्लो पटक यौन सम्पर्क कहिले गर्नुभयो?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तपाईंले पहिले कहिल्यै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परीक्षण गर्नुभएको छ?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तपाईंले लिङ्ग भएको, योनि भएको वा दुवै प्रकारका व्यक्तिसँग यौन सम्पर्क गर्नुभएको छ?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घाँटी, गुदा वा जननाङ्गमा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लाग्न सक्छ। के तपाईंलाई यी भागहरूको परीक्षण गर्नु उपयुक्त लाग्छ?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तपाईंले पछिल्लो पटक कहिले कन्डम बिना यौन सम्पर्क गर्नुभयो?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तपाईंले अन्य गर्भनिरोधक उपायहरू प्रयोग गर्नुहुन्छ?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तपाईंले कहिल्यै अवांछित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 सम्पर्क गर्नुभएको छ?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80486-E74C-5FEE-A93D-9731E18AF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100E8-0876-AF21-F4D6-46F52C2AB1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0E439-1994-43CF-534A-7EB6B7FEF8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00" y="2842641"/>
            <a:ext cx="10833100" cy="521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1E7821-0831-3095-089E-E55795339ABD}"/>
              </a:ext>
            </a:extLst>
          </p:cNvPr>
          <p:cNvGrpSpPr/>
          <p:nvPr/>
        </p:nvGrpSpPr>
        <p:grpSpPr>
          <a:xfrm>
            <a:off x="383426" y="1338387"/>
            <a:ext cx="3208189" cy="847725"/>
            <a:chOff x="193445" y="2028402"/>
            <a:chExt cx="4225300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ED8C7F1-C20A-A488-EDC9-0816483C8AAF}"/>
                </a:ext>
              </a:extLst>
            </p:cNvPr>
            <p:cNvSpPr>
              <a:spLocks/>
            </p:cNvSpPr>
            <p:nvPr/>
          </p:nvSpPr>
          <p:spPr>
            <a:xfrm rot="21382852">
              <a:off x="489619" y="2028402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5E5334C3-06CD-429F-3430-8D16A74C08F7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193445" y="2172300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STIs </a:t>
              </a:r>
              <a:r>
                <a:rPr lang="hi-IN" sz="4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को</a:t>
              </a:r>
              <a:endParaRPr lang="en-US" sz="4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40" y="2432760"/>
            <a:ext cx="4196739" cy="719393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4000" b="1" dirty="0">
                <a:solidFill>
                  <a:srgbClr val="00206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हो?</a:t>
            </a:r>
            <a:endParaRPr lang="en-US" sz="4000" b="1" dirty="0">
              <a:solidFill>
                <a:srgbClr val="002060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E11F006-7083-353B-15FF-7AAB7FDAC5FF}"/>
              </a:ext>
            </a:extLst>
          </p:cNvPr>
          <p:cNvSpPr txBox="1">
            <a:spLocks/>
          </p:cNvSpPr>
          <p:nvPr/>
        </p:nvSpPr>
        <p:spPr>
          <a:xfrm>
            <a:off x="5389891" y="860992"/>
            <a:ext cx="597644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300"/>
              </a:lnSpc>
            </a:pPr>
            <a:r>
              <a:rPr lang="hi-IN" sz="3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सिफिलिस, क्लामाइडिया र गोनोरिया सबैको उपचार एन्टिबायोटिकबाट गरिन्छ</a:t>
            </a:r>
            <a:endParaRPr lang="en-US" sz="3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63B5D-3ED3-F347-4991-67AF1EB53F13}"/>
              </a:ext>
            </a:extLst>
          </p:cNvPr>
          <p:cNvGrpSpPr/>
          <p:nvPr/>
        </p:nvGrpSpPr>
        <p:grpSpPr>
          <a:xfrm>
            <a:off x="4843725" y="2326070"/>
            <a:ext cx="2584450" cy="1962150"/>
            <a:chOff x="5629717" y="2808988"/>
            <a:chExt cx="2584450" cy="1962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441F2-246F-3482-93AD-977D0FBC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717" y="2808988"/>
              <a:ext cx="2584450" cy="19621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5E97C-43EB-19C7-CF3E-60772707A192}"/>
                </a:ext>
              </a:extLst>
            </p:cNvPr>
            <p:cNvSpPr txBox="1"/>
            <p:nvPr/>
          </p:nvSpPr>
          <p:spPr>
            <a:xfrm>
              <a:off x="5972538" y="3018890"/>
              <a:ext cx="1962399" cy="11380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पुन: संक्रमण सम्भव छ। नियमित परीक्षण गर्नुहोस्।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1036956"/>
            <a:ext cx="6184792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 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बाट आफूलाई कसरी जोगाउन सक्छु?</a:t>
            </a:r>
          </a:p>
          <a:p>
            <a:pPr>
              <a:lnSpc>
                <a:spcPts val="2200"/>
              </a:lnSpc>
            </a:pP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ts val="2200"/>
              </a:lnSpc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सुरक्षित यौन सम्पर्क गर्नु नै आफूलाई जोगाउने सबैभन्दा राम्रो उपाय हो। 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389629" y="3429000"/>
            <a:ext cx="6986240" cy="280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कुनै पनि प्रकारको यौन सम्पर्क गर्दा कन्डम वा ड्याम</a:t>
            </a:r>
            <a:r>
              <a:rPr lang="en-PH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                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प्रयोग गर्नुहोस्, जस्तै: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योनि यौन सम्पर्क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गुदा यौन सम्पर्क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मुखमैथुन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29A0D-417B-8E15-B85A-49B6DBF0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22" y="3429000"/>
            <a:ext cx="2647950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90B79-5586-205C-8FC2-BED0DBEC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43BF7-AD0A-C4E1-9A6C-7B8CC6226B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0" y="-1181100"/>
            <a:ext cx="80962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80FE1B-86C7-674D-955D-CB3CEE1C2F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116166"/>
            <a:ext cx="6158630" cy="1122587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566609"/>
            <a:ext cx="6184792" cy="177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मलाई 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भएको कुरा अरूलाई भन्नुपर्छ?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3A65-6FC3-E6DB-ADFF-7297FAD5AC77}"/>
              </a:ext>
            </a:extLst>
          </p:cNvPr>
          <p:cNvSpPr txBox="1"/>
          <p:nvPr/>
        </p:nvSpPr>
        <p:spPr>
          <a:xfrm>
            <a:off x="438940" y="2694353"/>
            <a:ext cx="6986240" cy="1875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कानूनी रूपमा भन्नैपर्छ भन्ने अनिवार्यता छैन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आफ्ना यौन साथीहरूलाई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भएको कुरा भन्नु महत्त्वपूर्ण हुन्छ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उचित सावधानी अपनाउनु तपाईंको जिम्मेवारी हो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जानाजान संक्रमण सारिएको हो भने, त्यो आपराधिक अपराध मानिन्छ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CCBA-47EF-34EB-2ED8-A7671D09DAE4}"/>
              </a:ext>
            </a:extLst>
          </p:cNvPr>
          <p:cNvSpPr txBox="1"/>
          <p:nvPr/>
        </p:nvSpPr>
        <p:spPr>
          <a:xfrm>
            <a:off x="567160" y="5324356"/>
            <a:ext cx="5891514" cy="625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हुनु सामान्य कुरा हो। यसमा लाज मान्नुपर्ने कुनै कुरा छैन।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9FABB-5385-409F-CC65-49F81AD7B4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B289F0F-B3D7-45BB-750B-31ED42961018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हामीले आज के सिक्यौं ? 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C0216-382E-45A2-7E9D-269FB2960A83}"/>
              </a:ext>
            </a:extLst>
          </p:cNvPr>
          <p:cNvSpPr txBox="1"/>
          <p:nvPr/>
        </p:nvSpPr>
        <p:spPr>
          <a:xfrm>
            <a:off x="4227194" y="2168436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सही वा गलत</a:t>
            </a:r>
            <a:r>
              <a:rPr lang="en-PH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?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केवल धेरै यौन साथी भएका व्यक्तिलाई मात्र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लाग्छ।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कसैलाई हेरेरै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लागेको छ कि छैन भन्न सकिन्छ।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शौचालयको सिटमा बस्दा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सर्न सक्छ।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कन्डमले सबै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बाट पूर्ण रूपमा सुरक्षा दिन्छ।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केवल योनि यौन सम्पर्कबाट मात्र सर्छ।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98BCE-4AF4-46BC-7650-6323380CD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257" y="1693581"/>
            <a:ext cx="4679950" cy="4743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9D72C-BFB3-7930-851B-5FB8C64EAD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6E0BC8-D0D3-80B6-C867-91E58D50DE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602040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63E84D-DFAC-8C51-C5FC-333DCC87B0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2106749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8542D0-107C-E420-FD80-0E01104692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3634607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79142-2365-A8E0-8F46-8279DB3C48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5127742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00AAF67-5B7E-9B34-C198-5B773A2C80E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 कहाँबाट सहयोग पाउन सक्छु?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5D0DE-3900-75A1-22AC-7AFCA5EF9CB6}"/>
              </a:ext>
            </a:extLst>
          </p:cNvPr>
          <p:cNvSpPr txBox="1"/>
          <p:nvPr/>
        </p:nvSpPr>
        <p:spPr>
          <a:xfrm>
            <a:off x="4643884" y="757547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डाक्टर वा जीपी खोज्न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www.healthdirect.gov.au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australian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64AD6-C272-4909-C028-0EDAC6655AFA}"/>
              </a:ext>
            </a:extLst>
          </p:cNvPr>
          <p:cNvSpPr txBox="1"/>
          <p:nvPr/>
        </p:nvSpPr>
        <p:spPr>
          <a:xfrm>
            <a:off x="4643884" y="2250681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Sexual Health </a:t>
            </a:r>
            <a:r>
              <a:rPr lang="en-US" sz="2000" b="1" dirty="0" err="1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InfoLink</a:t>
            </a: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- </a:t>
            </a:r>
            <a:r>
              <a:rPr lang="hi-IN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 स्वास्थ्य जानकारी </a:t>
            </a:r>
            <a:endParaRPr lang="en-PH" sz="2000" b="1" dirty="0">
              <a:solidFill>
                <a:srgbClr val="002664"/>
              </a:solidFill>
              <a:effectLst/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लिङ्क</a:t>
            </a:r>
            <a:r>
              <a:rPr lang="en-US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www.shil.nsw.gov.au or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१८०० ४५१ ६२४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12E14-9C16-7C1E-BF07-02541DC1857E}"/>
              </a:ext>
            </a:extLst>
          </p:cNvPr>
          <p:cNvSpPr txBox="1"/>
          <p:nvPr/>
        </p:nvSpPr>
        <p:spPr>
          <a:xfrm>
            <a:off x="4643884" y="3790114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Legal services (HALC) - </a:t>
            </a:r>
            <a:r>
              <a:rPr lang="hi-IN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कानूनी सेवाहरू (</a:t>
            </a:r>
            <a:r>
              <a:rPr lang="en-AU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HALC)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www.halc.org.au or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(०२) ९४९२ ६५४०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F353-48F3-8FC7-CD04-AA4C0CC2B9A2}"/>
              </a:ext>
            </a:extLst>
          </p:cNvPr>
          <p:cNvSpPr txBox="1"/>
          <p:nvPr/>
        </p:nvSpPr>
        <p:spPr>
          <a:xfrm>
            <a:off x="4643884" y="5283248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Let Them Know - </a:t>
            </a: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लेट देम नो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www.letthemknow.org.au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EBDB53-BB3B-381E-C356-B370CEB4A23D}"/>
              </a:ext>
            </a:extLst>
          </p:cNvPr>
          <p:cNvGrpSpPr/>
          <p:nvPr/>
        </p:nvGrpSpPr>
        <p:grpSpPr>
          <a:xfrm>
            <a:off x="10559775" y="4970666"/>
            <a:ext cx="1412466" cy="1098550"/>
            <a:chOff x="10559775" y="4970666"/>
            <a:chExt cx="1412466" cy="1098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0C9C0C-18FD-87AA-56FE-C4C3B805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11842-228A-9DF8-424E-8F559A1C9206}"/>
                </a:ext>
              </a:extLst>
            </p:cNvPr>
            <p:cNvSpPr txBox="1"/>
            <p:nvPr/>
          </p:nvSpPr>
          <p:spPr>
            <a:xfrm>
              <a:off x="10559775" y="5083809"/>
              <a:ext cx="14124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14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निःशुल्क जानकारी सेवा</a:t>
              </a:r>
              <a:endParaRPr lang="en-US" sz="1400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331D3-BFD0-8443-2544-C7E22E870D27}"/>
              </a:ext>
            </a:extLst>
          </p:cNvPr>
          <p:cNvGrpSpPr/>
          <p:nvPr/>
        </p:nvGrpSpPr>
        <p:grpSpPr>
          <a:xfrm>
            <a:off x="10494345" y="1961249"/>
            <a:ext cx="1477896" cy="1098550"/>
            <a:chOff x="10494345" y="1961249"/>
            <a:chExt cx="1477896" cy="10985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6BAFB6-CAE1-5C9F-FC66-58B652A6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2AC6E-727D-430A-3A08-6AE06D98F407}"/>
                </a:ext>
              </a:extLst>
            </p:cNvPr>
            <p:cNvSpPr txBox="1"/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14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मेडिकेयर कार्ड आवश्यक छैन </a:t>
              </a:r>
              <a:endParaRPr lang="en-US" sz="1400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0A455-F711-9678-5C98-85232EF11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45" y="3087627"/>
            <a:ext cx="4171950" cy="3232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824133-9879-0DB3-A2ED-56696140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9136" y="625188"/>
            <a:ext cx="7663339" cy="569458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9E6691A-8645-707F-FFA1-A407F907A938}"/>
              </a:ext>
            </a:extLst>
          </p:cNvPr>
          <p:cNvSpPr txBox="1">
            <a:spLocks/>
          </p:cNvSpPr>
          <p:nvPr/>
        </p:nvSpPr>
        <p:spPr>
          <a:xfrm>
            <a:off x="339525" y="625188"/>
            <a:ext cx="3381449" cy="2304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बारेमा थप जानकारी कहाँ पाउन सकिन्छ? 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40484-7A79-1908-6FAB-0F31E2BB2902}"/>
              </a:ext>
            </a:extLst>
          </p:cNvPr>
          <p:cNvSpPr txBox="1"/>
          <p:nvPr/>
        </p:nvSpPr>
        <p:spPr>
          <a:xfrm>
            <a:off x="4458688" y="767092"/>
            <a:ext cx="7185443" cy="513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Multicultural HIV and Hepatitis Service - </a:t>
            </a:r>
            <a:r>
              <a:rPr lang="hi-IN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बहुसांस्कृतिक एचआईभी र हेपाटाइटिस सेवा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4"/>
              </a:rPr>
              <a:t>www.mhahs.org.au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Sexual Health Plus - </a:t>
            </a:r>
            <a:r>
              <a:rPr lang="hi-IN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 स्वास्थ्य प्लस</a:t>
            </a:r>
            <a:b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5"/>
              </a:rPr>
              <a:t>www.health.nsw.gov.au/sexualhealth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Health Direct - </a:t>
            </a:r>
            <a:r>
              <a:rPr lang="en-US" sz="20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हेल्थ</a:t>
            </a:r>
            <a:r>
              <a:rPr lang="en-US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डिरेक्ट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6"/>
              </a:rPr>
              <a:t>www.healthdirect.gov.au/sexually-transmitted-infections-sti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International Student Health Hub - </a:t>
            </a:r>
            <a:r>
              <a:rPr lang="hi-IN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अन्तर्राष्ट्रिय विद्यार्थी स्वास्थ्य केन्द्र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www.internationalstudents.health.nsw.gov.au/sti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hi-IN" sz="1500" dirty="0">
                <a:solidFill>
                  <a:srgbClr val="00C296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नेपाली, हिन्दी, थाई र म्यान्डरिन भाषामा अनुवादित तथ्यपत्रहरू उपलब्ध छन्</a:t>
            </a:r>
            <a:r>
              <a:rPr lang="en-US" sz="1500" dirty="0">
                <a:solidFill>
                  <a:srgbClr val="00C296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Play safe - </a:t>
            </a: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सुरक्षित यौन सम्बन्धका लागि जानकारी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www.playsafe.health.nsw.gov.au </a:t>
            </a:r>
            <a:b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hi-IN" sz="1500" dirty="0">
                <a:solidFill>
                  <a:srgbClr val="00C296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एनएसडब्ल्यू भरिका युवाहरूका लागि यौन स्वास्थ्य सम्बन्धी जानकारी</a:t>
            </a:r>
            <a:r>
              <a:rPr lang="en-US" sz="1500" dirty="0">
                <a:solidFill>
                  <a:srgbClr val="00C296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Family Planning Australia - </a:t>
            </a:r>
            <a:r>
              <a:rPr lang="hi-IN" sz="2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परिवार नियोजन अस्ट्रेलिया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7"/>
              </a:rPr>
              <a:t>www.fpnsw.org.au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E7D2C-3AF7-AD41-FFA1-0A708DAB4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07" y="184033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भाषामा कहाँबाट सहायता पाउने?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9" y="3015942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तपाईलाई आफ्नो भाषामा आफ्नो डाक्टर वा स्वास्थ्य प्रदायकसँग कुरा गर्न सहयोग चाहिन्छ भने: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Translating and Interpreting Service (TIS) (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अनुवाद तथा दोभाषे सेवा लाई) १३ १४ ५० मा कल गर्नुहोस्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सेवा निःशुल्क र गोप्य हुन्छ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रिसेप्सनिस्टलाई तपाईंका लागि निःशुल्क दोभाषे बुक गर्न भन्नुहोस्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2488A-19A9-3AB7-050C-2BFCCF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ACF95-2211-DF28-7E71-3E9011C248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77" y="3775792"/>
            <a:ext cx="3168650" cy="282575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95818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आज हामी यस बारे कुरा गर्नेछौं</a:t>
            </a:r>
            <a:r>
              <a:rPr lang="en-PH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…</a:t>
            </a:r>
            <a:endParaRPr lang="hi-IN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670865" y="1341501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तपाईंलाई यौनजन्य संक्रमणहरू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बारेमा के जान्न आवश्यक छ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मानिसहरूलाई यौनजन्य संक्रमणहरू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कसरी सर्छ र सम्भावित लक्षणहरू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कसले परीक्षण गर्नुपर्छ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कहाँ र कसरी परीक्षण गर्ने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यौनजन्य संक्रमणहरू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उपचार</a:t>
            </a:r>
            <a:r>
              <a:rPr lang="en-PH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कसरी गर्ने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यौनजन्य संक्रमणहरू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बाट</a:t>
            </a:r>
            <a:r>
              <a:rPr lang="en-PH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कसरी जोगिने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आफ्नो यौनजन्य संक्रमणहरू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स्थिति</a:t>
            </a:r>
            <a:r>
              <a:rPr lang="en-PH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                                     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अरूसँग साझा गर्ने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सहायता र समर्थन प्राप्त गर्ने तरिका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4EDC4-1C29-8014-A6CD-C7AE9FE0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D18DE-8033-7FF2-4D7C-5DA90B6C5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54" y="-1157468"/>
            <a:ext cx="5759450" cy="1013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8F267-006F-2072-5946-D8C325CC27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430D-2C56-FE11-C928-6067E451D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759F380-FADA-37F0-30A1-9022F15C4F54}"/>
              </a:ext>
            </a:extLst>
          </p:cNvPr>
          <p:cNvSpPr txBox="1">
            <a:spLocks/>
          </p:cNvSpPr>
          <p:nvPr/>
        </p:nvSpPr>
        <p:spPr>
          <a:xfrm>
            <a:off x="378054" y="83628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सम्झनुपर्ने मुख्य सन्देशहरू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7C490-65A3-6DDC-1924-100553F9DEBE}"/>
              </a:ext>
            </a:extLst>
          </p:cNvPr>
          <p:cNvSpPr txBox="1"/>
          <p:nvPr/>
        </p:nvSpPr>
        <p:spPr>
          <a:xfrm>
            <a:off x="378054" y="2290443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धेरैजसो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मा कुनै लक्षण देखिँदैन, त्यसैले थाहा पाउने सबैभन्दा राम्रो उपाय भनेको परीक्षण गर्नु हो।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उपचार नगरिएमा, तिनीहरूले गम्भीर स्वास्थ्य समस्याहरू निम्त्याउन सक्छन्।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परीक्षण छिटो, सजिलो, गोप्य हुन्छ र धेरैजसो यौन स्वास्थ्य क्लिनिकहरूमा निःशुल्क पनि हुन्छ।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नियमित रूपमा परीक्षण गराउनुहोस्।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सबै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उपचार सम्भव छ, र केही 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पूर्ण रूपमा निको पार्न सकिन्छ।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2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hi-IN" sz="48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तपाईंको कुनै प्रश्न छ?</a:t>
            </a:r>
            <a:endParaRPr lang="en-US" sz="4800" b="1" dirty="0">
              <a:solidFill>
                <a:schemeClr val="bg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250521" y="1470033"/>
            <a:ext cx="6449310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विकसित: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एनएसडब्ल्यू 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बहुसांस्कृतिक एचआईभी 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HIV)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 हेपाटाइटिस सेवा </a:t>
            </a:r>
            <a:r>
              <a:rPr lang="en-PH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E3C35-0BF0-4E03-F47D-596F9CDEBFEF}"/>
              </a:ext>
            </a:extLst>
          </p:cNvPr>
          <p:cNvSpPr txBox="1"/>
          <p:nvPr/>
        </p:nvSpPr>
        <p:spPr>
          <a:xfrm>
            <a:off x="5640309" y="297406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ACABB-9512-5672-27FA-8B3E7EDDC624}"/>
              </a:ext>
            </a:extLst>
          </p:cNvPr>
          <p:cNvSpPr txBox="1"/>
          <p:nvPr/>
        </p:nvSpPr>
        <p:spPr>
          <a:xfrm>
            <a:off x="434567" y="597529"/>
            <a:ext cx="373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585A8D-5835-1775-206C-F6494DFD5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4" y="2799403"/>
            <a:ext cx="3270250" cy="307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2D31F9-20E5-83A7-F2F1-8614B103ED4B}"/>
              </a:ext>
            </a:extLst>
          </p:cNvPr>
          <p:cNvGrpSpPr/>
          <p:nvPr/>
        </p:nvGrpSpPr>
        <p:grpSpPr>
          <a:xfrm>
            <a:off x="210948" y="1688197"/>
            <a:ext cx="3935302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29626B-E752-40F2-1B6F-9E7E8A9BC05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5">
              <a:extLst>
                <a:ext uri="{FF2B5EF4-FFF2-40B4-BE49-F238E27FC236}">
                  <a16:creationId xmlns:a16="http://schemas.microsoft.com/office/drawing/2014/main" id="{786D5F18-9A7B-23E8-2BA2-BBA28BA128D6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hi-IN" sz="4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होसियार हुनुपर्छ?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952838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हुन् र किन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D877EA-E87C-02EE-6253-213619C6BA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601249"/>
            <a:ext cx="7377830" cy="179122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3E7890-502C-F147-295B-A2978BECC0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2755725"/>
            <a:ext cx="7377830" cy="2279738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2CD8F9-E217-07AB-25BF-8921B94736F7}"/>
              </a:ext>
            </a:extLst>
          </p:cNvPr>
          <p:cNvSpPr>
            <a:spLocks/>
          </p:cNvSpPr>
          <p:nvPr/>
        </p:nvSpPr>
        <p:spPr>
          <a:xfrm>
            <a:off x="4459266" y="5336087"/>
            <a:ext cx="7377830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72861-E2AC-C0F2-900F-AE115B89457C}"/>
              </a:ext>
            </a:extLst>
          </p:cNvPr>
          <p:cNvSpPr txBox="1"/>
          <p:nvPr/>
        </p:nvSpPr>
        <p:spPr>
          <a:xfrm>
            <a:off x="4716711" y="99674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अर्थ यौनजन्य सङ्क्रमणहरू</a:t>
            </a:r>
            <a:r>
              <a:rPr lang="en-PH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</a:t>
            </a:r>
            <a:endParaRPr lang="en-US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ब्याक्टेरिया, भाइरस वा परजीवीहरूबाट हुने संक्रमणहरू हुन्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अष्ट्रेलियामा ब्याक्टेरियाबाट सर्ने 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हरू बढी देखिन्छन्।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1C318-65B1-A6C2-8B10-C738D0A7DCEA}"/>
              </a:ext>
            </a:extLst>
          </p:cNvPr>
          <p:cNvSpPr txBox="1"/>
          <p:nvPr/>
        </p:nvSpPr>
        <p:spPr>
          <a:xfrm>
            <a:off x="4716711" y="302231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सँग होसियार हुनुपर्छ किनभने: </a:t>
            </a:r>
            <a:endParaRPr lang="en-US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उपचार गर्न सकिन्छ, र केही रोगहरू पूरै निको पार्न सकिन्छ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उपचार नगरिएमा, तिनीहरूले गम्भीर स्वास्थ्य समस्याहरू निम्त्याउन सक्छन्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धेरै मानिसहरूलाई 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हुन्छ तर थाहा नहुन सक्छ, जसले गर्दा अन्य व्यक्तिहरूमा यसको फैलावटको सम्भावना बढाउँछ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1A46E-7C46-1504-71E3-370F02AB34C9}"/>
              </a:ext>
            </a:extLst>
          </p:cNvPr>
          <p:cNvSpPr txBox="1"/>
          <p:nvPr/>
        </p:nvSpPr>
        <p:spPr>
          <a:xfrm>
            <a:off x="4485623" y="5457461"/>
            <a:ext cx="691429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16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भएको हो कि होइन थाहा पाउन नियमित रूपमा परीक्षण गराउनु</a:t>
            </a:r>
            <a:endParaRPr lang="en-PH" sz="1600" b="1" dirty="0">
              <a:solidFill>
                <a:schemeClr val="bg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ctr"/>
            <a:r>
              <a:rPr lang="hi-IN" sz="16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महत्वपूर्ण हुन्छ।</a:t>
            </a:r>
            <a:endParaRPr lang="en-US" sz="1600" b="1" dirty="0">
              <a:solidFill>
                <a:schemeClr val="bg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010B-760E-CF73-599E-F8F6C0381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73" y="2645303"/>
            <a:ext cx="20828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831D5-C420-3736-B541-CBF9B0CC9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60" y="5021321"/>
            <a:ext cx="1187450" cy="154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3BF12-16D6-F892-656F-1E51EEABE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564" y="228009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AFB338-12F4-493E-30A7-3A1BECC77A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5323562"/>
            <a:ext cx="11349623" cy="977030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B69D029-1516-1B8C-C107-19C7DAC138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8853A9AC-C94C-2CF1-EB7C-DB62329964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ब्याक्टेरियाका</a:t>
            </a:r>
            <a:r>
              <a:rPr lang="en-AU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कारणले </a:t>
            </a:r>
            <a:r>
              <a:rPr lang="hi-IN" sz="18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हुने</a:t>
            </a:r>
            <a:r>
              <a:rPr lang="en-AU" sz="18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5DE74C-9225-7256-3582-177B8577B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D59ACCB8-137C-669E-A1FD-47EE8845AF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भाइरसका</a:t>
            </a:r>
            <a:r>
              <a:rPr lang="en-AU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कारणले </a:t>
            </a:r>
            <a:r>
              <a:rPr lang="hi-IN" sz="18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हुने</a:t>
            </a:r>
            <a:r>
              <a:rPr lang="en-AU" sz="18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D57927-617B-128C-B8A3-44EB3F9248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65B163CB-D3A2-BB20-B323-3743314777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673308"/>
          </a:xfrm>
          <a:prstGeom prst="round2Same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परजीवीहरूका</a:t>
            </a:r>
            <a:r>
              <a:rPr lang="en-AU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कारणले </a:t>
            </a:r>
            <a:r>
              <a:rPr lang="hi-IN" sz="1800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हुने</a:t>
            </a:r>
            <a:r>
              <a:rPr lang="en-AU" sz="1800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सबैभन्दा सामान्य 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कुन–कुन हुन्?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1048EA-491D-5F68-CE37-2C10F674A324}"/>
              </a:ext>
            </a:extLst>
          </p:cNvPr>
          <p:cNvSpPr txBox="1"/>
          <p:nvPr/>
        </p:nvSpPr>
        <p:spPr>
          <a:xfrm>
            <a:off x="648182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सिफिलिस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क्लामाइडिया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गोनोरिया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7BAEE-B55C-DE37-C1CF-DE7CA9718DD2}"/>
              </a:ext>
            </a:extLst>
          </p:cNvPr>
          <p:cNvSpPr txBox="1"/>
          <p:nvPr/>
        </p:nvSpPr>
        <p:spPr>
          <a:xfrm>
            <a:off x="4495846" y="2789499"/>
            <a:ext cx="3171464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एमपक्स (मंकी पक्स)</a:t>
            </a:r>
            <a:endParaRPr lang="hi-IN" dirty="0">
              <a:solidFill>
                <a:srgbClr val="002664"/>
              </a:solidFill>
              <a:highlight>
                <a:srgbClr val="FF00FF"/>
              </a:highlight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मानव इम्युनोडेफिसिएन्सी भाइरस</a:t>
            </a:r>
            <a:r>
              <a:rPr lang="en-AU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(HIV)</a:t>
            </a:r>
            <a:endParaRPr lang="hi-IN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जननांग हर्पिस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जननांग मस्सा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बी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2A1F0-06DF-F86A-43DE-C5DD1F671E94}"/>
              </a:ext>
            </a:extLst>
          </p:cNvPr>
          <p:cNvSpPr txBox="1"/>
          <p:nvPr/>
        </p:nvSpPr>
        <p:spPr>
          <a:xfrm>
            <a:off x="8461094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ट्राइकोमोनियासिस (ट्रीच )</a:t>
            </a:r>
            <a:endParaRPr lang="en-AU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ne-NP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प्यूबिक जुम्रा (खुजली)</a:t>
            </a:r>
            <a:endParaRPr lang="en-AU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endParaRPr lang="hi-IN" dirty="0">
              <a:solidFill>
                <a:srgbClr val="002664"/>
              </a:solidFill>
              <a:highlight>
                <a:srgbClr val="00FFFF"/>
              </a:highlight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80C0-C2CB-52E8-F0F9-87CF282413EB}"/>
              </a:ext>
            </a:extLst>
          </p:cNvPr>
          <p:cNvSpPr txBox="1"/>
          <p:nvPr/>
        </p:nvSpPr>
        <p:spPr>
          <a:xfrm>
            <a:off x="752354" y="5630701"/>
            <a:ext cx="1069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अष्ट्रेलियामा सबैभन्दा सामान्य </a:t>
            </a: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क्लामाइडिया, गोनोरिया, र सिफिलिस हुन्।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80E58-1790-A9E6-D982-86BE0877B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439838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STIs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कसरी सर्छन्?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C81B4-A74D-6C36-39B8-5FCE71071521}"/>
              </a:ext>
            </a:extLst>
          </p:cNvPr>
          <p:cNvSpPr txBox="1"/>
          <p:nvPr/>
        </p:nvSpPr>
        <p:spPr>
          <a:xfrm>
            <a:off x="439838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 सम्पर्कको समयमा — योनि, मुखमार्ग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oral)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वा गुदा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anal)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यौनसम्पर्कबाट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D963A-C508-E6A3-696D-99A39ABAEF07}"/>
              </a:ext>
            </a:extLst>
          </p:cNvPr>
          <p:cNvSpPr txBox="1"/>
          <p:nvPr/>
        </p:nvSpPr>
        <p:spPr>
          <a:xfrm>
            <a:off x="3352800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वीर्य, योनिस्राव, स्तनदूध वा रगतजस्ता शारीरिक तरल पदार्थ साझेदारी गर्दा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FD234-80AB-95D4-E286-5DE87E7CCF86}"/>
              </a:ext>
            </a:extLst>
          </p:cNvPr>
          <p:cNvSpPr txBox="1"/>
          <p:nvPr/>
        </p:nvSpPr>
        <p:spPr>
          <a:xfrm>
            <a:off x="6265762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छालाको सम्पर्कबाट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CCCB9-9EEB-FD33-E32B-D4E670B9C157}"/>
              </a:ext>
            </a:extLst>
          </p:cNvPr>
          <p:cNvSpPr txBox="1"/>
          <p:nvPr/>
        </p:nvSpPr>
        <p:spPr>
          <a:xfrm>
            <a:off x="9178725" y="4444679"/>
            <a:ext cx="2592728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गर्भावस्थामा, बच्चा जन्माउँदा वा स्तनपान गराउँदा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588F-8204-63A2-A41F-F1C3482C7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3E227-2D5D-AD39-27BD-A0F600645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5" y="5491880"/>
            <a:ext cx="4730750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STIs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निम्न तरिकाबाट सर्दैनन्</a:t>
            </a:r>
            <a:r>
              <a:rPr lang="en-PH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…</a:t>
            </a:r>
            <a:endParaRPr lang="hi-IN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358815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खाना वा भाँडाकुँडा साझेदारी गर्दा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AC45D-0355-9D41-5185-16A15821CF30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शौचालयको सिट साझेदारी गर्दा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316E-4278-3787-E31F-A9E81BCD5366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नुहाउने ठाउँ वा स्विम्मिङ पूल साझेदारी गर्दा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5433D-2D95-636D-A8FE-CF9A3BA0A1FD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हात मिलाउँदा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65D79-2814-C85E-DEF5-B581D23DF2F8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सुक्खा चुम्बन गर्दा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80253-C605-1923-1952-EF191D76CA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67CB6-4657-A668-20B0-34B68745FA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1410767"/>
            <a:ext cx="4259893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सिफिलिसका सामान्य लक्षणहरू के–के हुन्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4860162" y="150336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मुख, लिङ्ग, योनि, गुदा वा गर्भाशयको मुखमा घाउहरू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हात, ढाड, छाती वा खुट्टामा रातो बिमिरा (डाबर)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काखी वा कुर्कुच्चीमा ग्रन्थि फुल्नु (ग्ल्याण्ड सुन्निनु)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ज्वरो आउनु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कपाल झर्नु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टाउको दुख्ने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थकाईलाग्ने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93016-0D29-0648-F5A3-0B7A5F17F8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31839" y="3429000"/>
            <a:ext cx="2838450" cy="2254250"/>
            <a:chOff x="7331839" y="3429000"/>
            <a:chExt cx="2838450" cy="2254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C20B80-559B-B97C-CD48-A75BDF65E9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04989-853F-FF00-366C-74168EDE6A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8150" y="3891862"/>
              <a:ext cx="2545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i-IN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यदि उपचार नगरिएमा, सिफिलिसले गम्भीर समस्या निम्त्याउन सक्छ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A275EF-AEE8-E8B2-840D-607669537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927" y="4132162"/>
            <a:ext cx="2298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10E77F-0488-9044-7FAF-8B204733AA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618B52-5B82-9D08-14EB-DF3DAAE11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1773" y="5347661"/>
            <a:ext cx="6043154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250732" y="1109825"/>
            <a:ext cx="4511332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क्लामाइडिया र गोनोरियाका सामान्य लक्षणहरू निम्न हुन्छन्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981482" y="110982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लिंग/मूत्रनली वा योनिबाट स्राव आउनु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पेटको तल्लो भाग (पेल्भिस) मा दुखाइ हुनु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योनिबाट रक्तस्राव हुनु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पिसाब गर्दा पीडा हुनु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 सम्पर्कको क्रममा वा पछि दुखाइ हुनु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अण्डकोषमा पीडा हुनु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गुदामा पीडा वा स्राव हुनु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दिसा गर्दा पीडा हुनु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0270E-55F0-BA62-68E1-EBEFE3C45F0B}"/>
              </a:ext>
            </a:extLst>
          </p:cNvPr>
          <p:cNvSpPr txBox="1"/>
          <p:nvPr/>
        </p:nvSpPr>
        <p:spPr>
          <a:xfrm>
            <a:off x="4814170" y="5469037"/>
            <a:ext cx="489698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छ कि छैन भनेर थाहा पाउने एक मात्र तरिका नियमित परीक्षण हो।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1CCAD-B8E3-F3BE-71B7-6830A7B24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105" y="4233962"/>
            <a:ext cx="2559050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5861050" cy="1714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परीक्षण कसले गराउनुपर्छ?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ts val="4200"/>
              </a:lnSpc>
            </a:pPr>
            <a:r>
              <a:rPr lang="hi-IN" sz="18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तपाईं निम्न अवस्थामा भएमा परीक्षण गर्न विचार गर्नुहोस्: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648BE-2DFE-6C84-854A-C8961DB89881}"/>
              </a:ext>
            </a:extLst>
          </p:cNvPr>
          <p:cNvSpPr txBox="1"/>
          <p:nvPr/>
        </p:nvSpPr>
        <p:spPr>
          <a:xfrm>
            <a:off x="250732" y="4363656"/>
            <a:ext cx="223782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कन्डम बिना यौन सम्पर्क गर्नुभएको छ (असुरक्षित यौन सम्पर्क) भने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7B383-7FBA-0347-56F8-F1C0BA9C0BA1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 रूपमा सक्रिय पुरुष हुनुहुन्छ जसले पुरुषसँग असुरक्षित यौन सम्पर्क गर्नुहुन्छ भने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82E1-E3CA-13FA-D5FB-35DDBFEDD378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गर्भवती हुनुहुन्छ वा गर्भधारण गर्ने योजना बनाउँदै हुनुहुन्छ भने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CAEAB-66EC-D7B5-A665-D9C23CD42595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पछिल्लो १२ महिनामा तपाईंलाई 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लागेको थियो भने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B4F26-5079-78E4-A8D0-59B70D526474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वा तपाईंको यौन साथीमा कुनै लक्षणहरू देखिएको छ भने</a:t>
            </a:r>
            <a:endParaRPr lang="en-PH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(यद्यपि अधिकांश </a:t>
            </a:r>
            <a:r>
              <a:rPr lang="en-US" sz="1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STI </a:t>
            </a:r>
            <a:r>
              <a:rPr lang="hi-IN" sz="1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हरूमा लक्षण देखिँदैन)</a:t>
            </a:r>
            <a:endParaRPr lang="hi-IN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DF3563-7CB5-8AAD-770C-CCEC1FEA904E}"/>
              </a:ext>
            </a:extLst>
          </p:cNvPr>
          <p:cNvGrpSpPr/>
          <p:nvPr/>
        </p:nvGrpSpPr>
        <p:grpSpPr>
          <a:xfrm>
            <a:off x="8215604" y="705844"/>
            <a:ext cx="2857452" cy="1788500"/>
            <a:chOff x="8566982" y="548524"/>
            <a:chExt cx="2428964" cy="1788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C8E6-FB6C-C282-CB91-370EB4D8F5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3583" y="548524"/>
              <a:ext cx="2422363" cy="1788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8566982" y="940758"/>
              <a:ext cx="242236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hi-IN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परीक्षण गरिरहनु तपाईंको स्वास्थ्यका लागि राम्रो हुन्छ</a:t>
              </a:r>
              <a:endParaRPr lang="en-US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CD3771-8079-D5D0-0F1F-ED953AD0E3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22" y="-664678"/>
            <a:ext cx="58610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AF133E7-811B-46A6-AAFC-98E0164CEBB0}"/>
</file>

<file path=customXml/itemProps2.xml><?xml version="1.0" encoding="utf-8"?>
<ds:datastoreItem xmlns:ds="http://schemas.openxmlformats.org/officeDocument/2006/customXml" ds:itemID="{2BE93E38-1E1C-4281-A597-3D388F4214D2}"/>
</file>

<file path=customXml/itemProps3.xml><?xml version="1.0" encoding="utf-8"?>
<ds:datastoreItem xmlns:ds="http://schemas.openxmlformats.org/officeDocument/2006/customXml" ds:itemID="{7395F1B1-16EF-42DF-899C-9C581F9AC4F7}"/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1384</Words>
  <Application>Microsoft Office PowerPoint</Application>
  <PresentationFormat>Widescreen</PresentationFormat>
  <Paragraphs>199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Nirmala UI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STIs के हुन् र किन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परीक्षण म कहाँ गराउन सक्छु? </vt:lpstr>
      <vt:lpstr>PowerPoint Presentation</vt:lpstr>
      <vt:lpstr>उपचार के हो?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54</cp:revision>
  <dcterms:created xsi:type="dcterms:W3CDTF">2025-06-03T07:12:24Z</dcterms:created>
  <dcterms:modified xsi:type="dcterms:W3CDTF">2025-11-06T04:35:27Z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2025-11-06T04:33:54Z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af06d513-f4d1-4e6b-bda4-42688f77e840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