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2B0CA5-8FC2-29B9-0BDC-AA1228C5366A}" name="Guest User" initials="GU" userId="S::urn:spo:tenantanon#a687a7bf-02db-43df-bcbb-e7a8bda611a2::" providerId="AD"/>
  <p188:author id="{A347EDDA-F048-F78F-207E-271D1D95E329}" name="Silmara Ibanhez" initials="SI" userId="f35b2bea018dffdb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00C296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6163D6-070E-57DF-A259-A084C8914B7F}" v="1" dt="2025-07-09T04:47:31.259"/>
    <p1510:client id="{B4321719-A298-E5F9-7EAC-1685FA7466E0}" v="42" dt="2025-07-09T04:44:07.0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26"/>
  </p:normalViewPr>
  <p:slideViewPr>
    <p:cSldViewPr snapToGrid="0">
      <p:cViewPr varScale="1">
        <p:scale>
          <a:sx n="106" d="100"/>
          <a:sy n="106" d="100"/>
        </p:scale>
        <p:origin x="10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8/10/relationships/authors" Target="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emf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hyperlink" Target="http://www.fpnsw.org.au/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healthdirect.gov.au/sexually-transmitted-infections-sti" TargetMode="External"/><Relationship Id="rId5" Type="http://schemas.openxmlformats.org/officeDocument/2006/relationships/hyperlink" Target="http://www.health.nsw.gov.au/sexualhealth" TargetMode="External"/><Relationship Id="rId4" Type="http://schemas.openxmlformats.org/officeDocument/2006/relationships/hyperlink" Target="http://www.mhahs.org.a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/>
          <p:nvPr/>
        </p:nvSpPr>
        <p:spPr>
          <a:xfrm>
            <a:off x="300626" y="2404997"/>
            <a:ext cx="637594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Entendendo as Infecções Sexualmente Transmissíveis (ISTs)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C4E6A62-390E-52B3-0B2B-02D1A43320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277" y="5208765"/>
            <a:ext cx="11340176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778F3C3-C851-8496-22F1-C5BB93298A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0547" y="2293415"/>
            <a:ext cx="5517266" cy="2174414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767CA383-CAC8-F53B-07EF-03F0490E16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0547" y="2293414"/>
            <a:ext cx="5517266" cy="673308"/>
          </a:xfrm>
          <a:prstGeom prst="round2SameRect">
            <a:avLst/>
          </a:prstGeom>
          <a:solidFill>
            <a:srgbClr val="B9A7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664"/>
                </a:solidFill>
                <a:latin typeface="Public Sans Medium" pitchFamily="2" charset="77"/>
              </a:rPr>
              <a:t>sífilis</a:t>
            </a:r>
            <a:endParaRPr lang="en-US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447643E-BE12-FD0A-1E60-53E4151943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54187" y="2293415"/>
            <a:ext cx="5517266" cy="2174414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Same-side Corner of Rectangle 8">
            <a:extLst>
              <a:ext uri="{FF2B5EF4-FFF2-40B4-BE49-F238E27FC236}">
                <a16:creationId xmlns:a16="http://schemas.microsoft.com/office/drawing/2014/main" id="{5ACDE085-720B-07B1-5253-E862CE9009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54187" y="2293414"/>
            <a:ext cx="5517266" cy="673308"/>
          </a:xfrm>
          <a:prstGeom prst="round2SameRect">
            <a:avLst/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664"/>
                </a:solidFill>
                <a:latin typeface="Public Sans Medium" pitchFamily="2" charset="77"/>
              </a:rPr>
              <a:t>clamídia</a:t>
            </a:r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 e </a:t>
            </a:r>
            <a:r>
              <a:rPr lang="en-US" b="1" dirty="0" err="1">
                <a:solidFill>
                  <a:srgbClr val="002664"/>
                </a:solidFill>
                <a:latin typeface="Public Sans Medium" pitchFamily="2" charset="77"/>
              </a:rPr>
              <a:t>gonorreia</a:t>
            </a:r>
            <a:endParaRPr lang="en-US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/>
          </p:cNvSpPr>
          <p:nvPr/>
        </p:nvSpPr>
        <p:spPr>
          <a:xfrm>
            <a:off x="250732" y="566355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Quais são os tipos de testes para ISTs?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2A249B-6992-8BF1-1E0E-96065CD06568}"/>
              </a:ext>
            </a:extLst>
          </p:cNvPr>
          <p:cNvSpPr txBox="1"/>
          <p:nvPr/>
        </p:nvSpPr>
        <p:spPr>
          <a:xfrm>
            <a:off x="567159" y="5474825"/>
            <a:ext cx="11063851" cy="5328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Public Sans Medium" pitchFamily="2" charset="77"/>
              </a:rPr>
              <a:t>Fazer o teste com regularidade é a única forma de verificar se você tem alguma IST.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4A4CD-FF32-5210-E131-D47F310BC1C8}"/>
              </a:ext>
            </a:extLst>
          </p:cNvPr>
          <p:cNvSpPr txBox="1"/>
          <p:nvPr/>
        </p:nvSpPr>
        <p:spPr>
          <a:xfrm>
            <a:off x="648181" y="3115496"/>
            <a:ext cx="394696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exame de sangue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swab (coleta com cotonete) da úlcera ou ferida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34FA4D-7ACE-DE23-FF75-9A6E20AA6B90}"/>
              </a:ext>
            </a:extLst>
          </p:cNvPr>
          <p:cNvSpPr txBox="1"/>
          <p:nvPr/>
        </p:nvSpPr>
        <p:spPr>
          <a:xfrm>
            <a:off x="6516546" y="3115496"/>
            <a:ext cx="43173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exame de urina 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swab (coleta com cotonete) da         vagina, ânus ou garganta</a:t>
            </a:r>
            <a:endParaRPr lang="en-US" dirty="0">
              <a:latin typeface="Public Sans ExtraLight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FB5C6-7AC3-5451-ADEC-9700E603651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7E98F7-91B7-6051-526E-E3AB37625F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970" y="2451644"/>
            <a:ext cx="1460500" cy="2330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E4D2B2-E822-799D-95DC-6AF12C7BFD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852" y="2451644"/>
            <a:ext cx="1447800" cy="22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4B92A8-764C-44A5-B7B6-75836BBE07DC}"/>
              </a:ext>
            </a:extLst>
          </p:cNvPr>
          <p:cNvGrpSpPr/>
          <p:nvPr/>
        </p:nvGrpSpPr>
        <p:grpSpPr>
          <a:xfrm>
            <a:off x="1211431" y="1973506"/>
            <a:ext cx="2988000" cy="847725"/>
            <a:chOff x="199373" y="1551007"/>
            <a:chExt cx="3935302" cy="84772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25CB4AC-B1A2-D809-4BAD-910EA387AB17}"/>
                </a:ext>
              </a:extLst>
            </p:cNvPr>
            <p:cNvSpPr>
              <a:spLocks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itle 5">
              <a:extLst>
                <a:ext uri="{FF2B5EF4-FFF2-40B4-BE49-F238E27FC236}">
                  <a16:creationId xmlns:a16="http://schemas.microsoft.com/office/drawing/2014/main" id="{01A5CF24-0067-52FD-4447-FC983A792655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US" sz="4000" b="1" dirty="0">
                  <a:solidFill>
                    <a:srgbClr val="002664"/>
                  </a:solidFill>
                  <a:latin typeface="Poppins" pitchFamily="2" charset="77"/>
                  <a:cs typeface="Poppins" pitchFamily="2" charset="77"/>
                </a:rPr>
                <a:t>para ISTs?</a:t>
              </a:r>
            </a:p>
          </p:txBody>
        </p:sp>
      </p:grpSp>
      <p:sp>
        <p:nvSpPr>
          <p:cNvPr id="11" name="Title 5">
            <a:extLst>
              <a:ext uri="{FF2B5EF4-FFF2-40B4-BE49-F238E27FC236}">
                <a16:creationId xmlns:a16="http://schemas.microsoft.com/office/drawing/2014/main" id="{FB8CD1A1-311D-D0E2-7418-735160C5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32" y="860992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Onde posso fazer o teste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C7F83B-FF45-3EB0-D228-BE2B8B8DD327}"/>
              </a:ext>
            </a:extLst>
          </p:cNvPr>
          <p:cNvGrpSpPr/>
          <p:nvPr/>
        </p:nvGrpSpPr>
        <p:grpSpPr>
          <a:xfrm>
            <a:off x="3067081" y="3162269"/>
            <a:ext cx="2522301" cy="2238038"/>
            <a:chOff x="7331839" y="3429000"/>
            <a:chExt cx="2838450" cy="22542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DA271DA-99A0-44A4-8405-8F89ABCF9388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1839" y="3429000"/>
              <a:ext cx="2838450" cy="22542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BB2C57-C093-648B-76A6-266ABCE34A5A}"/>
                </a:ext>
              </a:extLst>
            </p:cNvPr>
            <p:cNvSpPr txBox="1"/>
            <p:nvPr/>
          </p:nvSpPr>
          <p:spPr>
            <a:xfrm>
              <a:off x="7478150" y="3891862"/>
              <a:ext cx="25458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Public Sans Medium" pitchFamily="2" charset="77"/>
                </a:rPr>
                <a:t>O teste para ISTs é rápido, fácil e confidencial.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631C60E-44AD-BCA1-E37B-BC16543AE935}"/>
              </a:ext>
            </a:extLst>
          </p:cNvPr>
          <p:cNvSpPr txBox="1"/>
          <p:nvPr/>
        </p:nvSpPr>
        <p:spPr>
          <a:xfrm>
            <a:off x="5206668" y="984605"/>
            <a:ext cx="6986240" cy="19722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pt-BR" sz="2000" b="1" dirty="0">
                <a:solidFill>
                  <a:srgbClr val="002664"/>
                </a:solidFill>
                <a:latin typeface="Public Sans Medium" pitchFamily="2" charset="77"/>
              </a:rPr>
              <a:t>Você pode fazer um teste para ISTs nos seguintes locais: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Consultório do seu médico ou de um clínico geral (GP)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NSW Sexual Health Clinics - Clínicas de Saúde Sexual de NSW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Family Planning Centres - Centros de Planejamento Familiar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B9C24A-1467-E80B-A1B0-DFA5FA43A7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28" y="3582365"/>
            <a:ext cx="3009900" cy="436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F14EEC-24AF-1B0E-14DB-B3467C5623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502" y="470467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/>
          </p:cNvSpPr>
          <p:nvPr/>
        </p:nvSpPr>
        <p:spPr>
          <a:xfrm>
            <a:off x="250732" y="438493"/>
            <a:ext cx="746958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Teste para ISTs: O que devem lhe perguntar?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/>
          <p:nvPr/>
        </p:nvSpPr>
        <p:spPr>
          <a:xfrm>
            <a:off x="3985523" y="1946028"/>
            <a:ext cx="7765433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Você tem algum sintoma com o qual esteja preocupado?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Quando teve sua última relação sexual?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Já fez algum teste para ISTs antes?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Você tem relações sexuais com pessoas que têm pênis, vagina ou com ambas?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Você pode contrair ISTs na garganta, ânus ou órgãos genitais. Acha que devemos fazer o teste em algum desses locais?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Quando foi a última vez que teve relações sexuais sem preservativos?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Você usa outros métodos contraceptivos?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Você já teve relações sexuais não desejadas?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080486-E74C-5FEE-A93D-9731E18AFD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86" y="-679597"/>
            <a:ext cx="3295650" cy="715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E100E8-0876-AF21-F4D6-46F52C2AB1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23" y="0"/>
            <a:ext cx="4730750" cy="803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0E439-1994-43CF-534A-7EB6B7FEF8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200" y="2842641"/>
            <a:ext cx="10833100" cy="5219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1E7821-0831-3095-089E-E55795339ABD}"/>
              </a:ext>
            </a:extLst>
          </p:cNvPr>
          <p:cNvGrpSpPr/>
          <p:nvPr/>
        </p:nvGrpSpPr>
        <p:grpSpPr>
          <a:xfrm>
            <a:off x="1211431" y="1973506"/>
            <a:ext cx="2988000" cy="847725"/>
            <a:chOff x="199373" y="1551007"/>
            <a:chExt cx="3935302" cy="84772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ED8C7F1-C20A-A488-EDC9-0816483C8AAF}"/>
                </a:ext>
              </a:extLst>
            </p:cNvPr>
            <p:cNvSpPr>
              <a:spLocks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itle 5">
              <a:extLst>
                <a:ext uri="{FF2B5EF4-FFF2-40B4-BE49-F238E27FC236}">
                  <a16:creationId xmlns:a16="http://schemas.microsoft.com/office/drawing/2014/main" id="{5E5334C3-06CD-429F-3430-8D16A74C08F7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para as ISTs?</a:t>
              </a:r>
            </a:p>
          </p:txBody>
        </p:sp>
      </p:grp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32" y="860992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Qual é o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tratamento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E11F006-7083-353B-15FF-7AAB7FDAC5FF}"/>
              </a:ext>
            </a:extLst>
          </p:cNvPr>
          <p:cNvSpPr txBox="1">
            <a:spLocks/>
          </p:cNvSpPr>
          <p:nvPr/>
        </p:nvSpPr>
        <p:spPr>
          <a:xfrm>
            <a:off x="5389891" y="860992"/>
            <a:ext cx="5976448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300"/>
              </a:lnSpc>
            </a:pPr>
            <a:r>
              <a:rPr lang="pt-BR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Sífilis, clamídia e gonorreia são todas tratadas com antibióticos</a:t>
            </a:r>
            <a:endParaRPr lang="en-US" sz="3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963B5D-3ED3-F347-4991-67AF1EB53F13}"/>
              </a:ext>
            </a:extLst>
          </p:cNvPr>
          <p:cNvGrpSpPr/>
          <p:nvPr/>
        </p:nvGrpSpPr>
        <p:grpSpPr>
          <a:xfrm>
            <a:off x="4843725" y="2326070"/>
            <a:ext cx="2584450" cy="1962150"/>
            <a:chOff x="5629717" y="2808988"/>
            <a:chExt cx="2584450" cy="19621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7441F2-246F-3482-93AD-977D0FBC1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9717" y="2808988"/>
              <a:ext cx="2584450" cy="19621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5E97C-43EB-19C7-CF3E-60772707A192}"/>
                </a:ext>
              </a:extLst>
            </p:cNvPr>
            <p:cNvSpPr txBox="1"/>
            <p:nvPr/>
          </p:nvSpPr>
          <p:spPr>
            <a:xfrm>
              <a:off x="5972538" y="2942359"/>
              <a:ext cx="1983511" cy="11380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pt-BR" sz="2000" b="1" dirty="0">
                  <a:solidFill>
                    <a:srgbClr val="002664"/>
                  </a:solidFill>
                  <a:latin typeface="Public Sans Medium" pitchFamily="2" charset="77"/>
                </a:rPr>
                <a:t>Pode ocorrer reinfecção. Faça o teste com frequência.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5EF03D9-4384-1D73-707F-B0548161F9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945" y="4170021"/>
            <a:ext cx="31242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1585AC3-39EB-B5D4-DAF3-D036C1AA84FA}"/>
              </a:ext>
            </a:extLst>
          </p:cNvPr>
          <p:cNvSpPr txBox="1">
            <a:spLocks/>
          </p:cNvSpPr>
          <p:nvPr/>
        </p:nvSpPr>
        <p:spPr>
          <a:xfrm>
            <a:off x="389629" y="774615"/>
            <a:ext cx="6184792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Como posso me proteger contra as ISTs?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2200"/>
              </a:lnSpc>
            </a:pP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  <a:p>
            <a:pPr>
              <a:lnSpc>
                <a:spcPts val="2200"/>
              </a:lnSpc>
            </a:pPr>
            <a:r>
              <a:rPr lang="pt-BR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Ter relações sexuais seguras é a melhor forma de se proteger 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BEF4A-9463-2AA4-3195-AD8B8F0FCF6D}"/>
              </a:ext>
            </a:extLst>
          </p:cNvPr>
          <p:cNvSpPr txBox="1"/>
          <p:nvPr/>
        </p:nvSpPr>
        <p:spPr>
          <a:xfrm>
            <a:off x="389629" y="3381375"/>
            <a:ext cx="6986240" cy="28076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Use preservativos (camisinhas) ou barreiras de                   proteção quando tiver qualquer tipo de relação                      sexual, incluindo: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Sexo vaginal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Sexo anal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Sexo oral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929A0D-417B-8E15-B85A-49B6DBF09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058" y="3429000"/>
            <a:ext cx="2647950" cy="276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C90B79-5586-205C-8FC2-BED0DBEC44E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525" y="130723"/>
            <a:ext cx="49784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B43BF7-AD0A-C4E1-9A6C-7B8CC6226B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590" y="-1181100"/>
            <a:ext cx="809625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F80FE1B-86C7-674D-955D-CB3CEE1C2F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5116166"/>
            <a:ext cx="6158630" cy="1122587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/>
          </p:cNvSpPr>
          <p:nvPr/>
        </p:nvSpPr>
        <p:spPr>
          <a:xfrm>
            <a:off x="438940" y="566609"/>
            <a:ext cx="6184792" cy="177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Preciso contar a alguém que tenho uma IST?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413A65-6FC3-E6DB-ADFF-7297FAD5AC77}"/>
              </a:ext>
            </a:extLst>
          </p:cNvPr>
          <p:cNvSpPr txBox="1"/>
          <p:nvPr/>
        </p:nvSpPr>
        <p:spPr>
          <a:xfrm>
            <a:off x="438940" y="2777478"/>
            <a:ext cx="6986240" cy="1875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Legalmente, não é necessário contar a ninguém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É importante contar aos seus parceiros sexuais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Responsável por tomar precauções que sejam razoáveis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Ato criminoso, se a transmissão for intencional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DCCBA-47EF-34EB-2ED8-A7671D09DAE4}"/>
              </a:ext>
            </a:extLst>
          </p:cNvPr>
          <p:cNvSpPr txBox="1"/>
          <p:nvPr/>
        </p:nvSpPr>
        <p:spPr>
          <a:xfrm>
            <a:off x="567160" y="5324356"/>
            <a:ext cx="5891514" cy="6254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Public Sans Medium" pitchFamily="2" charset="77"/>
              </a:rPr>
              <a:t>Ter uma IST é muito comum. Não há motivo para se sentir envergonhado.</a:t>
            </a: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E9FABB-5385-409F-CC65-49F81AD7B45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86" y="-679597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1B289F0F-B3D7-45BB-750B-31ED42961018}"/>
              </a:ext>
            </a:extLst>
          </p:cNvPr>
          <p:cNvSpPr txBox="1">
            <a:spLocks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 que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aprendemos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hoje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C0216-382E-45A2-7E9D-269FB2960A83}"/>
              </a:ext>
            </a:extLst>
          </p:cNvPr>
          <p:cNvSpPr txBox="1"/>
          <p:nvPr/>
        </p:nvSpPr>
        <p:spPr>
          <a:xfrm>
            <a:off x="4227194" y="2168436"/>
            <a:ext cx="7765433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Verdadeiro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ou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Falso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?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Apenas pessoas com múltiplos parceiros sexuais contraem ISTs.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Dá para dizer se uma pessoa tem uma IST só de olhar para ela.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Você pode contrair ISTs ao sentar no vaso sanitário.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Os preservativos podem proteger totalmente contra todas as ISTs.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Você só pode contrair ISTs através de sexo vaginal.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498BCE-4AF4-46BC-7650-6323380CD0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3257" y="1693581"/>
            <a:ext cx="4679950" cy="4743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9D72C-BFB3-7930-851B-5FB8C64EAD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D6E0BC8-D0D3-80B6-C867-91E58D50DE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602040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A63E84D-DFAC-8C51-C5FC-333DCC87B0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2106749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C8542D0-107C-E420-FD80-0E01104692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3634607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1079142-2365-A8E0-8F46-8279DB3C48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5127742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C00AAF67-5B7E-9B34-C198-5B773A2C80E8}"/>
              </a:ext>
            </a:extLst>
          </p:cNvPr>
          <p:cNvSpPr txBox="1">
            <a:spLocks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Onde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posso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conseguir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ajuda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D5D0DE-3900-75A1-22AC-7AFCA5EF9CB6}"/>
              </a:ext>
            </a:extLst>
          </p:cNvPr>
          <p:cNvSpPr txBox="1"/>
          <p:nvPr/>
        </p:nvSpPr>
        <p:spPr>
          <a:xfrm>
            <a:off x="4643884" y="757547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pt-BR" sz="2000" b="1" dirty="0">
                <a:solidFill>
                  <a:srgbClr val="002664"/>
                </a:solidFill>
                <a:latin typeface="Public Sans Medium" pitchFamily="2" charset="77"/>
              </a:rPr>
              <a:t>Para encontrar um médico ou clínico geral (GP)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www.healthdirect.gov.au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/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australian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-health-services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164AD6-C272-4909-C028-0EDAC6655AFA}"/>
              </a:ext>
            </a:extLst>
          </p:cNvPr>
          <p:cNvSpPr txBox="1"/>
          <p:nvPr/>
        </p:nvSpPr>
        <p:spPr>
          <a:xfrm>
            <a:off x="4643884" y="2250681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/>
                <a:cs typeface="Poppins" panose="00000500000000000000" pitchFamily="2" charset="0"/>
              </a:rPr>
              <a:t>Sexual Health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  <a:cs typeface="Poppins" panose="00000500000000000000" pitchFamily="2" charset="0"/>
              </a:rPr>
              <a:t>InfoLink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  <a:cs typeface="Poppins" panose="00000500000000000000" pitchFamily="2" charset="0"/>
              </a:rPr>
              <a:t> - </a:t>
            </a:r>
            <a:r>
              <a:rPr lang="pt-BR" sz="2000" b="1" dirty="0">
                <a:solidFill>
                  <a:srgbClr val="002664"/>
                </a:solidFill>
                <a:effectLst/>
                <a:latin typeface="Public Sans Medium"/>
                <a:ea typeface="Times New Roman" panose="02020603050405020304" pitchFamily="18" charset="0"/>
                <a:cs typeface="Poppins" panose="00000500000000000000" pitchFamily="2" charset="0"/>
              </a:rPr>
              <a:t>Link para Informações sobre </a:t>
            </a: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pt-BR" sz="2000" b="1" dirty="0">
                <a:solidFill>
                  <a:srgbClr val="002664"/>
                </a:solidFill>
                <a:effectLst/>
                <a:latin typeface="Public Sans Medium"/>
                <a:ea typeface="Times New Roman" panose="02020603050405020304" pitchFamily="18" charset="0"/>
                <a:cs typeface="Poppins" panose="00000500000000000000" pitchFamily="2" charset="0"/>
              </a:rPr>
              <a:t>Saúde Sexual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  <a:cs typeface="Poppins" panose="00000500000000000000" pitchFamily="2" charset="0"/>
              </a:rPr>
              <a:t>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www.shil.nsw.gov.au or 1800 451 624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312E14-9C16-7C1E-BF07-02541DC1857E}"/>
              </a:ext>
            </a:extLst>
          </p:cNvPr>
          <p:cNvSpPr txBox="1"/>
          <p:nvPr/>
        </p:nvSpPr>
        <p:spPr>
          <a:xfrm>
            <a:off x="4643884" y="3790114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Legal services (HALC) - </a:t>
            </a:r>
            <a:r>
              <a:rPr lang="en-AU" sz="2000" b="1" dirty="0" err="1">
                <a:solidFill>
                  <a:srgbClr val="002664"/>
                </a:solidFill>
                <a:effectLst/>
                <a:latin typeface="Public Sans Medium"/>
              </a:rPr>
              <a:t>Serviços</a:t>
            </a:r>
            <a:r>
              <a:rPr lang="en-AU" sz="2000" b="1" dirty="0">
                <a:solidFill>
                  <a:srgbClr val="002664"/>
                </a:solidFill>
                <a:effectLst/>
                <a:latin typeface="Public Sans Medium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effectLst/>
                <a:latin typeface="Public Sans Medium"/>
              </a:rPr>
              <a:t>jurídicos</a:t>
            </a:r>
            <a:endParaRPr lang="en-US" sz="2000" b="1" dirty="0">
              <a:solidFill>
                <a:srgbClr val="002664"/>
              </a:solidFill>
              <a:latin typeface="Public Sans Medium"/>
            </a:endParaRP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www.halc.org.au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or (02) 9492 6540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51F353-48F3-8FC7-CD04-AA4C0CC2B9A2}"/>
              </a:ext>
            </a:extLst>
          </p:cNvPr>
          <p:cNvSpPr txBox="1"/>
          <p:nvPr/>
        </p:nvSpPr>
        <p:spPr>
          <a:xfrm>
            <a:off x="4643884" y="5283248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Let Them Know - </a:t>
            </a:r>
            <a:r>
              <a:rPr lang="en-AU" sz="2000" b="1" dirty="0">
                <a:solidFill>
                  <a:srgbClr val="002664"/>
                </a:solidFill>
                <a:latin typeface="Public Sans Medium"/>
              </a:rPr>
              <a:t>Informe-</a:t>
            </a:r>
            <a:r>
              <a:rPr lang="en-AU" sz="2000" b="1" dirty="0" err="1">
                <a:solidFill>
                  <a:srgbClr val="002664"/>
                </a:solidFill>
                <a:latin typeface="Public Sans Medium"/>
              </a:rPr>
              <a:t>os</a:t>
            </a:r>
            <a:endParaRPr lang="en-US" sz="2000" b="1" dirty="0">
              <a:solidFill>
                <a:srgbClr val="002664"/>
              </a:solidFill>
              <a:latin typeface="Public Sans Medium"/>
            </a:endParaRP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www.letthemknow.org.au</a:t>
            </a:r>
            <a:endParaRPr lang="en-US" dirty="0">
              <a:latin typeface="Public Sans ExtraLight" pitchFamily="2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EBDB53-BB3B-381E-C356-B370CEB4A23D}"/>
              </a:ext>
            </a:extLst>
          </p:cNvPr>
          <p:cNvGrpSpPr/>
          <p:nvPr/>
        </p:nvGrpSpPr>
        <p:grpSpPr>
          <a:xfrm>
            <a:off x="10559775" y="4970666"/>
            <a:ext cx="1412466" cy="1098550"/>
            <a:chOff x="10559775" y="4970666"/>
            <a:chExt cx="1412466" cy="10985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D0C9C0C-18FD-87AA-56FE-C4C3B8057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75241" y="4970666"/>
              <a:ext cx="1397000" cy="10985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B11842-228A-9DF8-424E-8F559A1C9206}"/>
                </a:ext>
              </a:extLst>
            </p:cNvPr>
            <p:cNvSpPr txBox="1"/>
            <p:nvPr/>
          </p:nvSpPr>
          <p:spPr>
            <a:xfrm>
              <a:off x="10559775" y="5083809"/>
              <a:ext cx="141246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Serviço</a:t>
              </a:r>
              <a:r>
                <a:rPr lang="en-US" sz="1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gratuito</a:t>
              </a:r>
              <a:r>
                <a:rPr lang="en-US" sz="1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de </a:t>
              </a:r>
              <a:r>
                <a:rPr lang="en-US" sz="14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notificação</a:t>
              </a:r>
              <a:endParaRPr lang="en-US" sz="1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4331D3-BFD0-8443-2544-C7E22E870D27}"/>
              </a:ext>
            </a:extLst>
          </p:cNvPr>
          <p:cNvGrpSpPr/>
          <p:nvPr/>
        </p:nvGrpSpPr>
        <p:grpSpPr>
          <a:xfrm>
            <a:off x="10712059" y="1457785"/>
            <a:ext cx="1477896" cy="1098550"/>
            <a:chOff x="10494345" y="1961249"/>
            <a:chExt cx="1477896" cy="10985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A6BAFB6-CAE1-5C9F-FC66-58B652A61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B2AC6E-727D-430A-3A08-6AE06D98F407}"/>
                </a:ext>
              </a:extLst>
            </p:cNvPr>
            <p:cNvSpPr txBox="1"/>
            <p:nvPr/>
          </p:nvSpPr>
          <p:spPr>
            <a:xfrm>
              <a:off x="10494345" y="2083384"/>
              <a:ext cx="147789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Não precisa ter um cartão Medicare</a:t>
              </a:r>
              <a:endParaRPr lang="en-US" sz="1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C0A455-F711-9678-5C98-85232EF11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645" y="3087627"/>
            <a:ext cx="4171950" cy="32321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F824133-9879-0DB3-A2ED-5669614091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89136" y="625188"/>
            <a:ext cx="7663339" cy="5694589"/>
          </a:xfrm>
          <a:prstGeom prst="roundRect">
            <a:avLst>
              <a:gd name="adj" fmla="val 2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19E6691A-8645-707F-FFA1-A407F907A938}"/>
              </a:ext>
            </a:extLst>
          </p:cNvPr>
          <p:cNvSpPr txBox="1">
            <a:spLocks/>
          </p:cNvSpPr>
          <p:nvPr/>
        </p:nvSpPr>
        <p:spPr>
          <a:xfrm>
            <a:off x="199373" y="625188"/>
            <a:ext cx="3989763" cy="23047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Onde posso encontrar mais informações sobre as ISTs?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D40484-7A79-1908-6FAB-0F31E2BB2902}"/>
              </a:ext>
            </a:extLst>
          </p:cNvPr>
          <p:cNvSpPr txBox="1"/>
          <p:nvPr/>
        </p:nvSpPr>
        <p:spPr>
          <a:xfrm>
            <a:off x="4458688" y="780281"/>
            <a:ext cx="7185443" cy="5133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Multicultural HIV and Hepatitis Service - </a:t>
            </a:r>
            <a:r>
              <a:rPr lang="en-US" sz="2000" b="1" kern="0" dirty="0" err="1">
                <a:solidFill>
                  <a:srgbClr val="002664"/>
                </a:solidFill>
                <a:effectLst/>
                <a:latin typeface="Public Sans Medium"/>
                <a:ea typeface="Times New Roman" panose="02020603050405020304" pitchFamily="18" charset="0"/>
                <a:cs typeface="Arial" panose="020B0604020202020204" pitchFamily="34" charset="0"/>
              </a:rPr>
              <a:t>Serviço</a:t>
            </a:r>
            <a:r>
              <a:rPr lang="en-US" sz="2000" b="1" kern="0" dirty="0">
                <a:solidFill>
                  <a:srgbClr val="002664"/>
                </a:solidFill>
                <a:effectLst/>
                <a:latin typeface="Public Sans Medium"/>
                <a:ea typeface="Times New Roman" panose="02020603050405020304" pitchFamily="18" charset="0"/>
                <a:cs typeface="Arial" panose="020B0604020202020204" pitchFamily="34" charset="0"/>
              </a:rPr>
              <a:t> Multicultura</a:t>
            </a:r>
            <a:r>
              <a:rPr lang="en-US" sz="2000" b="1" kern="0" dirty="0">
                <a:solidFill>
                  <a:srgbClr val="002664"/>
                </a:solidFill>
                <a:latin typeface="Public Sans Medium"/>
                <a:ea typeface="Times New Roman" panose="02020603050405020304" pitchFamily="18" charset="0"/>
                <a:cs typeface="Arial" panose="020B0604020202020204" pitchFamily="34" charset="0"/>
              </a:rPr>
              <a:t>l para HIV e </a:t>
            </a:r>
            <a:r>
              <a:rPr lang="en-US" sz="2000" b="1" kern="0" dirty="0" err="1">
                <a:solidFill>
                  <a:srgbClr val="002664"/>
                </a:solidFill>
                <a:latin typeface="Public Sans Medium"/>
                <a:ea typeface="Times New Roman" panose="02020603050405020304" pitchFamily="18" charset="0"/>
                <a:cs typeface="Arial" panose="020B0604020202020204" pitchFamily="34" charset="0"/>
              </a:rPr>
              <a:t>Hepatite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4"/>
              </a:rPr>
              <a:t>www.mhahs.org.au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Sexual Health Plus - </a:t>
            </a:r>
            <a:r>
              <a:rPr lang="en-AU" sz="2000" b="1" dirty="0" err="1">
                <a:solidFill>
                  <a:srgbClr val="002664"/>
                </a:solidFill>
                <a:effectLst/>
                <a:latin typeface="Public Sans Medium"/>
              </a:rPr>
              <a:t>Saúde</a:t>
            </a:r>
            <a:r>
              <a:rPr lang="en-AU" sz="2000" b="1" dirty="0">
                <a:solidFill>
                  <a:srgbClr val="002664"/>
                </a:solidFill>
                <a:effectLst/>
                <a:latin typeface="Public Sans Medium"/>
              </a:rPr>
              <a:t> Sexual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5"/>
              </a:rPr>
              <a:t>www.health.nsw.gov.au/sexualhealth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Health Direct - </a:t>
            </a:r>
            <a:r>
              <a:rPr lang="en-AU" sz="2000" b="1" dirty="0" err="1">
                <a:solidFill>
                  <a:srgbClr val="002664"/>
                </a:solidFill>
                <a:latin typeface="Public Sans Medium"/>
              </a:rPr>
              <a:t>Informações</a:t>
            </a:r>
            <a:r>
              <a:rPr lang="en-AU" sz="2000" b="1" dirty="0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Public Sans Medium"/>
              </a:rPr>
              <a:t>sobre</a:t>
            </a:r>
            <a:r>
              <a:rPr lang="en-AU" sz="2000" b="1" dirty="0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Public Sans Medium"/>
              </a:rPr>
              <a:t>Saúde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6"/>
              </a:rPr>
              <a:t>www.healthdirect.gov.au/sexually-transmitted-infections-sti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International Student Health Hub - </a:t>
            </a:r>
            <a:r>
              <a:rPr lang="pt-BR" sz="2000" b="1" dirty="0">
                <a:solidFill>
                  <a:srgbClr val="002664"/>
                </a:solidFill>
                <a:effectLst/>
                <a:latin typeface="Public Sans Medium"/>
              </a:rPr>
              <a:t>Informações sobre Saúde para Estudantes Internacionais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www.internationalstudents.health.nsw.gov.au/sti 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1500" dirty="0">
                <a:solidFill>
                  <a:srgbClr val="00C296"/>
                </a:solidFill>
                <a:latin typeface="Public Sans Medium" pitchFamily="2" charset="77"/>
              </a:rPr>
              <a:t>(</a:t>
            </a:r>
            <a:r>
              <a:rPr lang="pt-BR" sz="1500" dirty="0">
                <a:solidFill>
                  <a:srgbClr val="00C296"/>
                </a:solidFill>
                <a:latin typeface="Public Sans Medium" pitchFamily="2" charset="77"/>
              </a:rPr>
              <a:t>com folhas informativas traduzidas para nepalês, hindi, tailandês e mandarim</a:t>
            </a:r>
            <a:r>
              <a:rPr lang="en-US" sz="1500" dirty="0">
                <a:solidFill>
                  <a:srgbClr val="00C296"/>
                </a:solidFill>
                <a:latin typeface="Public Sans Medium" pitchFamily="2" charset="77"/>
              </a:rPr>
              <a:t>)</a:t>
            </a: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Play safe - </a:t>
            </a:r>
            <a:r>
              <a:rPr lang="en-AU" sz="2000" b="1" dirty="0" err="1">
                <a:solidFill>
                  <a:srgbClr val="002664"/>
                </a:solidFill>
                <a:latin typeface="Public Sans Medium"/>
              </a:rPr>
              <a:t>Sexo</a:t>
            </a:r>
            <a:r>
              <a:rPr lang="en-AU" sz="2000" b="1" dirty="0">
                <a:solidFill>
                  <a:srgbClr val="002664"/>
                </a:solidFill>
                <a:latin typeface="Public Sans Medium"/>
              </a:rPr>
              <a:t> Seguro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www.playsafe.health.nsw.gov.au </a:t>
            </a:r>
            <a:br>
              <a:rPr lang="en-US" sz="2000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sz="1500" dirty="0">
                <a:solidFill>
                  <a:srgbClr val="00C296"/>
                </a:solidFill>
                <a:latin typeface="Public Sans Medium" pitchFamily="2" charset="77"/>
              </a:rPr>
              <a:t>(</a:t>
            </a:r>
            <a:r>
              <a:rPr lang="pt-BR" sz="1500" dirty="0">
                <a:solidFill>
                  <a:srgbClr val="00C296"/>
                </a:solidFill>
                <a:latin typeface="Public Sans Medium" pitchFamily="2" charset="77"/>
              </a:rPr>
              <a:t>informações sobre saúde sexual para jovens em todo o estado de NSW</a:t>
            </a:r>
            <a:r>
              <a:rPr lang="en-US" sz="1500" dirty="0">
                <a:solidFill>
                  <a:srgbClr val="00C296"/>
                </a:solidFill>
                <a:latin typeface="Public Sans Medium" pitchFamily="2" charset="77"/>
              </a:rPr>
              <a:t>)</a:t>
            </a: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Family Planning Australia - </a:t>
            </a:r>
            <a:r>
              <a:rPr lang="en-AU" sz="2000" b="1" dirty="0" err="1">
                <a:solidFill>
                  <a:srgbClr val="002664"/>
                </a:solidFill>
                <a:effectLst/>
                <a:latin typeface="Public Sans Medium"/>
              </a:rPr>
              <a:t>Planejamento</a:t>
            </a:r>
            <a:r>
              <a:rPr lang="en-AU" sz="2000" b="1" dirty="0">
                <a:solidFill>
                  <a:srgbClr val="002664"/>
                </a:solidFill>
                <a:effectLst/>
                <a:latin typeface="Public Sans Medium"/>
              </a:rPr>
              <a:t> Familiar </a:t>
            </a:r>
            <a:r>
              <a:rPr lang="en-AU" sz="2000" b="1" dirty="0" err="1">
                <a:solidFill>
                  <a:srgbClr val="002664"/>
                </a:solidFill>
                <a:effectLst/>
                <a:latin typeface="Public Sans Medium"/>
              </a:rPr>
              <a:t>na</a:t>
            </a:r>
            <a:r>
              <a:rPr lang="en-AU" sz="2000" b="1" dirty="0">
                <a:solidFill>
                  <a:srgbClr val="002664"/>
                </a:solidFill>
                <a:effectLst/>
                <a:latin typeface="Public Sans Medium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effectLst/>
                <a:latin typeface="Public Sans Medium"/>
              </a:rPr>
              <a:t>Austrália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7"/>
              </a:rPr>
              <a:t>www.fpnsw.org.au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2E7D2C-3AF7-AD41-FFA1-0A708DAB4D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507" y="1840336"/>
            <a:ext cx="6400800" cy="5683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/>
          </p:cNvSpPr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Onde encontrar ajuda em sua língua?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/>
          <p:nvPr/>
        </p:nvSpPr>
        <p:spPr>
          <a:xfrm>
            <a:off x="334448" y="3032568"/>
            <a:ext cx="7887135" cy="18866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pt-BR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Se precisar de ajuda para conversar com seu médico ou provedor de saúde em sua língua: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Ligue para o Translating and Interpreting Service (TIS) (Serviço de Tradutores e Intérpretes), no número 13 14 50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/>
              </a:rPr>
              <a:t>Este serviço é gratuito e confidencial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Peça ao recepcionista para arranjar um intérprete gratuito para você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72488A-19A9-3AB7-050C-2BFCCF2E9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1ACF95-2211-DF28-7E71-3E9011C248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977" y="3775792"/>
            <a:ext cx="3168650" cy="2825750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/>
          </p:cNvSpPr>
          <p:nvPr/>
        </p:nvSpPr>
        <p:spPr>
          <a:xfrm>
            <a:off x="199373" y="1503365"/>
            <a:ext cx="4114800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36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Hoje</a:t>
            </a:r>
            <a:r>
              <a:rPr lang="en-US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36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falaremos</a:t>
            </a:r>
            <a:r>
              <a:rPr lang="en-US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36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sobre</a:t>
            </a:r>
            <a:r>
              <a:rPr lang="en-US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/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O que você precisa saber sobre as ISTs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Como as pessoas contraem as ISTs e os possíveis sintomas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Quem deve fazer o teste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Onde e como fazer o teste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Como tratar as ISTs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Prevenindo as ISTs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Compartilhando sua situação em                                         relação às ISTs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Conseguindo ajuda e suporte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84EDC4-1C29-8014-A6CD-C7AE9FE02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5D18DE-8033-7FF2-4D7C-5DA90B6C5E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854" y="-1157468"/>
            <a:ext cx="5759450" cy="1013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58F267-006F-2072-5946-D8C325CC27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F430D-2C56-FE11-C928-6067E451D5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2759F380-FADA-37F0-30A1-9022F15C4F54}"/>
              </a:ext>
            </a:extLst>
          </p:cNvPr>
          <p:cNvSpPr txBox="1">
            <a:spLocks/>
          </p:cNvSpPr>
          <p:nvPr/>
        </p:nvSpPr>
        <p:spPr>
          <a:xfrm>
            <a:off x="378054" y="83628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Mensagens para levar com você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97C490-65A3-6DDC-1924-100553F9DEBE}"/>
              </a:ext>
            </a:extLst>
          </p:cNvPr>
          <p:cNvSpPr txBox="1"/>
          <p:nvPr/>
        </p:nvSpPr>
        <p:spPr>
          <a:xfrm>
            <a:off x="378054" y="2290443"/>
            <a:ext cx="7619317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A maioria das ISTs não apresenta nenhum sintoma; a melhor forma de saber se tem uma IST é fazendo o teste.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Se as ISTs não forem tratadas, podem causar problemas graves de saúde.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O teste para ISTs é rápido, fácil, confidencial e geralmente gratuito em clínicas de saúde sexual​.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Faça o teste com regularidade.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Todas as ISTs são tratáveis, e algumas ISTs são curáveis.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43927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en-US" sz="70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Perguntas</a:t>
            </a:r>
            <a:r>
              <a:rPr lang="en-US" sz="7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/>
          <p:nvPr/>
        </p:nvSpPr>
        <p:spPr>
          <a:xfrm>
            <a:off x="358683" y="1900712"/>
            <a:ext cx="669526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Desenvolvido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por: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4000" b="1" dirty="0">
                <a:solidFill>
                  <a:srgbClr val="0026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 Hepatitis Service </a:t>
            </a:r>
            <a:r>
              <a:rPr lang="pt-BR" sz="4000" b="1" dirty="0">
                <a:solidFill>
                  <a:srgbClr val="0026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(Serviço Multicultural para HIV e Hepatite)</a:t>
            </a:r>
            <a:endParaRPr lang="en-US" sz="4000" b="1" dirty="0">
              <a:solidFill>
                <a:srgbClr val="0026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7807E5-C219-C2C3-2208-978BBD97831F}"/>
              </a:ext>
            </a:extLst>
          </p:cNvPr>
          <p:cNvSpPr txBox="1"/>
          <p:nvPr/>
        </p:nvSpPr>
        <p:spPr>
          <a:xfrm>
            <a:off x="516047" y="688063"/>
            <a:ext cx="2815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02060"/>
                </a:solidFill>
              </a:rPr>
              <a:t>August 2025</a:t>
            </a:r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2585A8D-5835-1775-206C-F6494DFD5D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04" y="2799403"/>
            <a:ext cx="3270250" cy="3073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2D31F9-20E5-83A7-F2F1-8614B103ED4B}"/>
              </a:ext>
            </a:extLst>
          </p:cNvPr>
          <p:cNvGrpSpPr/>
          <p:nvPr/>
        </p:nvGrpSpPr>
        <p:grpSpPr>
          <a:xfrm>
            <a:off x="210948" y="1688197"/>
            <a:ext cx="3935302" cy="847725"/>
            <a:chOff x="199373" y="1551007"/>
            <a:chExt cx="3935302" cy="84772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A29626B-E752-40F2-1B6F-9E7E8A9BC057}"/>
                </a:ext>
              </a:extLst>
            </p:cNvPr>
            <p:cNvSpPr>
              <a:spLocks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itle 5">
              <a:extLst>
                <a:ext uri="{FF2B5EF4-FFF2-40B4-BE49-F238E27FC236}">
                  <a16:creationId xmlns:a16="http://schemas.microsoft.com/office/drawing/2014/main" id="{786D5F18-9A7B-23E8-2BA2-BBA28BA128D6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US" sz="3200" b="1" dirty="0">
                  <a:solidFill>
                    <a:srgbClr val="002664"/>
                  </a:solidFill>
                  <a:latin typeface="Poppins" pitchFamily="2" charset="77"/>
                  <a:cs typeface="Poppins" pitchFamily="2" charset="77"/>
                </a:rPr>
                <a:t>é </a:t>
              </a:r>
              <a:r>
                <a:rPr lang="en-US" sz="3200" b="1" dirty="0" err="1">
                  <a:solidFill>
                    <a:srgbClr val="002664"/>
                  </a:solidFill>
                  <a:latin typeface="Poppins" pitchFamily="2" charset="77"/>
                  <a:cs typeface="Poppins" pitchFamily="2" charset="77"/>
                </a:rPr>
                <a:t>importante</a:t>
              </a:r>
              <a:r>
                <a:rPr lang="en-US" sz="3200" b="1" dirty="0">
                  <a:solidFill>
                    <a:srgbClr val="002664"/>
                  </a:solidFill>
                  <a:latin typeface="Poppins" pitchFamily="2" charset="77"/>
                  <a:cs typeface="Poppins" pitchFamily="2" charset="77"/>
                </a:rPr>
                <a:t>?</a:t>
              </a: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3" y="517624"/>
            <a:ext cx="4373008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pt-BR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 que são ISTs e por que este assunto</a:t>
            </a:r>
            <a:endParaRPr lang="en-US" sz="32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1D877EA-E87C-02EE-6253-213619C6BA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9266" y="601249"/>
            <a:ext cx="7377830" cy="1791222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D3E7890-502C-F147-295B-A2978BECC0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9266" y="2755725"/>
            <a:ext cx="7377830" cy="2279738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02CD8F9-E217-07AB-25BF-8921B94736F7}"/>
              </a:ext>
            </a:extLst>
          </p:cNvPr>
          <p:cNvSpPr>
            <a:spLocks/>
          </p:cNvSpPr>
          <p:nvPr/>
        </p:nvSpPr>
        <p:spPr>
          <a:xfrm>
            <a:off x="4459266" y="5336087"/>
            <a:ext cx="7377830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572861-E2AC-C0F2-900F-AE115B89457C}"/>
              </a:ext>
            </a:extLst>
          </p:cNvPr>
          <p:cNvSpPr txBox="1"/>
          <p:nvPr/>
        </p:nvSpPr>
        <p:spPr>
          <a:xfrm>
            <a:off x="4716711" y="996743"/>
            <a:ext cx="6914299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pt-BR" b="1" dirty="0">
                <a:solidFill>
                  <a:srgbClr val="002664"/>
                </a:solidFill>
                <a:latin typeface="Public Sans Medium" pitchFamily="2" charset="77"/>
              </a:rPr>
              <a:t>ISTs significa Infecções Sexualmente Transmissíveis:</a:t>
            </a:r>
            <a:endParaRPr lang="en-US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ISTs são infecções causadas por bactérias, vírus ou parasitas 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As ISTs causadas por bactérias são as mais comuns na Austrália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61C318-65B1-A6C2-8B10-C738D0A7DCEA}"/>
              </a:ext>
            </a:extLst>
          </p:cNvPr>
          <p:cNvSpPr txBox="1"/>
          <p:nvPr/>
        </p:nvSpPr>
        <p:spPr>
          <a:xfrm>
            <a:off x="4716711" y="2906199"/>
            <a:ext cx="6914299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pt-BR" b="1" dirty="0">
                <a:solidFill>
                  <a:srgbClr val="002664"/>
                </a:solidFill>
                <a:latin typeface="Public Sans Medium" pitchFamily="2" charset="77"/>
              </a:rPr>
              <a:t>As ISTs são um assunto importante porque:</a:t>
            </a:r>
            <a:endParaRPr lang="en-US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As ISTs podem ser tratadas, e algumas podem ser curadas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Se não forem tratadas, as ISTs podem causar problemas graves de saúde 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Muitas pessoas podem ter uma IST sem saber, o que aumenta a transmissão para outras pessoas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B1A46E-7C46-1504-71E3-370F02AB34C9}"/>
              </a:ext>
            </a:extLst>
          </p:cNvPr>
          <p:cNvSpPr txBox="1"/>
          <p:nvPr/>
        </p:nvSpPr>
        <p:spPr>
          <a:xfrm>
            <a:off x="4317685" y="5457462"/>
            <a:ext cx="6948751" cy="6771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Public Sans Medium"/>
              </a:rPr>
              <a:t>É importante fazer o teste com regularidade para</a:t>
            </a:r>
            <a:endParaRPr lang="en-US" dirty="0">
              <a:solidFill>
                <a:schemeClr val="bg1"/>
              </a:solidFill>
              <a:latin typeface="Public Sans Medium"/>
            </a:endParaRPr>
          </a:p>
          <a:p>
            <a:pPr algn="ctr"/>
            <a:r>
              <a:rPr lang="pt-BR" sz="2000" b="1" dirty="0">
                <a:solidFill>
                  <a:schemeClr val="bg1"/>
                </a:solidFill>
                <a:latin typeface="Public Sans Medium"/>
              </a:rPr>
              <a:t> saber se você tem alguma IST.</a:t>
            </a:r>
            <a:endParaRPr lang="en-US" sz="2000" b="1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8010B-760E-CF73-599E-F8F6C0381C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373" y="2645303"/>
            <a:ext cx="2082800" cy="381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9831D5-C420-3736-B541-CBF9B0CC97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3560" y="5021321"/>
            <a:ext cx="1187450" cy="1549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B3BF12-16D6-F892-656F-1E51EEABE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8564" y="228009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4AFB338-12F4-493E-30A7-3A1BECC77A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5323562"/>
            <a:ext cx="11349623" cy="977030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B69D029-1516-1B8C-C107-19C7DAC138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8853A9AC-C94C-2CF1-EB7C-DB62329964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1853852"/>
            <a:ext cx="3533383" cy="673308"/>
          </a:xfrm>
          <a:prstGeom prst="round2SameRect">
            <a:avLst/>
          </a:prstGeom>
          <a:solidFill>
            <a:srgbClr val="B9A7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664"/>
                </a:solidFill>
                <a:latin typeface="Public Sans Medium" pitchFamily="2" charset="77"/>
              </a:rPr>
              <a:t>ISTs </a:t>
            </a:r>
            <a:r>
              <a:rPr lang="en-US" dirty="0" err="1">
                <a:solidFill>
                  <a:srgbClr val="002664"/>
                </a:solidFill>
                <a:latin typeface="Public Sans Medium" pitchFamily="2" charset="77"/>
              </a:rPr>
              <a:t>causadas</a:t>
            </a:r>
            <a:r>
              <a:rPr lang="en-US" dirty="0">
                <a:solidFill>
                  <a:srgbClr val="002664"/>
                </a:solidFill>
                <a:latin typeface="Public Sans Medium" pitchFamily="2" charset="77"/>
              </a:rPr>
              <a:t> por </a:t>
            </a:r>
          </a:p>
          <a:p>
            <a:pPr algn="ctr"/>
            <a:r>
              <a:rPr lang="en-US" dirty="0" err="1">
                <a:solidFill>
                  <a:srgbClr val="002664"/>
                </a:solidFill>
                <a:latin typeface="Public Sans Medium" pitchFamily="2" charset="77"/>
              </a:rPr>
              <a:t>bactérias</a:t>
            </a:r>
            <a:endParaRPr lang="en-US" dirty="0">
              <a:solidFill>
                <a:srgbClr val="002664"/>
              </a:solidFill>
              <a:latin typeface="Public Sans Medium" pitchFamily="2" charset="77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5DE74C-9225-7256-3582-177B8577B6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4887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ame-side Corner of Rectangle 9">
            <a:extLst>
              <a:ext uri="{FF2B5EF4-FFF2-40B4-BE49-F238E27FC236}">
                <a16:creationId xmlns:a16="http://schemas.microsoft.com/office/drawing/2014/main" id="{D59ACCB8-137C-669E-A1FD-47EE8845AF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4887" y="1853852"/>
            <a:ext cx="3533383" cy="673308"/>
          </a:xfrm>
          <a:prstGeom prst="round2SameRect">
            <a:avLst/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664"/>
                </a:solidFill>
                <a:latin typeface="Public Sans Medium" pitchFamily="2" charset="77"/>
              </a:rPr>
              <a:t>ISTs </a:t>
            </a:r>
            <a:r>
              <a:rPr lang="en-US" dirty="0" err="1">
                <a:solidFill>
                  <a:srgbClr val="002664"/>
                </a:solidFill>
                <a:latin typeface="Public Sans Medium" pitchFamily="2" charset="77"/>
              </a:rPr>
              <a:t>causadas</a:t>
            </a:r>
            <a:r>
              <a:rPr lang="en-US" dirty="0">
                <a:solidFill>
                  <a:srgbClr val="002664"/>
                </a:solidFill>
                <a:latin typeface="Public Sans Medium" pitchFamily="2" charset="77"/>
              </a:rPr>
              <a:t> por </a:t>
            </a:r>
          </a:p>
          <a:p>
            <a:pPr algn="ctr"/>
            <a:r>
              <a:rPr lang="en-US" dirty="0" err="1">
                <a:solidFill>
                  <a:srgbClr val="002664"/>
                </a:solidFill>
                <a:latin typeface="Public Sans Medium" pitchFamily="2" charset="77"/>
              </a:rPr>
              <a:t>vírus</a:t>
            </a:r>
            <a:endParaRPr lang="en-US" dirty="0">
              <a:solidFill>
                <a:srgbClr val="002664"/>
              </a:solidFill>
              <a:latin typeface="Public Sans Medium" pitchFamily="2" charset="77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FD57927-617B-128C-B8A3-44EB3F9248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27130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ame-side Corner of Rectangle 11">
            <a:extLst>
              <a:ext uri="{FF2B5EF4-FFF2-40B4-BE49-F238E27FC236}">
                <a16:creationId xmlns:a16="http://schemas.microsoft.com/office/drawing/2014/main" id="{65B163CB-D3A2-BB20-B323-3743314777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27130" y="1853852"/>
            <a:ext cx="3533383" cy="673308"/>
          </a:xfrm>
          <a:prstGeom prst="round2SameRect">
            <a:avLst/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ublic Sans Medium" pitchFamily="2" charset="77"/>
              </a:rPr>
              <a:t>ISTs </a:t>
            </a:r>
            <a:r>
              <a:rPr lang="en-US" b="1" dirty="0" err="1">
                <a:solidFill>
                  <a:schemeClr val="bg1"/>
                </a:solidFill>
                <a:latin typeface="Public Sans Medium" pitchFamily="2" charset="77"/>
              </a:rPr>
              <a:t>causadas</a:t>
            </a:r>
            <a:r>
              <a:rPr lang="en-US" b="1" dirty="0">
                <a:solidFill>
                  <a:schemeClr val="bg1"/>
                </a:solidFill>
                <a:latin typeface="Public Sans Medium" pitchFamily="2" charset="77"/>
              </a:rPr>
              <a:t> por 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Public Sans Medium" pitchFamily="2" charset="77"/>
              </a:rPr>
              <a:t>parasitas</a:t>
            </a:r>
            <a:endParaRPr lang="en-US" b="1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/>
          </p:cNvSpPr>
          <p:nvPr/>
        </p:nvSpPr>
        <p:spPr>
          <a:xfrm>
            <a:off x="354905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Quais são as ISTs mais comuns?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1048EA-491D-5F68-CE37-2C10F674A324}"/>
              </a:ext>
            </a:extLst>
          </p:cNvPr>
          <p:cNvSpPr txBox="1"/>
          <p:nvPr/>
        </p:nvSpPr>
        <p:spPr>
          <a:xfrm>
            <a:off x="648182" y="2789499"/>
            <a:ext cx="3078866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sífilis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clamídia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gonorreia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67BAEE-B55C-DE37-C1CF-DE7CA9718DD2}"/>
              </a:ext>
            </a:extLst>
          </p:cNvPr>
          <p:cNvSpPr txBox="1"/>
          <p:nvPr/>
        </p:nvSpPr>
        <p:spPr>
          <a:xfrm>
            <a:off x="4495846" y="2789499"/>
            <a:ext cx="3171464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mpox (varíola dos macacos)</a:t>
            </a:r>
            <a:endParaRPr lang="pt-BR" strike="sngStrike" dirty="0">
              <a:solidFill>
                <a:srgbClr val="002664"/>
              </a:solidFill>
              <a:highlight>
                <a:srgbClr val="FF0000"/>
              </a:highlight>
              <a:latin typeface="Public Sans ExtraLight" pitchFamily="2" charset="77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vírus da imunodeficiência humana (HIV)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herpes genital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verrugas genitais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hepatite B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82A1F0-06DF-F86A-43DE-C5DD1F671E94}"/>
              </a:ext>
            </a:extLst>
          </p:cNvPr>
          <p:cNvSpPr txBox="1"/>
          <p:nvPr/>
        </p:nvSpPr>
        <p:spPr>
          <a:xfrm>
            <a:off x="8461094" y="2789499"/>
            <a:ext cx="3078866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tricomoníase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piolhos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pubianos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(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escabiose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)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3780C0-C2CB-52E8-F0F9-87CF282413EB}"/>
              </a:ext>
            </a:extLst>
          </p:cNvPr>
          <p:cNvSpPr txBox="1"/>
          <p:nvPr/>
        </p:nvSpPr>
        <p:spPr>
          <a:xfrm>
            <a:off x="752354" y="5630701"/>
            <a:ext cx="1069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02664"/>
                </a:solidFill>
                <a:latin typeface="Public Sans Medium" pitchFamily="2" charset="77"/>
              </a:rPr>
              <a:t>As ISTs mais comuns na Austrália são: clamídia, gonorreia e sífilis.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780E58-1790-A9E6-D982-86BE0877BE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/>
          </p:cNvSpPr>
          <p:nvPr/>
        </p:nvSpPr>
        <p:spPr>
          <a:xfrm>
            <a:off x="439838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Como você contrai as ISTs?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3C81B4-A74D-6C36-39B8-5FCE71071521}"/>
              </a:ext>
            </a:extLst>
          </p:cNvPr>
          <p:cNvSpPr txBox="1"/>
          <p:nvPr/>
        </p:nvSpPr>
        <p:spPr>
          <a:xfrm>
            <a:off x="439838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Durante sexo vaginal, oral ou anal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6D963A-C508-E6A3-696D-99A39ABAEF07}"/>
              </a:ext>
            </a:extLst>
          </p:cNvPr>
          <p:cNvSpPr txBox="1"/>
          <p:nvPr/>
        </p:nvSpPr>
        <p:spPr>
          <a:xfrm>
            <a:off x="3352800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Compartilhando fluidos corporais, que incluem: sêmen, fluidos vaginais, leite materno ou sangue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3FD234-80AB-95D4-E286-5DE87E7CCF86}"/>
              </a:ext>
            </a:extLst>
          </p:cNvPr>
          <p:cNvSpPr txBox="1"/>
          <p:nvPr/>
        </p:nvSpPr>
        <p:spPr>
          <a:xfrm>
            <a:off x="6265762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Por contato próximo pele a pele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4CCCB9-9EEB-FD33-E32B-D4E670B9C157}"/>
              </a:ext>
            </a:extLst>
          </p:cNvPr>
          <p:cNvSpPr txBox="1"/>
          <p:nvPr/>
        </p:nvSpPr>
        <p:spPr>
          <a:xfrm>
            <a:off x="9178725" y="4444679"/>
            <a:ext cx="2592728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Durante a gravidez, o parto e através da amamentação</a:t>
            </a:r>
            <a:endParaRPr lang="en-US" dirty="0">
              <a:latin typeface="Public Sans Extra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16588F-8204-63A2-A41F-F1C3482C7F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525" y="130723"/>
            <a:ext cx="4978400" cy="1657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E3E227-2D5D-AD39-27BD-A0F6006450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85" y="5491880"/>
            <a:ext cx="4730750" cy="25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/>
          </p:cNvSpPr>
          <p:nvPr/>
        </p:nvSpPr>
        <p:spPr>
          <a:xfrm>
            <a:off x="358815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Você não pode contrair ISTs por...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9B85C-ABC1-E395-4677-F248F4BE96A5}"/>
              </a:ext>
            </a:extLst>
          </p:cNvPr>
          <p:cNvSpPr txBox="1"/>
          <p:nvPr/>
        </p:nvSpPr>
        <p:spPr>
          <a:xfrm>
            <a:off x="358815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Compartilhar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comida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ou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utensílios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0AC45D-0355-9D41-5185-16A15821CF30}"/>
              </a:ext>
            </a:extLst>
          </p:cNvPr>
          <p:cNvSpPr txBox="1"/>
          <p:nvPr/>
        </p:nvSpPr>
        <p:spPr>
          <a:xfrm>
            <a:off x="2711370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Compartilhar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assentos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sanitários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9316E-4278-3787-E31F-A9E81BCD5366}"/>
              </a:ext>
            </a:extLst>
          </p:cNvPr>
          <p:cNvSpPr txBox="1"/>
          <p:nvPr/>
        </p:nvSpPr>
        <p:spPr>
          <a:xfrm>
            <a:off x="5063924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Compartilhar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chuveiros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ou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piscinas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C5433D-2D95-636D-A8FE-CF9A3BA0A1FD}"/>
              </a:ext>
            </a:extLst>
          </p:cNvPr>
          <p:cNvSpPr txBox="1"/>
          <p:nvPr/>
        </p:nvSpPr>
        <p:spPr>
          <a:xfrm>
            <a:off x="7416479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Aperto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de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mão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65D79-2814-C85E-DEF5-B581D23DF2F8}"/>
              </a:ext>
            </a:extLst>
          </p:cNvPr>
          <p:cNvSpPr txBox="1"/>
          <p:nvPr/>
        </p:nvSpPr>
        <p:spPr>
          <a:xfrm>
            <a:off x="9769033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Beijo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seco</a:t>
            </a:r>
            <a:endParaRPr lang="en-US" dirty="0">
              <a:latin typeface="Public Sans Extra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A80253-C605-1923-1952-EF191D76CA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B67CB6-4657-A668-20B0-34B68745FAB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/>
          </p:cNvSpPr>
          <p:nvPr/>
        </p:nvSpPr>
        <p:spPr>
          <a:xfrm>
            <a:off x="345598" y="1410767"/>
            <a:ext cx="4259893" cy="1899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Sintomas comuns da sífilis</a:t>
            </a:r>
            <a:endParaRPr lang="en-US" sz="4000" b="1" strike="sngStrike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/>
          <p:nvPr/>
        </p:nvSpPr>
        <p:spPr>
          <a:xfrm>
            <a:off x="4846555" y="1408115"/>
            <a:ext cx="6986240" cy="3404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Feridas na parte interna ou externa da boca, no pênis, vagina, ânus ou colo do útero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Erupção cutânea vermelha nas mãos, costas, tórax ou pés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Glândulas inchadas nas axilas ou virilha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Febre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Queda de cabelo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Dor de cabeça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Cansaço</a:t>
            </a:r>
            <a:endParaRPr lang="en-US" sz="2000" dirty="0">
              <a:latin typeface="Public Sans ExtraLight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E93016-0D29-0648-F5A3-0B7A5F17F8E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331839" y="3429000"/>
            <a:ext cx="2838450" cy="2254250"/>
            <a:chOff x="7331839" y="3429000"/>
            <a:chExt cx="2838450" cy="22542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C20B80-559B-B97C-CD48-A75BDF65E9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1839" y="3429000"/>
              <a:ext cx="2838450" cy="22542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C04989-853F-FF00-366C-74168EDE6AA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78150" y="3891862"/>
              <a:ext cx="25458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Public Sans Medium" pitchFamily="2" charset="77"/>
                </a:rPr>
                <a:t>Se não for tratada, a sífilis pode causar problemas graves</a:t>
              </a:r>
              <a:endParaRPr lang="en-US" sz="20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CA275EF-AEE8-E8B2-840D-607669537B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927" y="4132162"/>
            <a:ext cx="22987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10E77F-0488-9044-7FAF-8B204733AA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23" y="0"/>
            <a:ext cx="473075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C618B52-5B82-9D08-14EB-DF3DAAE11C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71773" y="5347661"/>
            <a:ext cx="6043154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/>
          </p:cNvSpPr>
          <p:nvPr/>
        </p:nvSpPr>
        <p:spPr>
          <a:xfrm>
            <a:off x="250732" y="1109825"/>
            <a:ext cx="4511332" cy="1899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Sintomas comuns da clamídia e gonorreia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D11C6-8F6A-50A2-BF94-9CD4EE412F5F}"/>
              </a:ext>
            </a:extLst>
          </p:cNvPr>
          <p:cNvSpPr txBox="1"/>
          <p:nvPr/>
        </p:nvSpPr>
        <p:spPr>
          <a:xfrm>
            <a:off x="4981482" y="1109825"/>
            <a:ext cx="6986240" cy="3404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Corrimento/secreção vaginal e no pênis/uretra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Dor na pelve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Sangramento vaginal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Dor ao urinar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Dor durante ou após relações sexuais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Dor nos testículos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Dor ou corrimento/secreção anal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Dor ao evacuar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60270E-55F0-BA62-68E1-EBEFE3C45F0B}"/>
              </a:ext>
            </a:extLst>
          </p:cNvPr>
          <p:cNvSpPr txBox="1"/>
          <p:nvPr/>
        </p:nvSpPr>
        <p:spPr>
          <a:xfrm>
            <a:off x="4868599" y="5346573"/>
            <a:ext cx="4896989" cy="677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Public Sans Medium" pitchFamily="2" charset="77"/>
              </a:rPr>
              <a:t>Fazer o teste com regularidade é a única forma de verificar se você tem alguma IST.</a:t>
            </a:r>
            <a:endParaRPr lang="en-US" sz="2000" b="1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E1CCAD-B8E3-F3BE-71B7-6830A7B24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3105" y="4233962"/>
            <a:ext cx="2559050" cy="247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/>
          </p:cNvSpPr>
          <p:nvPr/>
        </p:nvSpPr>
        <p:spPr>
          <a:xfrm>
            <a:off x="358413" y="438493"/>
            <a:ext cx="5582909" cy="1714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Quem deve fazer o teste para ISTs?</a:t>
            </a:r>
          </a:p>
          <a:p>
            <a:pPr>
              <a:lnSpc>
                <a:spcPts val="4200"/>
              </a:lnSpc>
            </a:pPr>
            <a:r>
              <a:rPr lang="pt-BR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Considere fazer o teste se você: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5648BE-2DFE-6C84-854A-C8961DB89881}"/>
              </a:ext>
            </a:extLst>
          </p:cNvPr>
          <p:cNvSpPr txBox="1"/>
          <p:nvPr/>
        </p:nvSpPr>
        <p:spPr>
          <a:xfrm>
            <a:off x="250732" y="4363656"/>
            <a:ext cx="223782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Teve relações sexuais sem preservativos (sexo desprotegido)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97B383-7FBA-0347-56F8-F1C0BA9C0BA1}"/>
              </a:ext>
            </a:extLst>
          </p:cNvPr>
          <p:cNvSpPr txBox="1"/>
          <p:nvPr/>
        </p:nvSpPr>
        <p:spPr>
          <a:xfrm>
            <a:off x="2711370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For um homem sexualmente ativo que tenha relações sexuais desprotegidas com homens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CB82E1-E3CA-13FA-D5FB-35DDBFEDD378}"/>
              </a:ext>
            </a:extLst>
          </p:cNvPr>
          <p:cNvSpPr txBox="1"/>
          <p:nvPr/>
        </p:nvSpPr>
        <p:spPr>
          <a:xfrm>
            <a:off x="5063924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Estiver grávida ou planejando engravidar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ECAEAB-66EC-D7B5-A665-D9C23CD42595}"/>
              </a:ext>
            </a:extLst>
          </p:cNvPr>
          <p:cNvSpPr txBox="1"/>
          <p:nvPr/>
        </p:nvSpPr>
        <p:spPr>
          <a:xfrm>
            <a:off x="7416479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Tiver tido alguma IST nos últimos 12 meses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B4F26-5079-78E4-A8D0-59B70D526474}"/>
              </a:ext>
            </a:extLst>
          </p:cNvPr>
          <p:cNvSpPr txBox="1"/>
          <p:nvPr/>
        </p:nvSpPr>
        <p:spPr>
          <a:xfrm>
            <a:off x="9769033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Ou se seus parceiros sexuais tiverem qualquer sintoma </a:t>
            </a:r>
            <a:r>
              <a:rPr lang="pt-BR" sz="1500" dirty="0">
                <a:solidFill>
                  <a:srgbClr val="002664"/>
                </a:solidFill>
                <a:latin typeface="Public Sans ExtraLight" pitchFamily="2" charset="77"/>
              </a:rPr>
              <a:t>(apesar de que a maioria das ISTs não apresenta sintomas)</a:t>
            </a:r>
            <a:endParaRPr lang="en-US" sz="1500" dirty="0">
              <a:latin typeface="Public Sans ExtraLight" pitchFamily="2" charset="77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DF3563-7CB5-8AAD-770C-CCEC1FEA904E}"/>
              </a:ext>
            </a:extLst>
          </p:cNvPr>
          <p:cNvGrpSpPr/>
          <p:nvPr/>
        </p:nvGrpSpPr>
        <p:grpSpPr>
          <a:xfrm>
            <a:off x="8140055" y="705844"/>
            <a:ext cx="2930957" cy="1788500"/>
            <a:chOff x="8504499" y="548524"/>
            <a:chExt cx="2491447" cy="17885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05C8E6-FB6C-C282-CB91-370EB4D8F5BF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3583" y="548524"/>
              <a:ext cx="2422363" cy="17885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7C9671-0AB5-F7C7-6A1C-8113756D05AB}"/>
                </a:ext>
              </a:extLst>
            </p:cNvPr>
            <p:cNvSpPr txBox="1"/>
            <p:nvPr/>
          </p:nvSpPr>
          <p:spPr>
            <a:xfrm>
              <a:off x="8504499" y="823528"/>
              <a:ext cx="2422364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Public Sans Medium" pitchFamily="2" charset="77"/>
                </a:rPr>
                <a:t>Fazer o teste com frequência é bom para sua saúde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CD3771-8079-D5D0-0F1F-ED953AD0E3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322" y="-664678"/>
            <a:ext cx="58610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7901709-2D2E-4730-8CA7-F40B5F5BC34D}"/>
</file>

<file path=customXml/itemProps2.xml><?xml version="1.0" encoding="utf-8"?>
<ds:datastoreItem xmlns:ds="http://schemas.openxmlformats.org/officeDocument/2006/customXml" ds:itemID="{C1CDF0C6-3763-4BE4-89D6-3B5C9F1D3C56}"/>
</file>

<file path=customXml/itemProps3.xml><?xml version="1.0" encoding="utf-8"?>
<ds:datastoreItem xmlns:ds="http://schemas.openxmlformats.org/officeDocument/2006/customXml" ds:itemID="{8D21D2EE-9C46-4183-8670-97D59170EA3E}"/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1431</Words>
  <Application>Microsoft Office PowerPoint</Application>
  <PresentationFormat>Widescreen</PresentationFormat>
  <Paragraphs>200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O que são ISTs e por que este assunto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Onde posso fazer o teste</vt:lpstr>
      <vt:lpstr>PowerPoint Presentation</vt:lpstr>
      <vt:lpstr>Qual é o tratamento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72</cp:revision>
  <dcterms:created xsi:type="dcterms:W3CDTF">2025-06-03T07:12:24Z</dcterms:created>
  <dcterms:modified xsi:type="dcterms:W3CDTF">2025-11-06T04:39:24Z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2025-11-06T04:38:18Z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88d9c6e9-dba4-4ea4-a084-db743b8291ab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