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00C296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86441" autoAdjust="0"/>
  </p:normalViewPr>
  <p:slideViewPr>
    <p:cSldViewPr snapToGrid="0">
      <p:cViewPr varScale="1">
        <p:scale>
          <a:sx n="96" d="100"/>
          <a:sy n="96" d="100"/>
        </p:scale>
        <p:origin x="14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83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83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178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50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emf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hyperlink" Target="http://www.fpnsw.org.au/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healthdirect.gov.au/sexually-transmitted-infections-sti" TargetMode="External"/><Relationship Id="rId5" Type="http://schemas.openxmlformats.org/officeDocument/2006/relationships/hyperlink" Target="http://www.health.nsw.gov.au/sexualhealth" TargetMode="External"/><Relationship Id="rId4" Type="http://schemas.openxmlformats.org/officeDocument/2006/relationships/hyperlink" Target="http://www.mhahs.org.a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/>
          <p:nvPr/>
        </p:nvSpPr>
        <p:spPr>
          <a:xfrm>
            <a:off x="300625" y="2404997"/>
            <a:ext cx="6514513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Entender las infecciones de transmisión sexual (ITS)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C4E6A62-390E-52B3-0B2B-02D1A43320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277" y="5208765"/>
            <a:ext cx="11340176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778F3C3-C851-8496-22F1-C5BB93298A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0547" y="2293415"/>
            <a:ext cx="5517266" cy="2174414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767CA383-CAC8-F53B-07EF-03F0490E16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0547" y="2293414"/>
            <a:ext cx="5517266" cy="673308"/>
          </a:xfrm>
          <a:prstGeom prst="round2SameRect">
            <a:avLst/>
          </a:prstGeom>
          <a:solidFill>
            <a:srgbClr val="B9A7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664"/>
                </a:solidFill>
                <a:latin typeface="Public Sans Medium" pitchFamily="2" charset="77"/>
              </a:rPr>
              <a:t>sífilis</a:t>
            </a:r>
            <a:endParaRPr lang="en-US" b="1" dirty="0">
              <a:solidFill>
                <a:srgbClr val="002664"/>
              </a:solidFill>
              <a:latin typeface="Public Sans Medium" pitchFamily="2" charset="77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447643E-BE12-FD0A-1E60-53E4151943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54187" y="2293415"/>
            <a:ext cx="5517266" cy="2174414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Same-side Corner of Rectangle 8">
            <a:extLst>
              <a:ext uri="{FF2B5EF4-FFF2-40B4-BE49-F238E27FC236}">
                <a16:creationId xmlns:a16="http://schemas.microsoft.com/office/drawing/2014/main" id="{5ACDE085-720B-07B1-5253-E862CE9009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54187" y="2293414"/>
            <a:ext cx="5517266" cy="673308"/>
          </a:xfrm>
          <a:prstGeom prst="round2SameRect">
            <a:avLst/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664"/>
                </a:solidFill>
                <a:latin typeface="Public Sans Medium" pitchFamily="2" charset="77"/>
              </a:rPr>
              <a:t>clamidia</a:t>
            </a:r>
            <a: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  <a:t> y </a:t>
            </a:r>
            <a:r>
              <a:rPr lang="en-US" b="1" dirty="0" err="1">
                <a:solidFill>
                  <a:srgbClr val="002664"/>
                </a:solidFill>
                <a:latin typeface="Public Sans Medium" pitchFamily="2" charset="77"/>
              </a:rPr>
              <a:t>gonorrea</a:t>
            </a:r>
            <a:endParaRPr lang="en-US" b="1" dirty="0">
              <a:solidFill>
                <a:srgbClr val="002664"/>
              </a:solidFill>
              <a:latin typeface="Public Sans Medium" pitchFamily="2" charset="77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/>
          </p:cNvSpPr>
          <p:nvPr/>
        </p:nvSpPr>
        <p:spPr>
          <a:xfrm>
            <a:off x="250732" y="566355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¿Cuáles son los tipos de pruebas para las ITS?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2A249B-6992-8BF1-1E0E-96065CD06568}"/>
              </a:ext>
            </a:extLst>
          </p:cNvPr>
          <p:cNvSpPr txBox="1"/>
          <p:nvPr/>
        </p:nvSpPr>
        <p:spPr>
          <a:xfrm>
            <a:off x="567159" y="5474825"/>
            <a:ext cx="11063851" cy="5328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Public Sans Medium" pitchFamily="2" charset="77"/>
              </a:rPr>
              <a:t>Hacerse pruebas con regularidad es la única manera de saber si tienes una ITS.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4A4CD-FF32-5210-E131-D47F310BC1C8}"/>
              </a:ext>
            </a:extLst>
          </p:cNvPr>
          <p:cNvSpPr txBox="1"/>
          <p:nvPr/>
        </p:nvSpPr>
        <p:spPr>
          <a:xfrm>
            <a:off x="648181" y="3115496"/>
            <a:ext cx="394696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un análisis de sangre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un hisopado de la úlcera o llaga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34FA4D-7ACE-DE23-FF75-9A6E20AA6B90}"/>
              </a:ext>
            </a:extLst>
          </p:cNvPr>
          <p:cNvSpPr txBox="1"/>
          <p:nvPr/>
        </p:nvSpPr>
        <p:spPr>
          <a:xfrm>
            <a:off x="6516546" y="3115496"/>
            <a:ext cx="43173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una muestra de orina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un hisopado de la vagina, el ano o la garganta</a:t>
            </a:r>
            <a:endParaRPr lang="en-US" dirty="0">
              <a:latin typeface="Public Sans ExtraLight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FB5C6-7AC3-5451-ADEC-9700E603651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7E98F7-91B7-6051-526E-E3AB37625F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970" y="2451644"/>
            <a:ext cx="1460500" cy="2330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E4D2B2-E822-799D-95DC-6AF12C7BFD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1852" y="2451644"/>
            <a:ext cx="1447800" cy="227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4B92A8-764C-44A5-B7B6-75836BBE07DC}"/>
              </a:ext>
            </a:extLst>
          </p:cNvPr>
          <p:cNvGrpSpPr/>
          <p:nvPr/>
        </p:nvGrpSpPr>
        <p:grpSpPr>
          <a:xfrm>
            <a:off x="1225719" y="2188080"/>
            <a:ext cx="2988000" cy="847725"/>
            <a:chOff x="199373" y="1551007"/>
            <a:chExt cx="3935302" cy="84772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25CB4AC-B1A2-D809-4BAD-910EA387AB17}"/>
                </a:ext>
              </a:extLst>
            </p:cNvPr>
            <p:cNvSpPr>
              <a:spLocks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itle 5">
              <a:extLst>
                <a:ext uri="{FF2B5EF4-FFF2-40B4-BE49-F238E27FC236}">
                  <a16:creationId xmlns:a16="http://schemas.microsoft.com/office/drawing/2014/main" id="{01A5CF24-0067-52FD-4447-FC983A792655}"/>
                </a:ext>
              </a:extLst>
            </p:cNvPr>
            <p:cNvSpPr txBox="1">
              <a:spLocks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US" sz="4000" b="1" dirty="0">
                  <a:solidFill>
                    <a:srgbClr val="002664"/>
                  </a:solidFill>
                  <a:latin typeface="Poppins" pitchFamily="2" charset="77"/>
                  <a:cs typeface="Poppins" pitchFamily="2" charset="77"/>
                </a:rPr>
                <a:t>de ITS?</a:t>
              </a:r>
            </a:p>
          </p:txBody>
        </p:sp>
      </p:grpSp>
      <p:sp>
        <p:nvSpPr>
          <p:cNvPr id="11" name="Title 5">
            <a:extLst>
              <a:ext uri="{FF2B5EF4-FFF2-40B4-BE49-F238E27FC236}">
                <a16:creationId xmlns:a16="http://schemas.microsoft.com/office/drawing/2014/main" id="{FB8CD1A1-311D-D0E2-7418-735160C5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31" y="589143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¿Dónde puedo hacerme la prueba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C7F83B-FF45-3EB0-D228-BE2B8B8DD327}"/>
              </a:ext>
            </a:extLst>
          </p:cNvPr>
          <p:cNvGrpSpPr/>
          <p:nvPr/>
        </p:nvGrpSpPr>
        <p:grpSpPr>
          <a:xfrm>
            <a:off x="3091400" y="3146057"/>
            <a:ext cx="2838450" cy="2254250"/>
            <a:chOff x="7331839" y="3429000"/>
            <a:chExt cx="2838450" cy="22542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DA271DA-99A0-44A4-8405-8F89ABCF9388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31839" y="3429000"/>
              <a:ext cx="2838450" cy="22542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BB2C57-C093-648B-76A6-266ABCE34A5A}"/>
                </a:ext>
              </a:extLst>
            </p:cNvPr>
            <p:cNvSpPr txBox="1"/>
            <p:nvPr/>
          </p:nvSpPr>
          <p:spPr>
            <a:xfrm>
              <a:off x="7478150" y="3891862"/>
              <a:ext cx="25458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latin typeface="Public Sans Medium" pitchFamily="2" charset="77"/>
                </a:rPr>
                <a:t>Hacerse la prueba de ITS es rápido, fácil y confidencial. 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631C60E-44AD-BCA1-E37B-BC16543AE935}"/>
              </a:ext>
            </a:extLst>
          </p:cNvPr>
          <p:cNvSpPr txBox="1"/>
          <p:nvPr/>
        </p:nvSpPr>
        <p:spPr>
          <a:xfrm>
            <a:off x="5105338" y="983911"/>
            <a:ext cx="6986240" cy="19722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s-ES" sz="2000" b="1" dirty="0">
                <a:solidFill>
                  <a:srgbClr val="002664"/>
                </a:solidFill>
                <a:latin typeface="Public Sans Medium" pitchFamily="2" charset="77"/>
              </a:rPr>
              <a:t>Puedes hacerte una prueba de ITS en: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El consultorio de tu doctor o médico de cabecera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NSW Sexual </a:t>
            </a:r>
            <a:r>
              <a:rPr lang="es-ES" sz="2000" dirty="0" err="1">
                <a:solidFill>
                  <a:srgbClr val="002664"/>
                </a:solidFill>
                <a:latin typeface="Public Sans ExtraLight" pitchFamily="2" charset="77"/>
              </a:rPr>
              <a:t>Health</a:t>
            </a: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s-ES" sz="2000" dirty="0" err="1">
                <a:solidFill>
                  <a:srgbClr val="002664"/>
                </a:solidFill>
                <a:latin typeface="Public Sans ExtraLight" pitchFamily="2" charset="77"/>
              </a:rPr>
              <a:t>Clinics</a:t>
            </a: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 - Clínicas de salud sexual de Nueva Gales del Sur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 err="1">
                <a:solidFill>
                  <a:srgbClr val="002664"/>
                </a:solidFill>
                <a:latin typeface="Public Sans ExtraLight" pitchFamily="2" charset="77"/>
              </a:rPr>
              <a:t>Family</a:t>
            </a: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s-ES" sz="2000" dirty="0" err="1">
                <a:solidFill>
                  <a:srgbClr val="002664"/>
                </a:solidFill>
                <a:latin typeface="Public Sans ExtraLight" pitchFamily="2" charset="77"/>
              </a:rPr>
              <a:t>Planning</a:t>
            </a: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 Centres - Centros de planificación familiar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B9C24A-1467-E80B-A1B0-DFA5FA43A7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28" y="3582365"/>
            <a:ext cx="3009900" cy="436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F14EEC-24AF-1B0E-14DB-B3467C5623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502" y="470467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/>
          </p:cNvSpPr>
          <p:nvPr/>
        </p:nvSpPr>
        <p:spPr>
          <a:xfrm>
            <a:off x="250732" y="438493"/>
            <a:ext cx="776543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Prueba de ITS: ¿Qué preguntas podrían hacerte?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/>
          <p:nvPr/>
        </p:nvSpPr>
        <p:spPr>
          <a:xfrm>
            <a:off x="3857933" y="1738881"/>
            <a:ext cx="7765433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¿Tienes síntomas que te preocupan?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¿Cuándo fue la última vez que tuviste relaciones sexuales?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¿Alguna vez te has hecho la prueba de ITS?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¿Tienes relaciones sexuales con personas con pene, vagina o ambos?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Puedes contraer ITS en la garganta, el trasero o los genitales. ¿Crees que deberíamos hacer la prueba en algunos de esos lugares?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¿Cuándo fue la última vez que tuviste relaciones sexuales sin condón?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¿Usas otro tipo de anticonceptivo?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¿Alguna vez tuviste relaciones sexuales no deseadas?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080486-E74C-5FEE-A93D-9731E18AFD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86" y="-679597"/>
            <a:ext cx="3295650" cy="715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E100E8-0876-AF21-F4D6-46F52C2AB1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23" y="0"/>
            <a:ext cx="4730750" cy="803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0E439-1994-43CF-534A-7EB6B7FEF8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200" y="2842641"/>
            <a:ext cx="10833100" cy="5219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1E7821-0831-3095-089E-E55795339ABD}"/>
              </a:ext>
            </a:extLst>
          </p:cNvPr>
          <p:cNvGrpSpPr/>
          <p:nvPr/>
        </p:nvGrpSpPr>
        <p:grpSpPr>
          <a:xfrm>
            <a:off x="1211431" y="1973506"/>
            <a:ext cx="2988000" cy="847725"/>
            <a:chOff x="199373" y="1551007"/>
            <a:chExt cx="3935302" cy="84772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ED8C7F1-C20A-A488-EDC9-0816483C8AAF}"/>
                </a:ext>
              </a:extLst>
            </p:cNvPr>
            <p:cNvSpPr>
              <a:spLocks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itle 5">
              <a:extLst>
                <a:ext uri="{FF2B5EF4-FFF2-40B4-BE49-F238E27FC236}">
                  <a16:creationId xmlns:a16="http://schemas.microsoft.com/office/drawing/2014/main" id="{5E5334C3-06CD-429F-3430-8D16A74C08F7}"/>
                </a:ext>
              </a:extLst>
            </p:cNvPr>
            <p:cNvSpPr txBox="1">
              <a:spLocks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para las ITS?</a:t>
              </a:r>
            </a:p>
          </p:txBody>
        </p:sp>
      </p:grp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32" y="860992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US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</a:t>
            </a:r>
            <a:r>
              <a:rPr lang="en-US" sz="36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Cuál</a:t>
            </a:r>
            <a:r>
              <a:rPr lang="en-US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es </a:t>
            </a:r>
            <a:r>
              <a:rPr lang="en-US" sz="36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el</a:t>
            </a:r>
            <a:r>
              <a:rPr lang="en-US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36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tratamiento</a:t>
            </a:r>
            <a:endParaRPr lang="en-US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E11F006-7083-353B-15FF-7AAB7FDAC5FF}"/>
              </a:ext>
            </a:extLst>
          </p:cNvPr>
          <p:cNvSpPr txBox="1">
            <a:spLocks/>
          </p:cNvSpPr>
          <p:nvPr/>
        </p:nvSpPr>
        <p:spPr>
          <a:xfrm>
            <a:off x="5389891" y="860992"/>
            <a:ext cx="5976448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300"/>
              </a:lnSpc>
            </a:pPr>
            <a:r>
              <a:rPr lang="es-ES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La sífilis, la clamidia y la gonorrea se tratan con antibióticos</a:t>
            </a:r>
            <a:endParaRPr lang="en-US" sz="3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963B5D-3ED3-F347-4991-67AF1EB53F13}"/>
              </a:ext>
            </a:extLst>
          </p:cNvPr>
          <p:cNvGrpSpPr/>
          <p:nvPr/>
        </p:nvGrpSpPr>
        <p:grpSpPr>
          <a:xfrm>
            <a:off x="4843725" y="2326070"/>
            <a:ext cx="2584450" cy="1962150"/>
            <a:chOff x="5629717" y="2808988"/>
            <a:chExt cx="2584450" cy="19621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7441F2-246F-3482-93AD-977D0FBC1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9717" y="2808988"/>
              <a:ext cx="2584450" cy="19621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5E97C-43EB-19C7-CF3E-60772707A192}"/>
                </a:ext>
              </a:extLst>
            </p:cNvPr>
            <p:cNvSpPr txBox="1"/>
            <p:nvPr/>
          </p:nvSpPr>
          <p:spPr>
            <a:xfrm>
              <a:off x="5972538" y="2944849"/>
              <a:ext cx="1971492" cy="11380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s-ES" sz="2000" b="1" dirty="0">
                  <a:solidFill>
                    <a:srgbClr val="002664"/>
                  </a:solidFill>
                  <a:latin typeface="Public Sans Medium" pitchFamily="2" charset="77"/>
                </a:rPr>
                <a:t>Es posible volver a infectarse. Hazte pruebas con frecuencia.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5EF03D9-4384-1D73-707F-B0548161F9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945" y="4170021"/>
            <a:ext cx="31242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41585AC3-39EB-B5D4-DAF3-D036C1AA84FA}"/>
              </a:ext>
            </a:extLst>
          </p:cNvPr>
          <p:cNvSpPr txBox="1">
            <a:spLocks/>
          </p:cNvSpPr>
          <p:nvPr/>
        </p:nvSpPr>
        <p:spPr>
          <a:xfrm>
            <a:off x="389629" y="1036956"/>
            <a:ext cx="6184792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¿Cómo puedo protegerme de las ITS?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2200"/>
              </a:lnSpc>
            </a:pP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  <a:p>
            <a:pPr>
              <a:lnSpc>
                <a:spcPts val="2200"/>
              </a:lnSpc>
            </a:pPr>
            <a:r>
              <a:rPr lang="es-E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Tener relaciones sexuales seguras es la mejor manera de protegerte.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BEF4A-9463-2AA4-3195-AD8B8F0FCF6D}"/>
              </a:ext>
            </a:extLst>
          </p:cNvPr>
          <p:cNvSpPr txBox="1"/>
          <p:nvPr/>
        </p:nvSpPr>
        <p:spPr>
          <a:xfrm>
            <a:off x="389629" y="3429000"/>
            <a:ext cx="6986240" cy="28076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Usa condones o barreras bucales al tener                            cualquier tipo de relaciones sexuales, como: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Sexo vaginal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Sexo anal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Sexo oral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929A0D-417B-8E15-B85A-49B6DBF09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022" y="3429000"/>
            <a:ext cx="2647950" cy="2762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C90B79-5586-205C-8FC2-BED0DBEC44E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525" y="130723"/>
            <a:ext cx="49784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B43BF7-AD0A-C4E1-9A6C-7B8CC6226B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590" y="-1181100"/>
            <a:ext cx="809625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F80FE1B-86C7-674D-955D-CB3CEE1C2F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5116166"/>
            <a:ext cx="6158630" cy="1122587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/>
          </p:cNvSpPr>
          <p:nvPr/>
        </p:nvSpPr>
        <p:spPr>
          <a:xfrm>
            <a:off x="438940" y="566609"/>
            <a:ext cx="6184792" cy="177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¿Debo decirle a alguien que tengo una ITS?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413A65-6FC3-E6DB-ADFF-7297FAD5AC77}"/>
              </a:ext>
            </a:extLst>
          </p:cNvPr>
          <p:cNvSpPr txBox="1"/>
          <p:nvPr/>
        </p:nvSpPr>
        <p:spPr>
          <a:xfrm>
            <a:off x="438940" y="2777478"/>
            <a:ext cx="6986240" cy="1875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No tienes la obligación legal de decírselo a nadie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Es importante decírselo a tus parejas sexuales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Tienes la responsabilidad de tomar precauciones razonables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Es un delito penal si la transmisión es intencional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DCCBA-47EF-34EB-2ED8-A7671D09DAE4}"/>
              </a:ext>
            </a:extLst>
          </p:cNvPr>
          <p:cNvSpPr txBox="1"/>
          <p:nvPr/>
        </p:nvSpPr>
        <p:spPr>
          <a:xfrm>
            <a:off x="567160" y="5324356"/>
            <a:ext cx="5891514" cy="6254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Public Sans Medium" pitchFamily="2" charset="77"/>
              </a:rPr>
              <a:t>Tener una ITS es muy común. No hay razón para sentirse avergonzado.</a:t>
            </a: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E9FABB-5385-409F-CC65-49F81AD7B45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586" y="-679597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1B289F0F-B3D7-45BB-750B-31ED42961018}"/>
              </a:ext>
            </a:extLst>
          </p:cNvPr>
          <p:cNvSpPr txBox="1">
            <a:spLocks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Qué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aprendimos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hoy?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5C0216-382E-45A2-7E9D-269FB2960A83}"/>
              </a:ext>
            </a:extLst>
          </p:cNvPr>
          <p:cNvSpPr txBox="1"/>
          <p:nvPr/>
        </p:nvSpPr>
        <p:spPr>
          <a:xfrm>
            <a:off x="4227194" y="2168436"/>
            <a:ext cx="7765433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¿Verdadero o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falso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?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Solo las personas que tienen múltiples parejas sexuales pueden contagiarse ITS.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Puedes saber si alguien tiene una ITS con solo mirarlo.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Puedes contagiarte una ITS al sentarte en un asiento de inodoro.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Los condones pueden ofrecer una protección total contra todas las ITS.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Solo puedes contraer ITS mediante sexo vaginal.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498BCE-4AF4-46BC-7650-6323380CD0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3257" y="1693581"/>
            <a:ext cx="4679950" cy="4743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9D72C-BFB3-7930-851B-5FB8C64EAD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D6E0BC8-D0D3-80B6-C867-91E58D50DE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602040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A63E84D-DFAC-8C51-C5FC-333DCC87B0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2106749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C8542D0-107C-E420-FD80-0E01104692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3634607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1079142-2365-A8E0-8F46-8279DB3C48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5127742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C00AAF67-5B7E-9B34-C198-5B773A2C80E8}"/>
              </a:ext>
            </a:extLst>
          </p:cNvPr>
          <p:cNvSpPr txBox="1">
            <a:spLocks/>
          </p:cNvSpPr>
          <p:nvPr/>
        </p:nvSpPr>
        <p:spPr>
          <a:xfrm>
            <a:off x="426118" y="513139"/>
            <a:ext cx="388805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Dónde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puedo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recibir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ayuda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D5D0DE-3900-75A1-22AC-7AFCA5EF9CB6}"/>
              </a:ext>
            </a:extLst>
          </p:cNvPr>
          <p:cNvSpPr txBox="1"/>
          <p:nvPr/>
        </p:nvSpPr>
        <p:spPr>
          <a:xfrm>
            <a:off x="4643884" y="757547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Para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encontrar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 un doctor o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médico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 de cabecera</a:t>
            </a:r>
          </a:p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www.healthdirect.gov.au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/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australian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-health-services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164AD6-C272-4909-C028-0EDAC6655AFA}"/>
              </a:ext>
            </a:extLst>
          </p:cNvPr>
          <p:cNvSpPr txBox="1"/>
          <p:nvPr/>
        </p:nvSpPr>
        <p:spPr>
          <a:xfrm>
            <a:off x="4643884" y="2250681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Sexual Health </a:t>
            </a:r>
            <a:r>
              <a:rPr lang="en-US" sz="2000" b="1" dirty="0" err="1">
                <a:solidFill>
                  <a:srgbClr val="002664"/>
                </a:solidFill>
                <a:latin typeface="Public Sans Medium"/>
              </a:rPr>
              <a:t>InfoLink</a:t>
            </a: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 - </a:t>
            </a:r>
            <a:r>
              <a:rPr lang="en-AU" sz="2000" b="1" dirty="0" err="1">
                <a:solidFill>
                  <a:srgbClr val="002664"/>
                </a:solidFill>
                <a:effectLst/>
                <a:latin typeface="Public Sans Medium"/>
                <a:ea typeface="Times New Roman" panose="02020603050405020304" pitchFamily="18" charset="0"/>
                <a:cs typeface="Arial" panose="020B0604020202020204" pitchFamily="34" charset="0"/>
              </a:rPr>
              <a:t>Servicio</a:t>
            </a:r>
            <a:r>
              <a:rPr lang="en-AU" sz="2000" b="1" dirty="0">
                <a:solidFill>
                  <a:srgbClr val="002664"/>
                </a:solidFill>
                <a:effectLst/>
                <a:latin typeface="Public Sans Medium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AU" sz="2000" b="1" dirty="0" err="1">
                <a:solidFill>
                  <a:srgbClr val="002664"/>
                </a:solidFill>
                <a:effectLst/>
                <a:latin typeface="Public Sans Medium"/>
                <a:ea typeface="Times New Roman" panose="02020603050405020304" pitchFamily="18" charset="0"/>
                <a:cs typeface="Arial" panose="020B0604020202020204" pitchFamily="34" charset="0"/>
              </a:rPr>
              <a:t>salud</a:t>
            </a:r>
            <a:r>
              <a:rPr lang="en-AU" sz="2000" b="1" dirty="0">
                <a:solidFill>
                  <a:srgbClr val="002664"/>
                </a:solidFill>
                <a:effectLst/>
                <a:latin typeface="Public Sans Medium"/>
                <a:ea typeface="Times New Roman" panose="02020603050405020304" pitchFamily="18" charset="0"/>
                <a:cs typeface="Arial" panose="020B0604020202020204" pitchFamily="34" charset="0"/>
              </a:rPr>
              <a:t> sexual</a:t>
            </a:r>
            <a:endParaRPr lang="en-US" sz="2000" b="1" dirty="0">
              <a:solidFill>
                <a:srgbClr val="002664"/>
              </a:solidFill>
              <a:latin typeface="Public Sans Medium"/>
            </a:endParaRPr>
          </a:p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www.shil.nsw.gov.au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or 1800 451 624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312E14-9C16-7C1E-BF07-02541DC1857E}"/>
              </a:ext>
            </a:extLst>
          </p:cNvPr>
          <p:cNvSpPr txBox="1"/>
          <p:nvPr/>
        </p:nvSpPr>
        <p:spPr>
          <a:xfrm>
            <a:off x="4643884" y="3790114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Legal services (HALC) - </a:t>
            </a:r>
            <a:r>
              <a:rPr lang="en-AU" sz="2000" b="1" dirty="0" err="1">
                <a:solidFill>
                  <a:srgbClr val="002664"/>
                </a:solidFill>
                <a:effectLst/>
                <a:latin typeface="Public Sans Medium"/>
              </a:rPr>
              <a:t>Servicios</a:t>
            </a:r>
            <a:r>
              <a:rPr lang="en-AU" sz="2000" b="1" dirty="0">
                <a:solidFill>
                  <a:srgbClr val="002664"/>
                </a:solidFill>
                <a:effectLst/>
                <a:latin typeface="Public Sans Medium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effectLst/>
                <a:latin typeface="Public Sans Medium"/>
              </a:rPr>
              <a:t>legales</a:t>
            </a:r>
            <a:r>
              <a:rPr lang="en-AU" sz="2000" b="1" dirty="0">
                <a:solidFill>
                  <a:srgbClr val="002664"/>
                </a:solidFill>
                <a:effectLst/>
                <a:latin typeface="Public Sans Medium"/>
              </a:rPr>
              <a:t> (HALC)</a:t>
            </a:r>
            <a:endParaRPr lang="en-US" sz="2000" b="1" dirty="0">
              <a:solidFill>
                <a:srgbClr val="002664"/>
              </a:solidFill>
              <a:latin typeface="Public Sans Medium"/>
            </a:endParaRPr>
          </a:p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www.halc.org.au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or (02) 9492 6540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51F353-48F3-8FC7-CD04-AA4C0CC2B9A2}"/>
              </a:ext>
            </a:extLst>
          </p:cNvPr>
          <p:cNvSpPr txBox="1"/>
          <p:nvPr/>
        </p:nvSpPr>
        <p:spPr>
          <a:xfrm>
            <a:off x="4643884" y="5283248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Let Them Know </a:t>
            </a:r>
            <a:r>
              <a:rPr lang="en-PH" sz="2000" b="1" dirty="0">
                <a:solidFill>
                  <a:srgbClr val="002664"/>
                </a:solidFill>
                <a:latin typeface="Public Sans Medium"/>
              </a:rPr>
              <a:t>- </a:t>
            </a:r>
            <a:r>
              <a:rPr lang="en-PH" sz="2000" b="1" dirty="0" err="1">
                <a:solidFill>
                  <a:srgbClr val="002664"/>
                </a:solidFill>
                <a:latin typeface="Public Sans Medium"/>
              </a:rPr>
              <a:t>Hazles</a:t>
            </a:r>
            <a:r>
              <a:rPr lang="en-PH" sz="2000" b="1" dirty="0">
                <a:solidFill>
                  <a:srgbClr val="002664"/>
                </a:solidFill>
                <a:latin typeface="Public Sans Medium"/>
              </a:rPr>
              <a:t> saber</a:t>
            </a:r>
            <a:endParaRPr lang="en-US" sz="2000" b="1" dirty="0">
              <a:solidFill>
                <a:srgbClr val="002664"/>
              </a:solidFill>
              <a:latin typeface="Public Sans Medium"/>
            </a:endParaRPr>
          </a:p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www.letthemknow.org.au</a:t>
            </a:r>
            <a:endParaRPr lang="en-US" dirty="0">
              <a:latin typeface="Public Sans ExtraLight" pitchFamily="2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EBDB53-BB3B-381E-C356-B370CEB4A23D}"/>
              </a:ext>
            </a:extLst>
          </p:cNvPr>
          <p:cNvGrpSpPr/>
          <p:nvPr/>
        </p:nvGrpSpPr>
        <p:grpSpPr>
          <a:xfrm>
            <a:off x="10559775" y="4970666"/>
            <a:ext cx="1412466" cy="1098550"/>
            <a:chOff x="10559775" y="4970666"/>
            <a:chExt cx="1412466" cy="10985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D0C9C0C-18FD-87AA-56FE-C4C3B8057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75241" y="4970666"/>
              <a:ext cx="1397000" cy="10985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B11842-228A-9DF8-424E-8F559A1C9206}"/>
                </a:ext>
              </a:extLst>
            </p:cNvPr>
            <p:cNvSpPr txBox="1"/>
            <p:nvPr/>
          </p:nvSpPr>
          <p:spPr>
            <a:xfrm>
              <a:off x="10559775" y="5083809"/>
              <a:ext cx="141246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servicio</a:t>
              </a:r>
              <a:r>
                <a:rPr lang="en-US" sz="1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de </a:t>
              </a:r>
              <a:r>
                <a:rPr lang="en-US" sz="14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notificación</a:t>
              </a:r>
              <a:r>
                <a:rPr lang="en-US" sz="1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gratuito</a:t>
              </a:r>
              <a:endParaRPr lang="en-US" sz="1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4331D3-BFD0-8443-2544-C7E22E870D27}"/>
              </a:ext>
            </a:extLst>
          </p:cNvPr>
          <p:cNvGrpSpPr/>
          <p:nvPr/>
        </p:nvGrpSpPr>
        <p:grpSpPr>
          <a:xfrm>
            <a:off x="10494345" y="1961249"/>
            <a:ext cx="1498282" cy="1098550"/>
            <a:chOff x="10494345" y="1961249"/>
            <a:chExt cx="1498282" cy="10985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A6BAFB6-CAE1-5C9F-FC66-58B652A61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B2AC6E-727D-430A-3A08-6AE06D98F407}"/>
                </a:ext>
              </a:extLst>
            </p:cNvPr>
            <p:cNvSpPr txBox="1"/>
            <p:nvPr/>
          </p:nvSpPr>
          <p:spPr>
            <a:xfrm>
              <a:off x="10494345" y="2084514"/>
              <a:ext cx="14982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No se necesita tarjeta de Medicare</a:t>
              </a:r>
              <a:endParaRPr lang="en-US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C0A455-F711-9678-5C98-85232EF11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645" y="3087627"/>
            <a:ext cx="4171950" cy="32321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F824133-9879-0DB3-A2ED-5669614091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89136" y="625188"/>
            <a:ext cx="7663339" cy="5694589"/>
          </a:xfrm>
          <a:prstGeom prst="roundRect">
            <a:avLst>
              <a:gd name="adj" fmla="val 2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19E6691A-8645-707F-FFA1-A407F907A938}"/>
              </a:ext>
            </a:extLst>
          </p:cNvPr>
          <p:cNvSpPr txBox="1">
            <a:spLocks/>
          </p:cNvSpPr>
          <p:nvPr/>
        </p:nvSpPr>
        <p:spPr>
          <a:xfrm>
            <a:off x="199373" y="625188"/>
            <a:ext cx="3781419" cy="23047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s-ES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¿Dónde puedo encontrar más información sobre las ITS? </a:t>
            </a:r>
            <a:endParaRPr lang="en-US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D40484-7A79-1908-6FAB-0F31E2BB2902}"/>
              </a:ext>
            </a:extLst>
          </p:cNvPr>
          <p:cNvSpPr txBox="1"/>
          <p:nvPr/>
        </p:nvSpPr>
        <p:spPr>
          <a:xfrm>
            <a:off x="4458688" y="799549"/>
            <a:ext cx="7185443" cy="5133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Multicultural HIV and Hepatitis Service - </a:t>
            </a:r>
            <a:r>
              <a:rPr lang="es-ES" sz="2000" b="1" dirty="0">
                <a:solidFill>
                  <a:srgbClr val="002664"/>
                </a:solidFill>
                <a:effectLst/>
                <a:latin typeface="Public Sans Medium"/>
              </a:rPr>
              <a:t>Servicio Multicultural para el VIH y la Hepatitis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4"/>
              </a:rPr>
              <a:t>www.mhahs.org.au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Sexual Health Plus - </a:t>
            </a:r>
            <a:r>
              <a:rPr lang="en-PH" sz="2000" b="1" dirty="0" err="1">
                <a:solidFill>
                  <a:srgbClr val="002664"/>
                </a:solidFill>
                <a:effectLst/>
                <a:latin typeface="Public Sans Medium"/>
              </a:rPr>
              <a:t>Salud</a:t>
            </a:r>
            <a:r>
              <a:rPr lang="en-PH" sz="2000" b="1" dirty="0">
                <a:solidFill>
                  <a:srgbClr val="002664"/>
                </a:solidFill>
                <a:effectLst/>
                <a:latin typeface="Public Sans Medium"/>
              </a:rPr>
              <a:t> sexual integral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5"/>
              </a:rPr>
              <a:t>www.health.nsw.gov.au/sexualhealth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Health Direct - </a:t>
            </a:r>
            <a:r>
              <a:rPr lang="en-PH" sz="2000" b="1" dirty="0" err="1">
                <a:solidFill>
                  <a:srgbClr val="002664"/>
                </a:solidFill>
                <a:latin typeface="Public Sans Medium"/>
              </a:rPr>
              <a:t>Salud</a:t>
            </a:r>
            <a:r>
              <a:rPr lang="en-PH" sz="2000" b="1" dirty="0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PH" sz="2000" b="1" dirty="0" err="1">
                <a:solidFill>
                  <a:srgbClr val="002664"/>
                </a:solidFill>
                <a:latin typeface="Public Sans Medium"/>
              </a:rPr>
              <a:t>Directa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6"/>
              </a:rPr>
              <a:t>www.healthdirect.gov.au/sexually-transmitted-infections-sti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International Student Health Hub - </a:t>
            </a:r>
            <a:r>
              <a:rPr lang="es-ES" sz="2000" b="1" dirty="0">
                <a:solidFill>
                  <a:srgbClr val="002664"/>
                </a:solidFill>
                <a:effectLst/>
                <a:latin typeface="Public Sans Medium"/>
              </a:rPr>
              <a:t>Centro de salud para estudiantes internacionales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www.internationalstudents.health.nsw.gov.au/sti 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1500" dirty="0">
                <a:solidFill>
                  <a:srgbClr val="00C296"/>
                </a:solidFill>
                <a:latin typeface="Public Sans Medium" pitchFamily="2" charset="77"/>
              </a:rPr>
              <a:t>(</a:t>
            </a:r>
            <a:r>
              <a:rPr lang="es-ES" sz="1500" dirty="0">
                <a:solidFill>
                  <a:srgbClr val="00C296"/>
                </a:solidFill>
                <a:latin typeface="Public Sans Medium" pitchFamily="2" charset="77"/>
              </a:rPr>
              <a:t>con hojas informativas traducidas al nepalí, hindi, tailandés y mandarín</a:t>
            </a:r>
            <a:r>
              <a:rPr lang="en-US" sz="1500" dirty="0">
                <a:solidFill>
                  <a:srgbClr val="00C296"/>
                </a:solidFill>
                <a:latin typeface="Public Sans Medium" pitchFamily="2" charset="77"/>
              </a:rPr>
              <a:t>)</a:t>
            </a: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Play safe - </a:t>
            </a:r>
            <a:r>
              <a:rPr lang="en-PH" sz="2000" b="1" dirty="0" err="1">
                <a:solidFill>
                  <a:srgbClr val="002664"/>
                </a:solidFill>
                <a:latin typeface="Public Sans Medium"/>
              </a:rPr>
              <a:t>Protégete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www.playsafe.health.nsw.gov.au </a:t>
            </a:r>
            <a:br>
              <a:rPr lang="en-US" sz="2000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sz="1500" dirty="0">
                <a:solidFill>
                  <a:srgbClr val="00C296"/>
                </a:solidFill>
                <a:latin typeface="Public Sans Medium" pitchFamily="2" charset="77"/>
              </a:rPr>
              <a:t>(</a:t>
            </a:r>
            <a:r>
              <a:rPr lang="es-ES" sz="1500" dirty="0">
                <a:solidFill>
                  <a:srgbClr val="00C296"/>
                </a:solidFill>
                <a:latin typeface="Public Sans Medium" pitchFamily="2" charset="77"/>
              </a:rPr>
              <a:t>información sobre la salud sexual para jóvenes en toda Nueva Gales del Sur</a:t>
            </a:r>
            <a:r>
              <a:rPr lang="en-US" sz="1500" dirty="0">
                <a:solidFill>
                  <a:srgbClr val="00C296"/>
                </a:solidFill>
                <a:latin typeface="Public Sans Medium" pitchFamily="2" charset="77"/>
              </a:rPr>
              <a:t>)</a:t>
            </a: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Family Planning Australia - </a:t>
            </a:r>
            <a:r>
              <a:rPr lang="en-AU" sz="2000" b="1" dirty="0" err="1">
                <a:solidFill>
                  <a:srgbClr val="002664"/>
                </a:solidFill>
                <a:effectLst/>
                <a:latin typeface="Public Sans Medium"/>
              </a:rPr>
              <a:t>Planificación</a:t>
            </a:r>
            <a:r>
              <a:rPr lang="en-AU" sz="2000" b="1" dirty="0">
                <a:solidFill>
                  <a:srgbClr val="002664"/>
                </a:solidFill>
                <a:effectLst/>
                <a:latin typeface="Public Sans Medium"/>
              </a:rPr>
              <a:t> familiar de Australia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7"/>
              </a:rPr>
              <a:t>www.fpnsw.org.au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2E7D2C-3AF7-AD41-FFA1-0A708DAB4D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507" y="1840336"/>
            <a:ext cx="6400800" cy="5683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/>
          </p:cNvSpPr>
          <p:nvPr/>
        </p:nvSpPr>
        <p:spPr>
          <a:xfrm>
            <a:off x="334449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¿Dónde puedes recibir ayuda en tu idioma?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/>
          <p:nvPr/>
        </p:nvSpPr>
        <p:spPr>
          <a:xfrm>
            <a:off x="334448" y="3032568"/>
            <a:ext cx="8071465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es-E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Si necesitas ayuda para hablar con tu médico o proveedor de servicios de salud en tu idioma: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Llama al </a:t>
            </a:r>
            <a:r>
              <a:rPr lang="es-ES" sz="2000" dirty="0" err="1">
                <a:solidFill>
                  <a:srgbClr val="002664"/>
                </a:solidFill>
                <a:latin typeface="Public Sans ExtraLight" pitchFamily="2" charset="77"/>
              </a:rPr>
              <a:t>Translating</a:t>
            </a: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 and </a:t>
            </a:r>
            <a:r>
              <a:rPr lang="es-ES" sz="2000" dirty="0" err="1">
                <a:solidFill>
                  <a:srgbClr val="002664"/>
                </a:solidFill>
                <a:latin typeface="Public Sans ExtraLight" pitchFamily="2" charset="77"/>
              </a:rPr>
              <a:t>Interpreting</a:t>
            </a: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s-ES" sz="2000" dirty="0" err="1">
                <a:solidFill>
                  <a:srgbClr val="002664"/>
                </a:solidFill>
                <a:latin typeface="Public Sans ExtraLight" pitchFamily="2" charset="77"/>
              </a:rPr>
              <a:t>Service</a:t>
            </a: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 (TIS) (Servicio de Traducción e Interpretación), en el 13 14 50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El servicio es gratuito y confidencial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Pide a la recepcionista que te reserve los servicios gratuitos de un intérprete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72488A-19A9-3AB7-050C-2BFCCF2E9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1ACF95-2211-DF28-7E71-3E9011C248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977" y="3775792"/>
            <a:ext cx="3168650" cy="2825750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/>
          </p:cNvSpPr>
          <p:nvPr/>
        </p:nvSpPr>
        <p:spPr>
          <a:xfrm>
            <a:off x="199373" y="1503365"/>
            <a:ext cx="4270320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Hoy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hablaremos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de…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/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Lo que necesitas saber sobre las ITS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Cómo se contagian las ITS y los posibles síntomas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Quiénes deberían hacerse la prueba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Dónde y cómo hacerse la prueba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Cómo tratar las ITS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Prevención de las ITS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Dar a conocer tu estado de las ITS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Obtener ayuda y apoyo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84EDC4-1C29-8014-A6CD-C7AE9FE02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5D18DE-8033-7FF2-4D7C-5DA90B6C5E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854" y="-1157468"/>
            <a:ext cx="5759450" cy="10134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58F267-006F-2072-5946-D8C325CC27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F430D-2C56-FE11-C928-6067E451D5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2759F380-FADA-37F0-30A1-9022F15C4F54}"/>
              </a:ext>
            </a:extLst>
          </p:cNvPr>
          <p:cNvSpPr txBox="1">
            <a:spLocks/>
          </p:cNvSpPr>
          <p:nvPr/>
        </p:nvSpPr>
        <p:spPr>
          <a:xfrm>
            <a:off x="378054" y="836281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Mensajes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para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recordar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97C490-65A3-6DDC-1924-100553F9DEBE}"/>
              </a:ext>
            </a:extLst>
          </p:cNvPr>
          <p:cNvSpPr txBox="1"/>
          <p:nvPr/>
        </p:nvSpPr>
        <p:spPr>
          <a:xfrm>
            <a:off x="378054" y="2290443"/>
            <a:ext cx="7765433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La mayoría de las ITS no presentan síntomas, la mejor manera de saber si tienes una infección es hacerte la prueba.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Si las ITS no se tratan, pueden causar graves problemas de salud.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Hacerte la prueba de las ITS es rápido, fácil, confidencial y con frecuencia gratuito en las clínicas de salud sexual.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Hazte la prueba con regularidad.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Todas las ITS son tratables y algunas son curables.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43927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en-US" sz="6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¿</a:t>
            </a:r>
            <a:r>
              <a:rPr lang="en-US" sz="66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Preguntas</a:t>
            </a:r>
            <a:r>
              <a:rPr lang="en-US" sz="6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/>
          <p:nvPr/>
        </p:nvSpPr>
        <p:spPr>
          <a:xfrm>
            <a:off x="250521" y="946851"/>
            <a:ext cx="6243050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Desarrollado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por: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4000" b="1" dirty="0">
                <a:solidFill>
                  <a:srgbClr val="0026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and Hepatitis Service </a:t>
            </a:r>
            <a:r>
              <a:rPr lang="es-ES" sz="4000" b="1" dirty="0">
                <a:solidFill>
                  <a:srgbClr val="0026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(Servicio Multicultural de Nueva Gales del Sur para el VIH y la Hepatitis)</a:t>
            </a:r>
            <a:endParaRPr lang="en-US" sz="4000" b="1" dirty="0">
              <a:solidFill>
                <a:srgbClr val="0026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563C78-283A-4178-25A7-1BDF11681CDD}"/>
              </a:ext>
            </a:extLst>
          </p:cNvPr>
          <p:cNvSpPr txBox="1"/>
          <p:nvPr/>
        </p:nvSpPr>
        <p:spPr>
          <a:xfrm>
            <a:off x="387626" y="417443"/>
            <a:ext cx="329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02060"/>
                </a:solidFill>
              </a:rPr>
              <a:t>August 2025</a:t>
            </a:r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2585A8D-5835-1775-206C-F6494DFD5D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04" y="2799403"/>
            <a:ext cx="3270250" cy="3073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2D31F9-20E5-83A7-F2F1-8614B103ED4B}"/>
              </a:ext>
            </a:extLst>
          </p:cNvPr>
          <p:cNvGrpSpPr/>
          <p:nvPr/>
        </p:nvGrpSpPr>
        <p:grpSpPr>
          <a:xfrm>
            <a:off x="210948" y="1688197"/>
            <a:ext cx="3935302" cy="847725"/>
            <a:chOff x="199373" y="1551007"/>
            <a:chExt cx="3935302" cy="84772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A29626B-E752-40F2-1B6F-9E7E8A9BC057}"/>
                </a:ext>
              </a:extLst>
            </p:cNvPr>
            <p:cNvSpPr>
              <a:spLocks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itle 5">
              <a:extLst>
                <a:ext uri="{FF2B5EF4-FFF2-40B4-BE49-F238E27FC236}">
                  <a16:creationId xmlns:a16="http://schemas.microsoft.com/office/drawing/2014/main" id="{786D5F18-9A7B-23E8-2BA2-BBA28BA128D6}"/>
                </a:ext>
              </a:extLst>
            </p:cNvPr>
            <p:cNvSpPr txBox="1">
              <a:spLocks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US" sz="3200" b="1" dirty="0">
                  <a:solidFill>
                    <a:srgbClr val="002664"/>
                  </a:solidFill>
                  <a:latin typeface="Poppins" pitchFamily="2" charset="77"/>
                  <a:cs typeface="Poppins" pitchFamily="2" charset="77"/>
                </a:rPr>
                <a:t>son </a:t>
              </a:r>
              <a:r>
                <a:rPr lang="en-US" sz="3200" b="1" dirty="0" err="1">
                  <a:solidFill>
                    <a:srgbClr val="002664"/>
                  </a:solidFill>
                  <a:latin typeface="Poppins" pitchFamily="2" charset="77"/>
                  <a:cs typeface="Poppins" pitchFamily="2" charset="77"/>
                </a:rPr>
                <a:t>importantes</a:t>
              </a:r>
              <a:r>
                <a:rPr lang="en-US" sz="3200" b="1" dirty="0">
                  <a:solidFill>
                    <a:srgbClr val="002664"/>
                  </a:solidFill>
                  <a:latin typeface="Poppins" pitchFamily="2" charset="77"/>
                  <a:cs typeface="Poppins" pitchFamily="2" charset="77"/>
                </a:rPr>
                <a:t>?</a:t>
              </a: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07" y="575683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s-ES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¿Qué son las ITS y por qué</a:t>
            </a:r>
            <a:r>
              <a:rPr lang="en-US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1D877EA-E87C-02EE-6253-213619C6BA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9266" y="601249"/>
            <a:ext cx="7377830" cy="1791222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D3E7890-502C-F147-295B-A2978BECC0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9266" y="2755725"/>
            <a:ext cx="7377830" cy="2279738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02CD8F9-E217-07AB-25BF-8921B94736F7}"/>
              </a:ext>
            </a:extLst>
          </p:cNvPr>
          <p:cNvSpPr>
            <a:spLocks/>
          </p:cNvSpPr>
          <p:nvPr/>
        </p:nvSpPr>
        <p:spPr>
          <a:xfrm>
            <a:off x="4459266" y="5336087"/>
            <a:ext cx="7377830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572861-E2AC-C0F2-900F-AE115B89457C}"/>
              </a:ext>
            </a:extLst>
          </p:cNvPr>
          <p:cNvSpPr txBox="1"/>
          <p:nvPr/>
        </p:nvSpPr>
        <p:spPr>
          <a:xfrm>
            <a:off x="4716711" y="996743"/>
            <a:ext cx="6914299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es-ES" b="1" dirty="0">
                <a:solidFill>
                  <a:srgbClr val="002664"/>
                </a:solidFill>
                <a:latin typeface="Public Sans Medium" pitchFamily="2" charset="77"/>
              </a:rPr>
              <a:t>ITS significa infecciones de transmisión sexual:</a:t>
            </a:r>
            <a:endParaRPr lang="en-US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Las ITS son infecciones causadas por bacterias, virus o parásitos 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Las ITS causadas por bacterias son más comunes en Australia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61C318-65B1-A6C2-8B10-C738D0A7DCEA}"/>
              </a:ext>
            </a:extLst>
          </p:cNvPr>
          <p:cNvSpPr txBox="1"/>
          <p:nvPr/>
        </p:nvSpPr>
        <p:spPr>
          <a:xfrm>
            <a:off x="4716711" y="3022313"/>
            <a:ext cx="6914299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es-ES" b="1" dirty="0">
                <a:solidFill>
                  <a:srgbClr val="002664"/>
                </a:solidFill>
                <a:latin typeface="Public Sans Medium" pitchFamily="2" charset="77"/>
              </a:rPr>
              <a:t>Las ITS son importantes porque:</a:t>
            </a:r>
            <a:endParaRPr lang="en-US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Las ITS se pueden tratar y algunas se pueden curar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Si no se tratan, pueden causar graves problemas de salud 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Muchas personas pueden tener una ITS sin saberlo, y esto aumenta la transmisión a otras personas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B1A46E-7C46-1504-71E3-370F02AB34C9}"/>
              </a:ext>
            </a:extLst>
          </p:cNvPr>
          <p:cNvSpPr txBox="1"/>
          <p:nvPr/>
        </p:nvSpPr>
        <p:spPr>
          <a:xfrm>
            <a:off x="4502393" y="5457462"/>
            <a:ext cx="6914299" cy="6771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Public Sans Medium" pitchFamily="2" charset="77"/>
              </a:rPr>
              <a:t>Es importante que te hagas la prueba con regularidad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  <a:latin typeface="Public Sans Medium" pitchFamily="2" charset="77"/>
              </a:rPr>
              <a:t> para saber si tienes una ITS.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8010B-760E-CF73-599E-F8F6C0381C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373" y="2645303"/>
            <a:ext cx="2082800" cy="381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9831D5-C420-3736-B541-CBF9B0CC97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3560" y="5021321"/>
            <a:ext cx="1187450" cy="1549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B3BF12-16D6-F892-656F-1E51EEABE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8564" y="228009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4AFB338-12F4-493E-30A7-3A1BECC77A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5323562"/>
            <a:ext cx="11349623" cy="977030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B69D029-1516-1B8C-C107-19C7DAC138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8853A9AC-C94C-2CF1-EB7C-DB62329964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1853852"/>
            <a:ext cx="3533383" cy="673308"/>
          </a:xfrm>
          <a:prstGeom prst="round2SameRect">
            <a:avLst/>
          </a:prstGeom>
          <a:solidFill>
            <a:srgbClr val="B9A7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664"/>
                </a:solidFill>
                <a:latin typeface="Public Sans Medium" pitchFamily="2" charset="77"/>
              </a:rPr>
              <a:t>ITS </a:t>
            </a:r>
            <a:r>
              <a:rPr lang="en-US" dirty="0" err="1">
                <a:solidFill>
                  <a:srgbClr val="002664"/>
                </a:solidFill>
                <a:latin typeface="Public Sans Medium" pitchFamily="2" charset="77"/>
              </a:rPr>
              <a:t>causadas</a:t>
            </a:r>
            <a:r>
              <a:rPr lang="en-US" dirty="0">
                <a:solidFill>
                  <a:srgbClr val="002664"/>
                </a:solidFill>
                <a:latin typeface="Public Sans Medium" pitchFamily="2" charset="77"/>
              </a:rPr>
              <a:t> por</a:t>
            </a:r>
          </a:p>
          <a:p>
            <a:pPr algn="ctr"/>
            <a:r>
              <a:rPr lang="en-US" dirty="0" err="1">
                <a:solidFill>
                  <a:srgbClr val="002664"/>
                </a:solidFill>
                <a:latin typeface="Public Sans Medium" pitchFamily="2" charset="77"/>
              </a:rPr>
              <a:t>bacterias</a:t>
            </a:r>
            <a:endParaRPr lang="en-US" dirty="0">
              <a:solidFill>
                <a:srgbClr val="002664"/>
              </a:solidFill>
              <a:latin typeface="Public Sans Medium" pitchFamily="2" charset="77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5DE74C-9225-7256-3582-177B8577B6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4887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ame-side Corner of Rectangle 9">
            <a:extLst>
              <a:ext uri="{FF2B5EF4-FFF2-40B4-BE49-F238E27FC236}">
                <a16:creationId xmlns:a16="http://schemas.microsoft.com/office/drawing/2014/main" id="{D59ACCB8-137C-669E-A1FD-47EE8845AF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4887" y="1853852"/>
            <a:ext cx="3533383" cy="673308"/>
          </a:xfrm>
          <a:prstGeom prst="round2SameRect">
            <a:avLst/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664"/>
                </a:solidFill>
                <a:latin typeface="Public Sans Medium" pitchFamily="2" charset="77"/>
              </a:rPr>
              <a:t>ITS </a:t>
            </a:r>
            <a:r>
              <a:rPr lang="en-US" dirty="0" err="1">
                <a:solidFill>
                  <a:srgbClr val="002664"/>
                </a:solidFill>
                <a:latin typeface="Public Sans Medium" pitchFamily="2" charset="77"/>
              </a:rPr>
              <a:t>causadas</a:t>
            </a:r>
            <a:r>
              <a:rPr lang="en-US" dirty="0">
                <a:solidFill>
                  <a:srgbClr val="002664"/>
                </a:solidFill>
                <a:latin typeface="Public Sans Medium" pitchFamily="2" charset="77"/>
              </a:rPr>
              <a:t> por</a:t>
            </a:r>
          </a:p>
          <a:p>
            <a:pPr algn="ctr"/>
            <a:r>
              <a:rPr lang="en-US" dirty="0">
                <a:solidFill>
                  <a:srgbClr val="002664"/>
                </a:solidFill>
                <a:latin typeface="Public Sans Medium" pitchFamily="2" charset="77"/>
              </a:rPr>
              <a:t>virus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FD57927-617B-128C-B8A3-44EB3F9248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27130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ame-side Corner of Rectangle 11">
            <a:extLst>
              <a:ext uri="{FF2B5EF4-FFF2-40B4-BE49-F238E27FC236}">
                <a16:creationId xmlns:a16="http://schemas.microsoft.com/office/drawing/2014/main" id="{65B163CB-D3A2-BB20-B323-3743314777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27130" y="1853852"/>
            <a:ext cx="3533383" cy="673308"/>
          </a:xfrm>
          <a:prstGeom prst="round2SameRect">
            <a:avLst/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ublic Sans Medium" pitchFamily="2" charset="77"/>
              </a:rPr>
              <a:t>ITS </a:t>
            </a:r>
            <a:r>
              <a:rPr lang="en-US" b="1" dirty="0" err="1">
                <a:solidFill>
                  <a:schemeClr val="bg1"/>
                </a:solidFill>
                <a:latin typeface="Public Sans Medium" pitchFamily="2" charset="77"/>
              </a:rPr>
              <a:t>causadas</a:t>
            </a:r>
            <a:r>
              <a:rPr lang="en-US" b="1" dirty="0">
                <a:solidFill>
                  <a:schemeClr val="bg1"/>
                </a:solidFill>
                <a:latin typeface="Public Sans Medium" pitchFamily="2" charset="77"/>
              </a:rPr>
              <a:t> por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Public Sans Medium" pitchFamily="2" charset="77"/>
              </a:rPr>
              <a:t>parásitos</a:t>
            </a:r>
            <a:endParaRPr lang="en-US" b="1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/>
          </p:cNvSpPr>
          <p:nvPr/>
        </p:nvSpPr>
        <p:spPr>
          <a:xfrm>
            <a:off x="354905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¿Cuáles son las ITS más comunes?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1048EA-491D-5F68-CE37-2C10F674A324}"/>
              </a:ext>
            </a:extLst>
          </p:cNvPr>
          <p:cNvSpPr txBox="1"/>
          <p:nvPr/>
        </p:nvSpPr>
        <p:spPr>
          <a:xfrm>
            <a:off x="648182" y="2789499"/>
            <a:ext cx="3078866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sífilis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clamidia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gonorrea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67BAEE-B55C-DE37-C1CF-DE7CA9718DD2}"/>
              </a:ext>
            </a:extLst>
          </p:cNvPr>
          <p:cNvSpPr txBox="1"/>
          <p:nvPr/>
        </p:nvSpPr>
        <p:spPr>
          <a:xfrm>
            <a:off x="4495846" y="2789499"/>
            <a:ext cx="3171464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mpox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(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viruela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símica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)*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virus de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inmunodeficiencia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humana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(VIH)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herpes genital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verrugas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genitales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hepatitis B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82A1F0-06DF-F86A-43DE-C5DD1F671E94}"/>
              </a:ext>
            </a:extLst>
          </p:cNvPr>
          <p:cNvSpPr txBox="1"/>
          <p:nvPr/>
        </p:nvSpPr>
        <p:spPr>
          <a:xfrm>
            <a:off x="8461094" y="2789499"/>
            <a:ext cx="3078866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tricomoniasis (también "</a:t>
            </a:r>
            <a:r>
              <a:rPr lang="es-ES" dirty="0" err="1">
                <a:solidFill>
                  <a:srgbClr val="002664"/>
                </a:solidFill>
                <a:latin typeface="Public Sans ExtraLight" pitchFamily="2" charset="77"/>
              </a:rPr>
              <a:t>trich</a:t>
            </a: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" en inglés)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piojos púbicos (sarna)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3780C0-C2CB-52E8-F0F9-87CF282413EB}"/>
              </a:ext>
            </a:extLst>
          </p:cNvPr>
          <p:cNvSpPr txBox="1"/>
          <p:nvPr/>
        </p:nvSpPr>
        <p:spPr>
          <a:xfrm>
            <a:off x="752354" y="5630701"/>
            <a:ext cx="1069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2664"/>
                </a:solidFill>
                <a:latin typeface="Public Sans Medium" pitchFamily="2" charset="77"/>
              </a:rPr>
              <a:t>Las ITS más comunes en Australia son clamidia, gonorrea y sífilis.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780E58-1790-A9E6-D982-86BE0877BE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/>
          </p:cNvSpPr>
          <p:nvPr/>
        </p:nvSpPr>
        <p:spPr>
          <a:xfrm>
            <a:off x="439838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¿Cómo se contagian las ITS?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3C81B4-A74D-6C36-39B8-5FCE71071521}"/>
              </a:ext>
            </a:extLst>
          </p:cNvPr>
          <p:cNvSpPr txBox="1"/>
          <p:nvPr/>
        </p:nvSpPr>
        <p:spPr>
          <a:xfrm>
            <a:off x="439838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Durante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el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contacto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sexual por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vía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vaginal, oral o anal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6D963A-C508-E6A3-696D-99A39ABAEF07}"/>
              </a:ext>
            </a:extLst>
          </p:cNvPr>
          <p:cNvSpPr txBox="1"/>
          <p:nvPr/>
        </p:nvSpPr>
        <p:spPr>
          <a:xfrm>
            <a:off x="3352800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Al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compartir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fluidos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corporales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como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semen,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fluidos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vaginales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, leche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materna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sangre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3FD234-80AB-95D4-E286-5DE87E7CCF86}"/>
              </a:ext>
            </a:extLst>
          </p:cNvPr>
          <p:cNvSpPr txBox="1"/>
          <p:nvPr/>
        </p:nvSpPr>
        <p:spPr>
          <a:xfrm>
            <a:off x="6265762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A través del contacto cercano de piel con piel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4CCCB9-9EEB-FD33-E32B-D4E670B9C157}"/>
              </a:ext>
            </a:extLst>
          </p:cNvPr>
          <p:cNvSpPr txBox="1"/>
          <p:nvPr/>
        </p:nvSpPr>
        <p:spPr>
          <a:xfrm>
            <a:off x="9178725" y="4444679"/>
            <a:ext cx="2592728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Durante el embarazo, el parto y la lactancia</a:t>
            </a:r>
            <a:endParaRPr lang="en-US" dirty="0">
              <a:latin typeface="Public Sans Extra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16588F-8204-63A2-A41F-F1C3482C7F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525" y="130723"/>
            <a:ext cx="4978400" cy="1657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E3E227-2D5D-AD39-27BD-A0F6006450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85" y="5491880"/>
            <a:ext cx="4730750" cy="25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/>
          </p:cNvSpPr>
          <p:nvPr/>
        </p:nvSpPr>
        <p:spPr>
          <a:xfrm>
            <a:off x="358815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No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puedes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contagiarte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ITS por…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9B85C-ABC1-E395-4677-F248F4BE96A5}"/>
              </a:ext>
            </a:extLst>
          </p:cNvPr>
          <p:cNvSpPr txBox="1"/>
          <p:nvPr/>
        </p:nvSpPr>
        <p:spPr>
          <a:xfrm>
            <a:off x="358815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Compartir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comida o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utensilios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0AC45D-0355-9D41-5185-16A15821CF30}"/>
              </a:ext>
            </a:extLst>
          </p:cNvPr>
          <p:cNvSpPr txBox="1"/>
          <p:nvPr/>
        </p:nvSpPr>
        <p:spPr>
          <a:xfrm>
            <a:off x="2711370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Compartir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asientos de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inodoros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9316E-4278-3787-E31F-A9E81BCD5366}"/>
              </a:ext>
            </a:extLst>
          </p:cNvPr>
          <p:cNvSpPr txBox="1"/>
          <p:nvPr/>
        </p:nvSpPr>
        <p:spPr>
          <a:xfrm>
            <a:off x="5063924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Compartir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duchas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o piscinas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C5433D-2D95-636D-A8FE-CF9A3BA0A1FD}"/>
              </a:ext>
            </a:extLst>
          </p:cNvPr>
          <p:cNvSpPr txBox="1"/>
          <p:nvPr/>
        </p:nvSpPr>
        <p:spPr>
          <a:xfrm>
            <a:off x="7416479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Dar la mano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65D79-2814-C85E-DEF5-B581D23DF2F8}"/>
              </a:ext>
            </a:extLst>
          </p:cNvPr>
          <p:cNvSpPr txBox="1"/>
          <p:nvPr/>
        </p:nvSpPr>
        <p:spPr>
          <a:xfrm>
            <a:off x="9769034" y="4363656"/>
            <a:ext cx="1689542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Besos secos (sin intercambio de saliva)</a:t>
            </a:r>
            <a:endParaRPr lang="en-US" dirty="0">
              <a:latin typeface="Public Sans Extra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A80253-C605-1923-1952-EF191D76CA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B67CB6-4657-A668-20B0-34B68745FAB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/>
          </p:cNvSpPr>
          <p:nvPr/>
        </p:nvSpPr>
        <p:spPr>
          <a:xfrm>
            <a:off x="345598" y="1167879"/>
            <a:ext cx="4259893" cy="18995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Síntomas comunes de la sífilis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/>
          <p:nvPr/>
        </p:nvSpPr>
        <p:spPr>
          <a:xfrm>
            <a:off x="4860162" y="1503365"/>
            <a:ext cx="6986240" cy="3404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Llagas en o dentro de la boca, el pene, la vagina, el ano o el cuello uterino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Erupción rojiza en las manos, la espalda, el pecho o los pies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Ganglios inflamados en las axilas o la ingle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Fiebre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Pérdida de cabello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Dolor de cabeza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Cansancio</a:t>
            </a:r>
            <a:endParaRPr lang="en-US" sz="2000" dirty="0">
              <a:latin typeface="Public Sans ExtraLight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E93016-0D29-0648-F5A3-0B7A5F17F8E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331839" y="3429000"/>
            <a:ext cx="2838450" cy="2254250"/>
            <a:chOff x="7331839" y="3429000"/>
            <a:chExt cx="2838450" cy="22542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C20B80-559B-B97C-CD48-A75BDF65E9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31839" y="3429000"/>
              <a:ext cx="2838450" cy="22542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C04989-853F-FF00-366C-74168EDE6AA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78150" y="3891862"/>
              <a:ext cx="25458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latin typeface="Public Sans Medium" pitchFamily="2" charset="77"/>
                </a:rPr>
                <a:t>Si no se trata, la sífilis puede causar problemas graves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CA275EF-AEE8-E8B2-840D-607669537B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3927" y="4132162"/>
            <a:ext cx="22987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10E77F-0488-9044-7FAF-8B204733AA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23" y="0"/>
            <a:ext cx="473075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C618B52-5B82-9D08-14EB-DF3DAAE11C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71773" y="5347661"/>
            <a:ext cx="6043154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/>
          </p:cNvSpPr>
          <p:nvPr/>
        </p:nvSpPr>
        <p:spPr>
          <a:xfrm>
            <a:off x="250732" y="1109825"/>
            <a:ext cx="4511332" cy="18995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Síntomas comunes de clamidia y gonorrea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D11C6-8F6A-50A2-BF94-9CD4EE412F5F}"/>
              </a:ext>
            </a:extLst>
          </p:cNvPr>
          <p:cNvSpPr txBox="1"/>
          <p:nvPr/>
        </p:nvSpPr>
        <p:spPr>
          <a:xfrm>
            <a:off x="4981482" y="1109825"/>
            <a:ext cx="6986240" cy="3404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Secreción del pene o de la uretra y de la vagina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Dolor en la pelvis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Sangrado vaginal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Dolor al orinar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Dolor durante o después de tener relaciones sexuales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Dolor en los testículos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Dolor o descarga anal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s-ES" sz="2000" dirty="0">
                <a:solidFill>
                  <a:srgbClr val="002664"/>
                </a:solidFill>
                <a:latin typeface="Public Sans ExtraLight" pitchFamily="2" charset="77"/>
              </a:rPr>
              <a:t>Dolor al defecar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60270E-55F0-BA62-68E1-EBEFE3C45F0B}"/>
              </a:ext>
            </a:extLst>
          </p:cNvPr>
          <p:cNvSpPr txBox="1"/>
          <p:nvPr/>
        </p:nvSpPr>
        <p:spPr>
          <a:xfrm>
            <a:off x="4814170" y="5469037"/>
            <a:ext cx="4896989" cy="6771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Public Sans Medium" pitchFamily="2" charset="77"/>
              </a:rPr>
              <a:t>Hacerse pruebas con regularidad es la única manera de saber si tienes una ITS.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E1CCAD-B8E3-F3BE-71B7-6830A7B24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3105" y="4233962"/>
            <a:ext cx="2559050" cy="247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/>
          </p:cNvSpPr>
          <p:nvPr/>
        </p:nvSpPr>
        <p:spPr>
          <a:xfrm>
            <a:off x="386373" y="220976"/>
            <a:ext cx="6328137" cy="1714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s-E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¿Quién debería hacerse una prueba de ITS?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200"/>
              </a:lnSpc>
            </a:pPr>
            <a:r>
              <a:rPr lang="es-E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Considera hacerte la prueba si: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5648BE-2DFE-6C84-854A-C8961DB89881}"/>
              </a:ext>
            </a:extLst>
          </p:cNvPr>
          <p:cNvSpPr txBox="1"/>
          <p:nvPr/>
        </p:nvSpPr>
        <p:spPr>
          <a:xfrm>
            <a:off x="250732" y="4363656"/>
            <a:ext cx="223782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Tuviste relaciones sexuales sin condón (sexo sin protección)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97B383-7FBA-0347-56F8-F1C0BA9C0BA1}"/>
              </a:ext>
            </a:extLst>
          </p:cNvPr>
          <p:cNvSpPr txBox="1"/>
          <p:nvPr/>
        </p:nvSpPr>
        <p:spPr>
          <a:xfrm>
            <a:off x="2711370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Eres un hombre sexualmente activo que tiene relaciones sexuales sin protección con hombres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CB82E1-E3CA-13FA-D5FB-35DDBFEDD378}"/>
              </a:ext>
            </a:extLst>
          </p:cNvPr>
          <p:cNvSpPr txBox="1"/>
          <p:nvPr/>
        </p:nvSpPr>
        <p:spPr>
          <a:xfrm>
            <a:off x="5063924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Estás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embarazada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planeas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quedarte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embarazada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ECAEAB-66EC-D7B5-A665-D9C23CD42595}"/>
              </a:ext>
            </a:extLst>
          </p:cNvPr>
          <p:cNvSpPr txBox="1"/>
          <p:nvPr/>
        </p:nvSpPr>
        <p:spPr>
          <a:xfrm>
            <a:off x="7416479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Tuviste una ITS en los últimos 12 meses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B4F26-5079-78E4-A8D0-59B70D526474}"/>
              </a:ext>
            </a:extLst>
          </p:cNvPr>
          <p:cNvSpPr txBox="1"/>
          <p:nvPr/>
        </p:nvSpPr>
        <p:spPr>
          <a:xfrm>
            <a:off x="9769033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s-ES" dirty="0">
                <a:solidFill>
                  <a:srgbClr val="002664"/>
                </a:solidFill>
                <a:latin typeface="Public Sans ExtraLight" pitchFamily="2" charset="77"/>
              </a:rPr>
              <a:t>Tú o tu pareja sexual tienen síntomas </a:t>
            </a:r>
            <a:r>
              <a:rPr lang="es-ES" sz="1500" dirty="0">
                <a:solidFill>
                  <a:srgbClr val="002664"/>
                </a:solidFill>
                <a:latin typeface="Public Sans ExtraLight" pitchFamily="2" charset="77"/>
              </a:rPr>
              <a:t>(aunque la mayoría de las ITS no presentan síntomas)</a:t>
            </a:r>
            <a:endParaRPr lang="en-US" sz="1500" dirty="0">
              <a:latin typeface="Public Sans ExtraLight" pitchFamily="2" charset="77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DF3563-7CB5-8AAD-770C-CCEC1FEA904E}"/>
              </a:ext>
            </a:extLst>
          </p:cNvPr>
          <p:cNvGrpSpPr/>
          <p:nvPr/>
        </p:nvGrpSpPr>
        <p:grpSpPr>
          <a:xfrm>
            <a:off x="8170671" y="712307"/>
            <a:ext cx="2996697" cy="1788500"/>
            <a:chOff x="8504499" y="548524"/>
            <a:chExt cx="2547329" cy="17885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05C8E6-FB6C-C282-CB91-370EB4D8F5BF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3583" y="548524"/>
              <a:ext cx="2422363" cy="17885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7C9671-0AB5-F7C7-6A1C-8113756D05AB}"/>
                </a:ext>
              </a:extLst>
            </p:cNvPr>
            <p:cNvSpPr txBox="1"/>
            <p:nvPr/>
          </p:nvSpPr>
          <p:spPr>
            <a:xfrm>
              <a:off x="8504499" y="823528"/>
              <a:ext cx="2547329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latin typeface="Public Sans Medium" pitchFamily="2" charset="77"/>
                </a:rPr>
                <a:t>Hacerse pruebas con frecuencia es bueno para tu salud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CD3771-8079-D5D0-0F1F-ED953AD0E3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322" y="-664678"/>
            <a:ext cx="58610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F591F99-4FD8-4FD6-B6E4-ED97C07673C6}"/>
</file>

<file path=customXml/itemProps2.xml><?xml version="1.0" encoding="utf-8"?>
<ds:datastoreItem xmlns:ds="http://schemas.openxmlformats.org/officeDocument/2006/customXml" ds:itemID="{340B9DFC-4C5F-40CF-92B5-2624B70654B9}"/>
</file>

<file path=customXml/itemProps3.xml><?xml version="1.0" encoding="utf-8"?>
<ds:datastoreItem xmlns:ds="http://schemas.openxmlformats.org/officeDocument/2006/customXml" ds:itemID="{5386F119-9D44-4CB8-88F5-83318174F435}"/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1485</Words>
  <Application>Microsoft Office PowerPoint</Application>
  <PresentationFormat>Widescreen</PresentationFormat>
  <Paragraphs>204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PowerPoint Presentation</vt:lpstr>
      <vt:lpstr>¿Qué son las ITS y por qué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¿Dónde puedo hacerme la prueba</vt:lpstr>
      <vt:lpstr>PowerPoint Presentation</vt:lpstr>
      <vt:lpstr>¿Cuál es el tratamiento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41</cp:revision>
  <dcterms:created xsi:type="dcterms:W3CDTF">2025-06-03T07:12:24Z</dcterms:created>
  <dcterms:modified xsi:type="dcterms:W3CDTF">2025-11-06T04:43:23Z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2025-11-06T04:42:06Z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4ec18a54-f4a5-4f65-a9d3-3c4e10f24b73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