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docProps/custom.xml" ContentType="application/vnd.openxmlformats-officedocument.custom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843CE53-E5B9-50C0-2307-094172133734}" name="Flynn Franklin-Baker (Sydney LHD)" initials="FF" userId="S::Flynn.FranklinBaker@health.nsw.gov.au::6cacd20e-bbc0-4613-9817-b91863eef58a" providerId="AD"/>
  <p188:author id="{172B0CA5-8FC2-29B9-0BDC-AA1228C5366A}" name="Guest User" initials="GU" userId="S::urn:spo:tenantanon#a687a7bf-02db-43df-bcbb-e7a8bda611a2::" providerId="AD"/>
  <p188:author id="{5314A8B9-5BFA-2FB8-9F85-EAF8F3CC0E86}" name="arunee heron" initials="ah" userId="7be9b0fbf46bce8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47BEC1-9BA0-A09F-AC13-D77EB44A7C67}" v="1" dt="2025-07-12T06:32:13.467"/>
    <p1510:client id="{B110982E-0E3A-72EB-9D13-E23D8C64B147}" v="240" dt="2025-07-12T06:09:30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0" autoAdjust="0"/>
    <p:restoredTop sz="94626"/>
  </p:normalViewPr>
  <p:slideViewPr>
    <p:cSldViewPr snapToGrid="0">
      <p:cViewPr varScale="1">
        <p:scale>
          <a:sx n="106" d="100"/>
          <a:sy n="106" d="100"/>
        </p:scale>
        <p:origin x="5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a687a7bf-02db-43df-bcbb-e7a8bda611a2::" providerId="AD" clId="Web-{B110982E-0E3A-72EB-9D13-E23D8C64B147}"/>
    <pc:docChg chg="mod modSld">
      <pc:chgData name="Guest User" userId="S::urn:spo:tenantanon#a687a7bf-02db-43df-bcbb-e7a8bda611a2::" providerId="AD" clId="Web-{B110982E-0E3A-72EB-9D13-E23D8C64B147}" dt="2025-07-12T06:09:30.855" v="247" actId="20577"/>
      <pc:docMkLst>
        <pc:docMk/>
      </pc:docMkLst>
      <pc:sldChg chg="modSp modCm">
        <pc:chgData name="Guest User" userId="S::urn:spo:tenantanon#a687a7bf-02db-43df-bcbb-e7a8bda611a2::" providerId="AD" clId="Web-{B110982E-0E3A-72EB-9D13-E23D8C64B147}" dt="2025-07-12T03:49:54.601" v="13" actId="1076"/>
        <pc:sldMkLst>
          <pc:docMk/>
          <pc:sldMk cId="3982421706" sldId="258"/>
        </pc:sldMkLst>
        <pc:spChg chg="mod">
          <ac:chgData name="Guest User" userId="S::urn:spo:tenantanon#a687a7bf-02db-43df-bcbb-e7a8bda611a2::" providerId="AD" clId="Web-{B110982E-0E3A-72EB-9D13-E23D8C64B147}" dt="2025-07-12T03:46:59.723" v="12" actId="20577"/>
          <ac:spMkLst>
            <pc:docMk/>
            <pc:sldMk cId="3982421706" sldId="258"/>
            <ac:spMk id="12" creationId="{9E572861-E2AC-C0F2-900F-AE115B89457C}"/>
          </ac:spMkLst>
        </pc:spChg>
        <pc:spChg chg="mod">
          <ac:chgData name="Guest User" userId="S::urn:spo:tenantanon#a687a7bf-02db-43df-bcbb-e7a8bda611a2::" providerId="AD" clId="Web-{B110982E-0E3A-72EB-9D13-E23D8C64B147}" dt="2025-07-12T03:49:54.601" v="13" actId="1076"/>
          <ac:spMkLst>
            <pc:docMk/>
            <pc:sldMk cId="3982421706" sldId="258"/>
            <ac:spMk id="14" creationId="{D2B1A46E-7C46-1504-71E3-370F02AB34C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uest User" userId="S::urn:spo:tenantanon#a687a7bf-02db-43df-bcbb-e7a8bda611a2::" providerId="AD" clId="Web-{B110982E-0E3A-72EB-9D13-E23D8C64B147}" dt="2025-07-12T03:46:25.456" v="11" actId="20577"/>
              <pc2:cmMkLst xmlns:pc2="http://schemas.microsoft.com/office/powerpoint/2019/9/main/command">
                <pc:docMk/>
                <pc:sldMk cId="3982421706" sldId="258"/>
                <pc2:cmMk id="{7E90E4EE-5830-4895-B192-9DBD05988CBB}"/>
              </pc2:cmMkLst>
            </pc226:cmChg>
          </p:ext>
        </pc:extLst>
      </pc:sldChg>
      <pc:sldChg chg="modSp">
        <pc:chgData name="Guest User" userId="S::urn:spo:tenantanon#a687a7bf-02db-43df-bcbb-e7a8bda611a2::" providerId="AD" clId="Web-{B110982E-0E3A-72EB-9D13-E23D8C64B147}" dt="2025-07-12T04:12:35.029" v="26" actId="20577"/>
        <pc:sldMkLst>
          <pc:docMk/>
          <pc:sldMk cId="2072550436" sldId="259"/>
        </pc:sldMkLst>
        <pc:spChg chg="mod">
          <ac:chgData name="Guest User" userId="S::urn:spo:tenantanon#a687a7bf-02db-43df-bcbb-e7a8bda611a2::" providerId="AD" clId="Web-{B110982E-0E3A-72EB-9D13-E23D8C64B147}" dt="2025-07-12T04:12:35.029" v="26" actId="20577"/>
          <ac:spMkLst>
            <pc:docMk/>
            <pc:sldMk cId="2072550436" sldId="259"/>
            <ac:spMk id="18" creationId="{2C82A1F0-06DF-F86A-43DE-C5DD1F671E94}"/>
          </ac:spMkLst>
        </pc:spChg>
        <pc:spChg chg="mod">
          <ac:chgData name="Guest User" userId="S::urn:spo:tenantanon#a687a7bf-02db-43df-bcbb-e7a8bda611a2::" providerId="AD" clId="Web-{B110982E-0E3A-72EB-9D13-E23D8C64B147}" dt="2025-07-12T03:56:47.486" v="18" actId="20577"/>
          <ac:spMkLst>
            <pc:docMk/>
            <pc:sldMk cId="2072550436" sldId="259"/>
            <ac:spMk id="19" creationId="{A13780C0-C2CB-52E8-F0F9-87CF282413EB}"/>
          </ac:spMkLst>
        </pc:spChg>
      </pc:sldChg>
      <pc:sldChg chg="modSp">
        <pc:chgData name="Guest User" userId="S::urn:spo:tenantanon#a687a7bf-02db-43df-bcbb-e7a8bda611a2::" providerId="AD" clId="Web-{B110982E-0E3A-72EB-9D13-E23D8C64B147}" dt="2025-07-12T04:19:12.426" v="29" actId="20577"/>
        <pc:sldMkLst>
          <pc:docMk/>
          <pc:sldMk cId="1801805063" sldId="260"/>
        </pc:sldMkLst>
        <pc:spChg chg="mod">
          <ac:chgData name="Guest User" userId="S::urn:spo:tenantanon#a687a7bf-02db-43df-bcbb-e7a8bda611a2::" providerId="AD" clId="Web-{B110982E-0E3A-72EB-9D13-E23D8C64B147}" dt="2025-07-12T04:19:12.426" v="29" actId="20577"/>
          <ac:spMkLst>
            <pc:docMk/>
            <pc:sldMk cId="1801805063" sldId="260"/>
            <ac:spMk id="8" creationId="{173C81B4-A74D-6C36-39B8-5FCE71071521}"/>
          </ac:spMkLst>
        </pc:spChg>
      </pc:sldChg>
      <pc:sldChg chg="modSp modCm">
        <pc:chgData name="Guest User" userId="S::urn:spo:tenantanon#a687a7bf-02db-43df-bcbb-e7a8bda611a2::" providerId="AD" clId="Web-{B110982E-0E3A-72EB-9D13-E23D8C64B147}" dt="2025-07-12T04:33:09.366" v="39" actId="20577"/>
        <pc:sldMkLst>
          <pc:docMk/>
          <pc:sldMk cId="2498837365" sldId="262"/>
        </pc:sldMkLst>
        <pc:spChg chg="mod">
          <ac:chgData name="Guest User" userId="S::urn:spo:tenantanon#a687a7bf-02db-43df-bcbb-e7a8bda611a2::" providerId="AD" clId="Web-{B110982E-0E3A-72EB-9D13-E23D8C64B147}" dt="2025-07-12T04:33:09.366" v="39" actId="20577"/>
          <ac:spMkLst>
            <pc:docMk/>
            <pc:sldMk cId="2498837365" sldId="262"/>
            <ac:spMk id="10" creationId="{096930A6-5464-24A8-CEB4-C261080AC69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uest User" userId="S::urn:spo:tenantanon#a687a7bf-02db-43df-bcbb-e7a8bda611a2::" providerId="AD" clId="Web-{B110982E-0E3A-72EB-9D13-E23D8C64B147}" dt="2025-07-12T04:30:55.161" v="38" actId="20577"/>
              <pc2:cmMkLst xmlns:pc2="http://schemas.microsoft.com/office/powerpoint/2019/9/main/command">
                <pc:docMk/>
                <pc:sldMk cId="2498837365" sldId="262"/>
                <pc2:cmMk id="{FBCF6481-F687-4991-A788-EA02D77AD974}"/>
              </pc2:cmMkLst>
            </pc226:cmChg>
          </p:ext>
        </pc:extLst>
      </pc:sldChg>
      <pc:sldChg chg="modSp modCm">
        <pc:chgData name="Guest User" userId="S::urn:spo:tenantanon#a687a7bf-02db-43df-bcbb-e7a8bda611a2::" providerId="AD" clId="Web-{B110982E-0E3A-72EB-9D13-E23D8C64B147}" dt="2025-07-12T04:43:16.679" v="56" actId="20577"/>
        <pc:sldMkLst>
          <pc:docMk/>
          <pc:sldMk cId="914692452" sldId="263"/>
        </pc:sldMkLst>
        <pc:spChg chg="mod">
          <ac:chgData name="Guest User" userId="S::urn:spo:tenantanon#a687a7bf-02db-43df-bcbb-e7a8bda611a2::" providerId="AD" clId="Web-{B110982E-0E3A-72EB-9D13-E23D8C64B147}" dt="2025-07-12T04:37:11.668" v="47" actId="20577"/>
          <ac:spMkLst>
            <pc:docMk/>
            <pc:sldMk cId="914692452" sldId="263"/>
            <ac:spMk id="9" creationId="{D698983F-19F2-1CCD-A0FB-C0191229595A}"/>
          </ac:spMkLst>
        </pc:spChg>
        <pc:spChg chg="mod">
          <ac:chgData name="Guest User" userId="S::urn:spo:tenantanon#a687a7bf-02db-43df-bcbb-e7a8bda611a2::" providerId="AD" clId="Web-{B110982E-0E3A-72EB-9D13-E23D8C64B147}" dt="2025-07-12T04:38:14.810" v="50" actId="20577"/>
          <ac:spMkLst>
            <pc:docMk/>
            <pc:sldMk cId="914692452" sldId="263"/>
            <ac:spMk id="10" creationId="{1C0D11C6-8F6A-50A2-BF94-9CD4EE412F5F}"/>
          </ac:spMkLst>
        </pc:spChg>
        <pc:spChg chg="mod">
          <ac:chgData name="Guest User" userId="S::urn:spo:tenantanon#a687a7bf-02db-43df-bcbb-e7a8bda611a2::" providerId="AD" clId="Web-{B110982E-0E3A-72EB-9D13-E23D8C64B147}" dt="2025-07-12T04:43:16.679" v="56" actId="20577"/>
          <ac:spMkLst>
            <pc:docMk/>
            <pc:sldMk cId="914692452" sldId="263"/>
            <ac:spMk id="11" creationId="{F060270E-55F0-BA62-68E1-EBEFE3C45F0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uest User" userId="S::urn:spo:tenantanon#a687a7bf-02db-43df-bcbb-e7a8bda611a2::" providerId="AD" clId="Web-{B110982E-0E3A-72EB-9D13-E23D8C64B147}" dt="2025-07-12T04:38:14.810" v="50" actId="20577"/>
              <pc2:cmMkLst xmlns:pc2="http://schemas.microsoft.com/office/powerpoint/2019/9/main/command">
                <pc:docMk/>
                <pc:sldMk cId="914692452" sldId="263"/>
                <pc2:cmMk id="{F828652E-1CC0-4758-B1E1-617FE75B8910}"/>
              </pc2:cmMkLst>
            </pc226:cmChg>
          </p:ext>
        </pc:extLst>
      </pc:sldChg>
      <pc:sldChg chg="modSp modCm">
        <pc:chgData name="Guest User" userId="S::urn:spo:tenantanon#a687a7bf-02db-43df-bcbb-e7a8bda611a2::" providerId="AD" clId="Web-{B110982E-0E3A-72EB-9D13-E23D8C64B147}" dt="2025-07-12T04:49:57.405" v="70" actId="20577"/>
        <pc:sldMkLst>
          <pc:docMk/>
          <pc:sldMk cId="995862997" sldId="264"/>
        </pc:sldMkLst>
        <pc:spChg chg="mod">
          <ac:chgData name="Guest User" userId="S::urn:spo:tenantanon#a687a7bf-02db-43df-bcbb-e7a8bda611a2::" providerId="AD" clId="Web-{B110982E-0E3A-72EB-9D13-E23D8C64B147}" dt="2025-07-12T04:49:57.405" v="70" actId="20577"/>
          <ac:spMkLst>
            <pc:docMk/>
            <pc:sldMk cId="995862997" sldId="264"/>
            <ac:spMk id="11" creationId="{31ECAEAB-66EC-D7B5-A665-D9C23CD4259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uest User" userId="S::urn:spo:tenantanon#a687a7bf-02db-43df-bcbb-e7a8bda611a2::" providerId="AD" clId="Web-{B110982E-0E3A-72EB-9D13-E23D8C64B147}" dt="2025-07-12T04:49:57.405" v="70" actId="20577"/>
              <pc2:cmMkLst xmlns:pc2="http://schemas.microsoft.com/office/powerpoint/2019/9/main/command">
                <pc:docMk/>
                <pc:sldMk cId="995862997" sldId="264"/>
                <pc2:cmMk id="{6BFB4143-5E54-4F14-A5B5-F25E6FC63412}"/>
              </pc2:cmMkLst>
            </pc226:cmChg>
            <pc226:cmChg xmlns:pc226="http://schemas.microsoft.com/office/powerpoint/2022/06/main/command" chg="mod">
              <pc226:chgData name="Guest User" userId="S::urn:spo:tenantanon#a687a7bf-02db-43df-bcbb-e7a8bda611a2::" providerId="AD" clId="Web-{B110982E-0E3A-72EB-9D13-E23D8C64B147}" dt="2025-07-12T04:48:37.326" v="64" actId="20577"/>
              <pc2:cmMkLst xmlns:pc2="http://schemas.microsoft.com/office/powerpoint/2019/9/main/command">
                <pc:docMk/>
                <pc:sldMk cId="995862997" sldId="264"/>
                <pc2:cmMk id="{1F990B90-EA4C-4CD8-9F33-35C491FACF55}"/>
              </pc2:cmMkLst>
            </pc226:cmChg>
          </p:ext>
        </pc:extLst>
      </pc:sldChg>
      <pc:sldChg chg="modSp">
        <pc:chgData name="Guest User" userId="S::urn:spo:tenantanon#a687a7bf-02db-43df-bcbb-e7a8bda611a2::" providerId="AD" clId="Web-{B110982E-0E3A-72EB-9D13-E23D8C64B147}" dt="2025-07-12T04:59:16.744" v="75"/>
        <pc:sldMkLst>
          <pc:docMk/>
          <pc:sldMk cId="523445048" sldId="265"/>
        </pc:sldMkLst>
        <pc:spChg chg="mod">
          <ac:chgData name="Guest User" userId="S::urn:spo:tenantanon#a687a7bf-02db-43df-bcbb-e7a8bda611a2::" providerId="AD" clId="Web-{B110982E-0E3A-72EB-9D13-E23D8C64B147}" dt="2025-07-12T04:59:16.744" v="75"/>
          <ac:spMkLst>
            <pc:docMk/>
            <pc:sldMk cId="523445048" sldId="265"/>
            <ac:spMk id="13" creationId="{4D2A249B-6992-8BF1-1E0E-96065CD06568}"/>
          </ac:spMkLst>
        </pc:spChg>
      </pc:sldChg>
      <pc:sldChg chg="modSp">
        <pc:chgData name="Guest User" userId="S::urn:spo:tenantanon#a687a7bf-02db-43df-bcbb-e7a8bda611a2::" providerId="AD" clId="Web-{B110982E-0E3A-72EB-9D13-E23D8C64B147}" dt="2025-07-12T05:07:16.972" v="87" actId="20577"/>
        <pc:sldMkLst>
          <pc:docMk/>
          <pc:sldMk cId="348575063" sldId="266"/>
        </pc:sldMkLst>
        <pc:spChg chg="mod">
          <ac:chgData name="Guest User" userId="S::urn:spo:tenantanon#a687a7bf-02db-43df-bcbb-e7a8bda611a2::" providerId="AD" clId="Web-{B110982E-0E3A-72EB-9D13-E23D8C64B147}" dt="2025-07-12T05:07:16.972" v="87" actId="20577"/>
          <ac:spMkLst>
            <pc:docMk/>
            <pc:sldMk cId="348575063" sldId="266"/>
            <ac:spMk id="16" creationId="{4631C60E-44AD-BCA1-E37B-BC16543AE935}"/>
          </ac:spMkLst>
        </pc:spChg>
      </pc:sldChg>
      <pc:sldChg chg="modSp">
        <pc:chgData name="Guest User" userId="S::urn:spo:tenantanon#a687a7bf-02db-43df-bcbb-e7a8bda611a2::" providerId="AD" clId="Web-{B110982E-0E3A-72EB-9D13-E23D8C64B147}" dt="2025-07-12T05:22:51.591" v="112" actId="20577"/>
        <pc:sldMkLst>
          <pc:docMk/>
          <pc:sldMk cId="813766417" sldId="267"/>
        </pc:sldMkLst>
        <pc:spChg chg="mod">
          <ac:chgData name="Guest User" userId="S::urn:spo:tenantanon#a687a7bf-02db-43df-bcbb-e7a8bda611a2::" providerId="AD" clId="Web-{B110982E-0E3A-72EB-9D13-E23D8C64B147}" dt="2025-07-12T05:22:51.591" v="112" actId="20577"/>
          <ac:spMkLst>
            <pc:docMk/>
            <pc:sldMk cId="813766417" sldId="267"/>
            <ac:spMk id="8" creationId="{FC22C4BE-7638-1D25-1D70-CE07436495D7}"/>
          </ac:spMkLst>
        </pc:spChg>
      </pc:sldChg>
      <pc:sldChg chg="modSp">
        <pc:chgData name="Guest User" userId="S::urn:spo:tenantanon#a687a7bf-02db-43df-bcbb-e7a8bda611a2::" providerId="AD" clId="Web-{B110982E-0E3A-72EB-9D13-E23D8C64B147}" dt="2025-07-12T05:18:20.254" v="102" actId="14100"/>
        <pc:sldMkLst>
          <pc:docMk/>
          <pc:sldMk cId="3805157865" sldId="268"/>
        </pc:sldMkLst>
        <pc:spChg chg="mod">
          <ac:chgData name="Guest User" userId="S::urn:spo:tenantanon#a687a7bf-02db-43df-bcbb-e7a8bda611a2::" providerId="AD" clId="Web-{B110982E-0E3A-72EB-9D13-E23D8C64B147}" dt="2025-07-12T05:18:20.254" v="102" actId="14100"/>
          <ac:spMkLst>
            <pc:docMk/>
            <pc:sldMk cId="3805157865" sldId="268"/>
            <ac:spMk id="14" creationId="{2635E97C-43EB-19C7-CF3E-60772707A192}"/>
          </ac:spMkLst>
        </pc:spChg>
      </pc:sldChg>
      <pc:sldChg chg="modSp modCm">
        <pc:chgData name="Guest User" userId="S::urn:spo:tenantanon#a687a7bf-02db-43df-bcbb-e7a8bda611a2::" providerId="AD" clId="Web-{B110982E-0E3A-72EB-9D13-E23D8C64B147}" dt="2025-07-12T05:31:13.257" v="124" actId="20577"/>
        <pc:sldMkLst>
          <pc:docMk/>
          <pc:sldMk cId="3650882404" sldId="271"/>
        </pc:sldMkLst>
        <pc:spChg chg="mod">
          <ac:chgData name="Guest User" userId="S::urn:spo:tenantanon#a687a7bf-02db-43df-bcbb-e7a8bda611a2::" providerId="AD" clId="Web-{B110982E-0E3A-72EB-9D13-E23D8C64B147}" dt="2025-07-12T05:31:13.257" v="124" actId="20577"/>
          <ac:spMkLst>
            <pc:docMk/>
            <pc:sldMk cId="3650882404" sldId="271"/>
            <ac:spMk id="8" creationId="{A85C0216-382E-45A2-7E9D-269FB2960A8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uest User" userId="S::urn:spo:tenantanon#a687a7bf-02db-43df-bcbb-e7a8bda611a2::" providerId="AD" clId="Web-{B110982E-0E3A-72EB-9D13-E23D8C64B147}" dt="2025-07-12T05:31:13.257" v="124" actId="20577"/>
              <pc2:cmMkLst xmlns:pc2="http://schemas.microsoft.com/office/powerpoint/2019/9/main/command">
                <pc:docMk/>
                <pc:sldMk cId="3650882404" sldId="271"/>
                <pc2:cmMk id="{1BBE64ED-5CC3-4674-91C2-FF8045646C3E}"/>
              </pc2:cmMkLst>
            </pc226:cmChg>
          </p:ext>
        </pc:extLst>
      </pc:sldChg>
      <pc:sldChg chg="modSp">
        <pc:chgData name="Guest User" userId="S::urn:spo:tenantanon#a687a7bf-02db-43df-bcbb-e7a8bda611a2::" providerId="AD" clId="Web-{B110982E-0E3A-72EB-9D13-E23D8C64B147}" dt="2025-07-12T06:02:11.261" v="235" actId="20577"/>
        <pc:sldMkLst>
          <pc:docMk/>
          <pc:sldMk cId="1528078954" sldId="273"/>
        </pc:sldMkLst>
        <pc:spChg chg="mod">
          <ac:chgData name="Guest User" userId="S::urn:spo:tenantanon#a687a7bf-02db-43df-bcbb-e7a8bda611a2::" providerId="AD" clId="Web-{B110982E-0E3A-72EB-9D13-E23D8C64B147}" dt="2025-07-12T06:02:11.261" v="235" actId="20577"/>
          <ac:spMkLst>
            <pc:docMk/>
            <pc:sldMk cId="1528078954" sldId="273"/>
            <ac:spMk id="9" creationId="{4AD40484-7A79-1908-6FAB-0F31E2BB2902}"/>
          </ac:spMkLst>
        </pc:spChg>
      </pc:sldChg>
      <pc:sldChg chg="modSp modCm">
        <pc:chgData name="Guest User" userId="S::urn:spo:tenantanon#a687a7bf-02db-43df-bcbb-e7a8bda611a2::" providerId="AD" clId="Web-{B110982E-0E3A-72EB-9D13-E23D8C64B147}" dt="2025-07-12T06:09:30.855" v="247" actId="20577"/>
        <pc:sldMkLst>
          <pc:docMk/>
          <pc:sldMk cId="843927038" sldId="275"/>
        </pc:sldMkLst>
        <pc:spChg chg="mod">
          <ac:chgData name="Guest User" userId="S::urn:spo:tenantanon#a687a7bf-02db-43df-bcbb-e7a8bda611a2::" providerId="AD" clId="Web-{B110982E-0E3A-72EB-9D13-E23D8C64B147}" dt="2025-07-12T06:09:30.855" v="247" actId="20577"/>
          <ac:spMkLst>
            <pc:docMk/>
            <pc:sldMk cId="843927038" sldId="275"/>
            <ac:spMk id="8" creationId="{FB97C490-65A3-6DDC-1924-100553F9DEB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uest User" userId="S::urn:spo:tenantanon#a687a7bf-02db-43df-bcbb-e7a8bda611a2::" providerId="AD" clId="Web-{B110982E-0E3A-72EB-9D13-E23D8C64B147}" dt="2025-07-12T06:08:05.007" v="246" actId="20577"/>
              <pc2:cmMkLst xmlns:pc2="http://schemas.microsoft.com/office/powerpoint/2019/9/main/command">
                <pc:docMk/>
                <pc:sldMk cId="843927038" sldId="275"/>
                <pc2:cmMk id="{BDFA67F2-14ED-4BCA-BE40-9EE0B6673FA6}"/>
              </pc2:cmMkLst>
            </pc226:cmChg>
            <pc226:cmChg xmlns:pc226="http://schemas.microsoft.com/office/powerpoint/2022/06/main/command" chg="mod">
              <pc226:chgData name="Guest User" userId="S::urn:spo:tenantanon#a687a7bf-02db-43df-bcbb-e7a8bda611a2::" providerId="AD" clId="Web-{B110982E-0E3A-72EB-9D13-E23D8C64B147}" dt="2025-07-12T06:08:05.007" v="246" actId="20577"/>
              <pc2:cmMkLst xmlns:pc2="http://schemas.microsoft.com/office/powerpoint/2019/9/main/command">
                <pc:docMk/>
                <pc:sldMk cId="843927038" sldId="275"/>
                <pc2:cmMk id="{DA4384FC-2420-4131-9C0C-1ED0F66FB250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hyperlink" Target="http://www.fpnsw.org.au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healthdirect.gov.au/sexually-transmitted-infections-sti" TargetMode="External"/><Relationship Id="rId5" Type="http://schemas.openxmlformats.org/officeDocument/2006/relationships/hyperlink" Target="http://www.health.nsw.gov.au/sexualhealth" TargetMode="External"/><Relationship Id="rId4" Type="http://schemas.openxmlformats.org/officeDocument/2006/relationships/hyperlink" Target="http://www.mhahs.org.a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/>
          <p:nvPr/>
        </p:nvSpPr>
        <p:spPr>
          <a:xfrm>
            <a:off x="300625" y="2404997"/>
            <a:ext cx="6186439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ทำความเข้าใจเกี่ยวกับโรคติดต่อทางเพศสัมพันธ์ (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STIs)</a:t>
            </a: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C4E6A62-390E-52B3-0B2B-02D1A43320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277" y="5208765"/>
            <a:ext cx="11340176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78F3C3-C851-8496-22F1-C5BB93298A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767CA383-CAC8-F53B-07EF-03F0490E16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4"/>
            <a:ext cx="5517266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2664"/>
                </a:solidFill>
                <a:latin typeface="Public Sans Medium" pitchFamily="2" charset="77"/>
              </a:rPr>
              <a:t>โรคซิฟิลิส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447643E-BE12-FD0A-1E60-53E4151943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ame-side Corner of Rectangle 8">
            <a:extLst>
              <a:ext uri="{FF2B5EF4-FFF2-40B4-BE49-F238E27FC236}">
                <a16:creationId xmlns:a16="http://schemas.microsoft.com/office/drawing/2014/main" id="{5ACDE085-720B-07B1-5253-E862CE9009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4"/>
            <a:ext cx="5517266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2664"/>
                </a:solidFill>
                <a:latin typeface="Public Sans Medium" pitchFamily="2" charset="77"/>
              </a:rPr>
              <a:t>โรคหนองในเทียม โรคหนองใน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/>
          </p:cNvSpPr>
          <p:nvPr/>
        </p:nvSpPr>
        <p:spPr>
          <a:xfrm>
            <a:off x="250732" y="566355"/>
            <a:ext cx="6874687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การตรวจหาโรคติดต่อทางเพศสัมพันธ์ (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STIs) </a:t>
            </a: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มีกี่ประเภท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A249B-6992-8BF1-1E0E-96065CD06568}"/>
              </a:ext>
            </a:extLst>
          </p:cNvPr>
          <p:cNvSpPr txBox="1"/>
          <p:nvPr/>
        </p:nvSpPr>
        <p:spPr>
          <a:xfrm>
            <a:off x="567159" y="5474825"/>
            <a:ext cx="11063851" cy="532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Cordia New"/>
                <a:cs typeface="Cordia New"/>
              </a:rPr>
              <a:t>การตรวจเป็นประจำเป็นวิธีเดียวที่จะตรวจสอบว่าคุณเป็นโรคติดต่อทางเพศสัมพันธ์ (</a:t>
            </a:r>
            <a:r>
              <a:rPr lang="en-US" sz="2000" b="1" dirty="0">
                <a:solidFill>
                  <a:schemeClr val="bg1"/>
                </a:solidFill>
                <a:latin typeface="Cordia New"/>
                <a:cs typeface="Cordia New"/>
              </a:rPr>
              <a:t>STI) </a:t>
            </a:r>
            <a:r>
              <a:rPr lang="th-TH" sz="2000" b="1" dirty="0">
                <a:solidFill>
                  <a:schemeClr val="bg1"/>
                </a:solidFill>
                <a:latin typeface="Cordia New"/>
                <a:cs typeface="Cordia New"/>
              </a:rPr>
              <a:t>หรือไม่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4A4CD-FF32-5210-E131-D47F310BC1C8}"/>
              </a:ext>
            </a:extLst>
          </p:cNvPr>
          <p:cNvSpPr txBox="1"/>
          <p:nvPr/>
        </p:nvSpPr>
        <p:spPr>
          <a:xfrm>
            <a:off x="648181" y="3115496"/>
            <a:ext cx="394696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การตรวจเลือด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การสวอปแผลเปื่อยหรือแผลช้ำ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34FA4D-7ACE-DE23-FF75-9A6E20AA6B90}"/>
              </a:ext>
            </a:extLst>
          </p:cNvPr>
          <p:cNvSpPr txBox="1"/>
          <p:nvPr/>
        </p:nvSpPr>
        <p:spPr>
          <a:xfrm>
            <a:off x="6516546" y="3115496"/>
            <a:ext cx="43173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ตัวอย่างปัสสาวะ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การสวอปช่องคลอด ทวารหนักหรือลำคอ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FB5C6-7AC3-5451-ADEC-9700E60365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E98F7-91B7-6051-526E-E3AB37625F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970" y="2451644"/>
            <a:ext cx="1460500" cy="2330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E4D2B2-E822-799D-95DC-6AF12C7BFD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852" y="2451644"/>
            <a:ext cx="1447800" cy="22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4B92A8-764C-44A5-B7B6-75836BBE07DC}"/>
              </a:ext>
            </a:extLst>
          </p:cNvPr>
          <p:cNvGrpSpPr/>
          <p:nvPr/>
        </p:nvGrpSpPr>
        <p:grpSpPr>
          <a:xfrm>
            <a:off x="1211431" y="1973506"/>
            <a:ext cx="2988000" cy="847725"/>
            <a:chOff x="199373" y="1551007"/>
            <a:chExt cx="3935302" cy="84772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25CB4AC-B1A2-D809-4BAD-910EA387AB17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01A5CF24-0067-52FD-4447-FC983A792655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28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(STIs) </a:t>
              </a:r>
              <a:r>
                <a:rPr lang="th-TH" sz="28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ได้ที่ไหน</a:t>
              </a:r>
              <a:endParaRPr lang="en-US" sz="2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FB8CD1A1-311D-D0E2-7418-735160C5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31" y="269901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th-TH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ฉันสามารถตรวจหาโรคติดต่อทางเพศสัมพันธ์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C7F83B-FF45-3EB0-D228-BE2B8B8DD327}"/>
              </a:ext>
            </a:extLst>
          </p:cNvPr>
          <p:cNvGrpSpPr/>
          <p:nvPr/>
        </p:nvGrpSpPr>
        <p:grpSpPr>
          <a:xfrm>
            <a:off x="3091400" y="3146057"/>
            <a:ext cx="2838450" cy="2254250"/>
            <a:chOff x="7331839" y="3429000"/>
            <a:chExt cx="2838450" cy="22542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A271DA-99A0-44A4-8405-8F89ABCF9388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BB2C57-C093-648B-76A6-266ABCE34A5A}"/>
                </a:ext>
              </a:extLst>
            </p:cNvPr>
            <p:cNvSpPr txBox="1"/>
            <p:nvPr/>
          </p:nvSpPr>
          <p:spPr>
            <a:xfrm>
              <a:off x="7478150" y="3891862"/>
              <a:ext cx="2545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Public Sans Medium" pitchFamily="2" charset="77"/>
                </a:rPr>
                <a:t>การตรวจ หาโรคติดต่อทางเพศสัมพันธ์ทำได้รวดเร็ว ง่ายและเป็นความลับ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631C60E-44AD-BCA1-E37B-BC16543AE935}"/>
              </a:ext>
            </a:extLst>
          </p:cNvPr>
          <p:cNvSpPr txBox="1"/>
          <p:nvPr/>
        </p:nvSpPr>
        <p:spPr>
          <a:xfrm>
            <a:off x="5105338" y="1156441"/>
            <a:ext cx="6986240" cy="19722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th-TH" sz="2400" b="1" dirty="0">
                <a:solidFill>
                  <a:srgbClr val="002664"/>
                </a:solidFill>
                <a:latin typeface="Cordia New"/>
                <a:cs typeface="Cordia New"/>
              </a:rPr>
              <a:t>คุณสามารถรับการตรวจโรคติดต่อทางเพศสัมพันธ์ (</a:t>
            </a:r>
            <a:r>
              <a:rPr lang="en-US" sz="2400" b="1" dirty="0">
                <a:solidFill>
                  <a:srgbClr val="002664"/>
                </a:solidFill>
                <a:latin typeface="Cordia New"/>
                <a:cs typeface="Cordia New"/>
              </a:rPr>
              <a:t>STI) </a:t>
            </a:r>
            <a:r>
              <a:rPr lang="th-TH" sz="2400" b="1" dirty="0">
                <a:solidFill>
                  <a:srgbClr val="002664"/>
                </a:solidFill>
                <a:latin typeface="Cordia New"/>
                <a:cs typeface="Cordia New"/>
              </a:rPr>
              <a:t>ได้ที่:</a:t>
            </a:r>
            <a:endParaRPr lang="en-US" sz="2400" b="1" dirty="0">
              <a:solidFill>
                <a:srgbClr val="002664"/>
              </a:solidFill>
              <a:latin typeface="Cordia New"/>
              <a:cs typeface="Cordia New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แพทย์ของคุณหรือจีพี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400" dirty="0">
                <a:solidFill>
                  <a:srgbClr val="002664"/>
                </a:solidFill>
                <a:latin typeface="Cordia New"/>
                <a:cs typeface="Cordia New"/>
              </a:rPr>
              <a:t>NSW Sexual Health Clinics - </a:t>
            </a:r>
            <a:r>
              <a:rPr lang="th-TH" sz="2400" dirty="0">
                <a:solidFill>
                  <a:srgbClr val="002664"/>
                </a:solidFill>
                <a:latin typeface="Cordia New"/>
                <a:cs typeface="Cordia New"/>
              </a:rPr>
              <a:t>คลินิกสุขภาพทางเพศ </a:t>
            </a:r>
            <a:r>
              <a:rPr lang="en-US" sz="2400" dirty="0">
                <a:solidFill>
                  <a:srgbClr val="002664"/>
                </a:solidFill>
                <a:latin typeface="Cordia New"/>
                <a:cs typeface="Cordia New"/>
              </a:rPr>
              <a:t>NSW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Family Planning </a:t>
            </a:r>
            <a:r>
              <a:rPr lang="en-US" sz="2400" dirty="0" err="1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Centres</a:t>
            </a:r>
            <a:r>
              <a:rPr lang="en-US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- </a:t>
            </a: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ศูนย์วางแผนครอบครัว</a:t>
            </a:r>
            <a:endParaRPr lang="en-US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B9C24A-1467-E80B-A1B0-DFA5FA43A7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28" y="3582365"/>
            <a:ext cx="3009900" cy="436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14EEC-24AF-1B0E-14DB-B3467C5623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02" y="470467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/>
          </p:cNvSpPr>
          <p:nvPr/>
        </p:nvSpPr>
        <p:spPr>
          <a:xfrm>
            <a:off x="250732" y="334975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การตรวจหาโรคติดต่อทางเพศสัมพันธ์ (</a:t>
            </a: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STI): </a:t>
            </a:r>
            <a:r>
              <a:rPr lang="th-TH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คุณอาจถูกถามอะไรบ้าง?</a:t>
            </a:r>
            <a:endParaRPr lang="en-US" sz="36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/>
          <p:nvPr/>
        </p:nvSpPr>
        <p:spPr>
          <a:xfrm>
            <a:off x="3985523" y="2082099"/>
            <a:ext cx="7765433" cy="3820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คุณมีอาการใด ๆ ที่น่ากังวลหรือไม่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คุณมีเพศสัมพันธ์ครั้งสุดท้ายเมื่อไร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คุณเคยได้รับการตรวจหาโรคติดต่อทางเพศสัมพันธ์มาก่อนหรือไม่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คุณมีเพศสัมพันธ์กับคนที่มีองคชาต ช่องคลอด หรือทั้งสองอย่างหรือไม่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Public Sans ExtraLight"/>
                <a:cs typeface="Cordia New"/>
              </a:rPr>
              <a:t>คุณสามารถติดโรคติดต่อทางเพศสัมพันธ์ได้ในลำคอ ก้นหรืออวัยวะเพศ คุณคิดว่าเราควรตรวจตรงที่ใด ๆ เหล่านี้หรือไม่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คุณมีเพศสัมพันธ์ครั้งสุดท้ายโดยไม่ใช้ถุงยางอนามัยเมื่อไร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คุณใช้วิธีคุมกำเนิดอื่น ๆ หรือไม่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คุณเคยมีเพศสัมพันธ์ที่ไม่พึงประสงค์บ้างหรือไม่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80486-E74C-5FEE-A93D-9731E18AFD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100E8-0876-AF21-F4D6-46F52C2AB1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0E439-1994-43CF-534A-7EB6B7FEF8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200" y="2842641"/>
            <a:ext cx="10833100" cy="521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1E7821-0831-3095-089E-E55795339ABD}"/>
              </a:ext>
            </a:extLst>
          </p:cNvPr>
          <p:cNvGrpSpPr/>
          <p:nvPr/>
        </p:nvGrpSpPr>
        <p:grpSpPr>
          <a:xfrm>
            <a:off x="1211431" y="1973506"/>
            <a:ext cx="2988000" cy="847725"/>
            <a:chOff x="199373" y="1551007"/>
            <a:chExt cx="3935302" cy="84772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ED8C7F1-C20A-A488-EDC9-0816483C8AAF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5E5334C3-06CD-429F-3430-8D16A74C08F7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th-TH" sz="28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มีการรักษาอย่างไร</a:t>
              </a:r>
              <a:endParaRPr lang="en-US" sz="28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73" y="771127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th-TH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โรคติดต่อทางเพศสัมพันธ์ (</a:t>
            </a:r>
            <a:r>
              <a:rPr 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STIs )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E11F006-7083-353B-15FF-7AAB7FDAC5FF}"/>
              </a:ext>
            </a:extLst>
          </p:cNvPr>
          <p:cNvSpPr txBox="1">
            <a:spLocks/>
          </p:cNvSpPr>
          <p:nvPr/>
        </p:nvSpPr>
        <p:spPr>
          <a:xfrm>
            <a:off x="5389891" y="860992"/>
            <a:ext cx="5976448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300"/>
              </a:lnSpc>
            </a:pPr>
            <a:r>
              <a:rPr lang="th-TH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ทั้งโรคซิฟิลิส โรคหนองในเทียม และโรคหนองในรักษาได้ด้วยยาปฏิชีวนะ</a:t>
            </a:r>
            <a:endParaRPr lang="en-US" sz="3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963B5D-3ED3-F347-4991-67AF1EB53F13}"/>
              </a:ext>
            </a:extLst>
          </p:cNvPr>
          <p:cNvGrpSpPr/>
          <p:nvPr/>
        </p:nvGrpSpPr>
        <p:grpSpPr>
          <a:xfrm>
            <a:off x="4843725" y="2326070"/>
            <a:ext cx="2584450" cy="1962150"/>
            <a:chOff x="5629717" y="2808988"/>
            <a:chExt cx="2584450" cy="19621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7441F2-246F-3482-93AD-977D0FBC1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717" y="2808988"/>
              <a:ext cx="2584450" cy="19621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5E97C-43EB-19C7-CF3E-60772707A192}"/>
                </a:ext>
              </a:extLst>
            </p:cNvPr>
            <p:cNvSpPr txBox="1"/>
            <p:nvPr/>
          </p:nvSpPr>
          <p:spPr>
            <a:xfrm>
              <a:off x="5972538" y="3102015"/>
              <a:ext cx="2057546" cy="113809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/>
              <a:r>
                <a:rPr lang="th-TH" sz="2000" b="1" dirty="0">
                  <a:solidFill>
                    <a:srgbClr val="002664"/>
                  </a:solidFill>
                  <a:latin typeface="Public Sans Medium"/>
                  <a:cs typeface="Cordia New"/>
                </a:rPr>
                <a:t>เป็นไปได้ที่จะมีการติดเชื้อซ้ำ ควรตรวจบ่อย ๆ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EF03D9-4384-1D73-707F-B0548161F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945" y="4170021"/>
            <a:ext cx="31242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/>
          </p:cNvSpPr>
          <p:nvPr/>
        </p:nvSpPr>
        <p:spPr>
          <a:xfrm>
            <a:off x="389629" y="829920"/>
            <a:ext cx="6184792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ฉันจะป้องกันตัวเองจากโรคติดต่อทางเพศสัมพันธ์ (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STIs ) </a:t>
            </a: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ได้อย่างไร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2200"/>
              </a:lnSpc>
            </a:pP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>
              <a:lnSpc>
                <a:spcPts val="2200"/>
              </a:lnSpc>
            </a:pPr>
            <a:r>
              <a:rPr lang="th-TH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การมีเพศสัมพันธ์อย่างปลอดภัย เป็นวิธีดีที่สุดที่จะปกป้องตนเอง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BEF4A-9463-2AA4-3195-AD8B8F0FCF6D}"/>
              </a:ext>
            </a:extLst>
          </p:cNvPr>
          <p:cNvSpPr txBox="1"/>
          <p:nvPr/>
        </p:nvSpPr>
        <p:spPr>
          <a:xfrm>
            <a:off x="389629" y="3429000"/>
            <a:ext cx="6986240" cy="28076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ใช้ถุงยางอนามัยหรือแผ่นยาง (</a:t>
            </a:r>
            <a:r>
              <a:rPr lang="en-US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dam)                                                                 </a:t>
            </a: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เมื่อมีเพศสัมพันธ์ทุกประเภท รวมทั้ง:</a:t>
            </a:r>
            <a:endParaRPr lang="en-US" sz="2400" dirty="0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การมีเพศสัมพันธ์ทางช่องคลอด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การมีเพศสัมพันธ์ทางทวารหนัก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การมีเพศสัมพันธ์ทางปาก</a:t>
            </a:r>
            <a:endParaRPr lang="en-US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929A0D-417B-8E15-B85A-49B6DBF09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022" y="3429000"/>
            <a:ext cx="2647950" cy="276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90B79-5586-205C-8FC2-BED0DBEC44E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43BF7-AD0A-C4E1-9A6C-7B8CC6226B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590" y="-1181100"/>
            <a:ext cx="80962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80FE1B-86C7-674D-955D-CB3CEE1C2F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116166"/>
            <a:ext cx="6158630" cy="1122587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/>
          </p:cNvSpPr>
          <p:nvPr/>
        </p:nvSpPr>
        <p:spPr>
          <a:xfrm>
            <a:off x="438940" y="566609"/>
            <a:ext cx="6184792" cy="177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ฉันจำเป็นต้องบอกใครไหมว่าฉันเป็นโรคติดต่อทางเพศสัมพันธ์ (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STI)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13A65-6FC3-E6DB-ADFF-7297FAD5AC77}"/>
              </a:ext>
            </a:extLst>
          </p:cNvPr>
          <p:cNvSpPr txBox="1"/>
          <p:nvPr/>
        </p:nvSpPr>
        <p:spPr>
          <a:xfrm>
            <a:off x="438940" y="2777478"/>
            <a:ext cx="6986240" cy="1875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ไม่จำเป็นต้องบอกใครตามกฎหมาย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สำคัญที่ต้องบอกคู่นอนของคุณ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รับผิดชอบในการดำเนินการป้องกันอย่างเหมาะสม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ความผิดทางอาญาหากการถ่ายทอดเป็นไปโดยเจตนา</a:t>
            </a:r>
            <a:endParaRPr lang="en-US" sz="24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DCCBA-47EF-34EB-2ED8-A7671D09DAE4}"/>
              </a:ext>
            </a:extLst>
          </p:cNvPr>
          <p:cNvSpPr txBox="1"/>
          <p:nvPr/>
        </p:nvSpPr>
        <p:spPr>
          <a:xfrm>
            <a:off x="567160" y="5324356"/>
            <a:ext cx="5891514" cy="625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การเป็นโรคติดต่อทางเพศสัมพันธ์ (</a:t>
            </a:r>
            <a:r>
              <a:rPr lang="en-US" sz="20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STI) </a:t>
            </a:r>
            <a:r>
              <a:rPr lang="th-TH" sz="20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เป็นเรื่องที่พบได้บ่อยมาก ไม่มีความจำเป็นต้องละอาย</a:t>
            </a: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E9FABB-5385-409F-CC65-49F81AD7B45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B289F0F-B3D7-45BB-750B-31ED42961018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วันนี้เราเรียนรู้อะไรบ้าง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C0216-382E-45A2-7E9D-269FB2960A83}"/>
              </a:ext>
            </a:extLst>
          </p:cNvPr>
          <p:cNvSpPr txBox="1"/>
          <p:nvPr/>
        </p:nvSpPr>
        <p:spPr>
          <a:xfrm>
            <a:off x="4227194" y="2168436"/>
            <a:ext cx="7765433" cy="3820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th-TH" sz="24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ถูกหรือผิด</a:t>
            </a:r>
            <a:endParaRPr lang="en-US" sz="2400" b="1" dirty="0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เฉพาะผู้ที่มีคู่นอนหลายคนเท่านั้นที่จะติดโรคติดต่อทางเพศสัมพันธ์ (</a:t>
            </a:r>
            <a:r>
              <a:rPr lang="en-US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คุณสามารถบอกได้ว่าใครเป็นโรคติดต่อทางเพศสัมพันธ์ (</a:t>
            </a:r>
            <a:r>
              <a:rPr lang="en-US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 </a:t>
            </a: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หรือไม่ด้วยการมองดูพวกเขา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คุณสามารถติดโรคติดต่อทางเพศสัมพันธ์ (</a:t>
            </a:r>
            <a:r>
              <a:rPr lang="en-US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 </a:t>
            </a: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ได้จากการนั่งบนโถส้วม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ถุงยางอนามัยสามารถป้องกันโรคติดต่อทางเพศสัมพันธ์ (</a:t>
            </a:r>
            <a:r>
              <a:rPr lang="en-US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 </a:t>
            </a: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ทุกชนิดได้โดยสิ้นเชิง</a:t>
            </a: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th-TH" sz="2400" dirty="0">
                <a:solidFill>
                  <a:srgbClr val="002664"/>
                </a:solidFill>
                <a:latin typeface="Cordia New"/>
                <a:cs typeface="Cordia New"/>
              </a:rPr>
              <a:t>คุณสามารถติดโรคติดต่อทางเพศสัมพันธ์ (</a:t>
            </a:r>
            <a:r>
              <a:rPr lang="en-US" sz="2400" dirty="0">
                <a:solidFill>
                  <a:srgbClr val="002664"/>
                </a:solidFill>
                <a:latin typeface="Cordia New"/>
                <a:cs typeface="Cordia New"/>
              </a:rPr>
              <a:t>STIs) </a:t>
            </a:r>
            <a:r>
              <a:rPr lang="th-TH" sz="2400" dirty="0">
                <a:solidFill>
                  <a:srgbClr val="002664"/>
                </a:solidFill>
                <a:latin typeface="Cordia New"/>
                <a:cs typeface="Cordia New"/>
              </a:rPr>
              <a:t>ได้จากการมีเพศสัมพันธ์ทางช่องคลอดเท่านั้น</a:t>
            </a:r>
            <a:endParaRPr lang="th-TH" sz="2400" dirty="0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498BCE-4AF4-46BC-7650-6323380CD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3257" y="1693581"/>
            <a:ext cx="4679950" cy="4743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9D72C-BFB3-7930-851B-5FB8C64EAD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D6E0BC8-D0D3-80B6-C867-91E58D50DE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602040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A63E84D-DFAC-8C51-C5FC-333DCC87B0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2106749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C8542D0-107C-E420-FD80-0E01104692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3634607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079142-2365-A8E0-8F46-8279DB3C48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5127742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C00AAF67-5B7E-9B34-C198-5B773A2C80E8}"/>
              </a:ext>
            </a:extLst>
          </p:cNvPr>
          <p:cNvSpPr txBox="1">
            <a:spLocks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ฉันจะไปรับความช่วยเหลือได้ที่ไหน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5D0DE-3900-75A1-22AC-7AFCA5EF9CB6}"/>
              </a:ext>
            </a:extLst>
          </p:cNvPr>
          <p:cNvSpPr txBox="1"/>
          <p:nvPr/>
        </p:nvSpPr>
        <p:spPr>
          <a:xfrm>
            <a:off x="4643884" y="757547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th-TH" sz="2000" b="1" dirty="0">
                <a:solidFill>
                  <a:srgbClr val="002664"/>
                </a:solidFill>
                <a:latin typeface="Public Sans Medium" pitchFamily="2" charset="77"/>
              </a:rPr>
              <a:t>เพื่อที่จะค้นหาแพทย์หรือจีพี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www.healthdirect.gov.au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/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australian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-health-services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64AD6-C272-4909-C028-0EDAC6655AFA}"/>
              </a:ext>
            </a:extLst>
          </p:cNvPr>
          <p:cNvSpPr txBox="1"/>
          <p:nvPr/>
        </p:nvSpPr>
        <p:spPr>
          <a:xfrm>
            <a:off x="4643884" y="2250681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Sexual Health </a:t>
            </a:r>
            <a:r>
              <a:rPr lang="en-US" sz="2000" b="1" dirty="0" err="1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InfoLink</a:t>
            </a:r>
            <a:r>
              <a:rPr lang="en-US" sz="20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- </a:t>
            </a:r>
            <a:r>
              <a:rPr lang="th-TH" sz="2000" b="1" dirty="0">
                <a:solidFill>
                  <a:srgbClr val="002664"/>
                </a:solidFill>
                <a:effectLst/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การเชื่อมต่อข้อมูลด้านสุขภาพทางเพศ</a:t>
            </a:r>
            <a:endParaRPr lang="en-US" sz="2000" b="1" dirty="0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www.shil.nsw.gov.au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or 1800 451 624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312E14-9C16-7C1E-BF07-02541DC1857E}"/>
              </a:ext>
            </a:extLst>
          </p:cNvPr>
          <p:cNvSpPr txBox="1"/>
          <p:nvPr/>
        </p:nvSpPr>
        <p:spPr>
          <a:xfrm>
            <a:off x="4643884" y="3790114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Legal services (HALC) - </a:t>
            </a:r>
            <a:r>
              <a:rPr lang="th-TH" sz="2000" b="1" dirty="0">
                <a:solidFill>
                  <a:srgbClr val="002664"/>
                </a:solidFill>
                <a:effectLst/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บริการด้านกฎหมาย (</a:t>
            </a:r>
            <a:r>
              <a:rPr lang="en-AU" sz="2000" b="1" dirty="0">
                <a:solidFill>
                  <a:srgbClr val="002664"/>
                </a:solidFill>
                <a:effectLst/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HALC)</a:t>
            </a:r>
            <a:endParaRPr lang="en-US" sz="2000" b="1" dirty="0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www.halc.org.au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or (02) 9492 6540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1F353-48F3-8FC7-CD04-AA4C0CC2B9A2}"/>
              </a:ext>
            </a:extLst>
          </p:cNvPr>
          <p:cNvSpPr txBox="1"/>
          <p:nvPr/>
        </p:nvSpPr>
        <p:spPr>
          <a:xfrm>
            <a:off x="4643884" y="5283248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Let Them Know - </a:t>
            </a:r>
            <a:r>
              <a:rPr lang="th-TH" sz="2000" b="1" dirty="0">
                <a:solidFill>
                  <a:srgbClr val="002664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บอกให้พวกเขาทราบ</a:t>
            </a:r>
            <a:endParaRPr lang="en-US" sz="2000" b="1" dirty="0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www.letthemknow.org.au</a:t>
            </a:r>
            <a:endParaRPr lang="en-US" dirty="0">
              <a:latin typeface="Public Sans ExtraLight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EBDB53-BB3B-381E-C356-B370CEB4A23D}"/>
              </a:ext>
            </a:extLst>
          </p:cNvPr>
          <p:cNvGrpSpPr/>
          <p:nvPr/>
        </p:nvGrpSpPr>
        <p:grpSpPr>
          <a:xfrm>
            <a:off x="10559775" y="4970666"/>
            <a:ext cx="1412466" cy="1098550"/>
            <a:chOff x="10559775" y="4970666"/>
            <a:chExt cx="1412466" cy="10985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0C9C0C-18FD-87AA-56FE-C4C3B8057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75241" y="4970666"/>
              <a:ext cx="1397000" cy="10985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B11842-228A-9DF8-424E-8F559A1C9206}"/>
                </a:ext>
              </a:extLst>
            </p:cNvPr>
            <p:cNvSpPr txBox="1"/>
            <p:nvPr/>
          </p:nvSpPr>
          <p:spPr>
            <a:xfrm>
              <a:off x="10559775" y="5204580"/>
              <a:ext cx="14124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บริการแจ้งเตือนฟรี</a:t>
              </a:r>
              <a:endPara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4331D3-BFD0-8443-2544-C7E22E870D27}"/>
              </a:ext>
            </a:extLst>
          </p:cNvPr>
          <p:cNvGrpSpPr/>
          <p:nvPr/>
        </p:nvGrpSpPr>
        <p:grpSpPr>
          <a:xfrm>
            <a:off x="10494345" y="1961249"/>
            <a:ext cx="1477896" cy="1098550"/>
            <a:chOff x="10494345" y="1961249"/>
            <a:chExt cx="1477896" cy="10985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6BAFB6-CAE1-5C9F-FC66-58B652A6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B2AC6E-727D-430A-3A08-6AE06D98F407}"/>
                </a:ext>
              </a:extLst>
            </p:cNvPr>
            <p:cNvSpPr txBox="1"/>
            <p:nvPr/>
          </p:nvSpPr>
          <p:spPr>
            <a:xfrm>
              <a:off x="10494345" y="2155954"/>
              <a:ext cx="1477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ไม่จำเป็นต้องมีบัตรเมดิแคร์</a:t>
              </a:r>
              <a:endPara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C0A455-F711-9678-5C98-85232EF11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645" y="3087627"/>
            <a:ext cx="4171950" cy="32321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F824133-9879-0DB3-A2ED-5669614091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9136" y="625188"/>
            <a:ext cx="7663339" cy="5694589"/>
          </a:xfrm>
          <a:prstGeom prst="roundRect">
            <a:avLst>
              <a:gd name="adj" fmla="val 2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19E6691A-8645-707F-FFA1-A407F907A938}"/>
              </a:ext>
            </a:extLst>
          </p:cNvPr>
          <p:cNvSpPr txBox="1">
            <a:spLocks/>
          </p:cNvSpPr>
          <p:nvPr/>
        </p:nvSpPr>
        <p:spPr>
          <a:xfrm>
            <a:off x="218754" y="452658"/>
            <a:ext cx="3910819" cy="2304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ฉันจะสามารถหาข้อมูลเพิ่มเติมเกี่ยวกับโรคติดต่อทางเพศสัมพันธ์</a:t>
            </a:r>
            <a:endParaRPr lang="en-PH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th-TH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( </a:t>
            </a:r>
            <a:r>
              <a:rPr 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STIs) </a:t>
            </a:r>
            <a:r>
              <a:rPr lang="th-TH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ได้จากที่ไหน</a:t>
            </a:r>
            <a:endParaRPr lang="en-US" sz="32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40484-7A79-1908-6FAB-0F31E2BB2902}"/>
              </a:ext>
            </a:extLst>
          </p:cNvPr>
          <p:cNvSpPr txBox="1"/>
          <p:nvPr/>
        </p:nvSpPr>
        <p:spPr>
          <a:xfrm>
            <a:off x="4458688" y="1099594"/>
            <a:ext cx="7185443" cy="5133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Multicultural HIV and Hepatitis Service - </a:t>
            </a:r>
            <a:r>
              <a:rPr lang="th-TH" sz="2000" b="1" kern="0" dirty="0">
                <a:solidFill>
                  <a:srgbClr val="002664"/>
                </a:solidFill>
                <a:effectLst/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หน่วยบริการด้านเอชไอวีและโรคตับอักเสบพหุวัฒนธรรม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4"/>
              </a:rPr>
              <a:t>www.mhahs.org.au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Sexual Health Plus - </a:t>
            </a:r>
            <a:r>
              <a:rPr lang="th-TH" sz="2000" b="1" dirty="0">
                <a:solidFill>
                  <a:srgbClr val="002664"/>
                </a:solidFill>
                <a:effectLst/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สุขภาพทางเพศเพิ่มเติม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5"/>
              </a:rPr>
              <a:t>www.health.nsw.gov.au/sexualhealth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Cordia New"/>
                <a:cs typeface="Cordia New"/>
              </a:rPr>
              <a:t>Health Direct - </a:t>
            </a:r>
            <a:r>
              <a:rPr lang="en-US" sz="2000" b="1" dirty="0" err="1">
                <a:solidFill>
                  <a:srgbClr val="002664"/>
                </a:solidFill>
                <a:latin typeface="Cordia New"/>
                <a:ea typeface="Tahoma"/>
                <a:cs typeface="Cordia New"/>
              </a:rPr>
              <a:t>ศูนย์ข้อมูลสุขภาพ</a:t>
            </a:r>
            <a:br>
              <a:rPr lang="en-US" sz="2000" b="1" dirty="0"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/>
                <a:hlinkClick r:id="rId6"/>
              </a:rPr>
              <a:t>www.healthdirect.gov.au/sexually-transmitted-infections-sti</a:t>
            </a:r>
            <a:endParaRPr lang="en-US" dirty="0">
              <a:solidFill>
                <a:srgbClr val="002664"/>
              </a:solidFill>
              <a:latin typeface="Public Sans ExtraLight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International Student Health Hub - </a:t>
            </a:r>
            <a:r>
              <a:rPr lang="th-TH" sz="2000" b="1" dirty="0">
                <a:solidFill>
                  <a:srgbClr val="002664"/>
                </a:solidFill>
                <a:effectLst/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ศูนย์สุขภาพนักศึกษานานาชาติ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www.internationalstudents.health.nsw.gov.au/sti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(</a:t>
            </a:r>
            <a:r>
              <a:rPr lang="th-TH" sz="1500" dirty="0">
                <a:solidFill>
                  <a:srgbClr val="00C296"/>
                </a:solidFill>
                <a:latin typeface="Public Sans Medium" pitchFamily="2" charset="77"/>
              </a:rPr>
              <a:t>พร้อมเอกสารข้อมูลแปลเป็นภาษาเนปาล ฮินดี ไทยและจีนกลาง</a:t>
            </a: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Play safe - </a:t>
            </a:r>
            <a:r>
              <a:rPr lang="th-TH" sz="2000" b="1" dirty="0">
                <a:solidFill>
                  <a:srgbClr val="002664"/>
                </a:solidFill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การป้องกัน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www.playsafe.health.nsw.gov.au </a:t>
            </a:r>
            <a:br>
              <a:rPr lang="en-US" sz="2000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(</a:t>
            </a:r>
            <a:r>
              <a:rPr lang="th-TH" sz="1500" dirty="0">
                <a:solidFill>
                  <a:srgbClr val="00C296"/>
                </a:solidFill>
                <a:latin typeface="Public Sans Medium" pitchFamily="2" charset="77"/>
              </a:rPr>
              <a:t>ข้อมูลด้านสุขภาพทางเพศสำหรับเยาวชนทั่วทั้งรัฐนิวเซาท์เวลส์</a:t>
            </a:r>
            <a:r>
              <a:rPr lang="en-US" sz="1500" dirty="0">
                <a:solidFill>
                  <a:srgbClr val="00C296"/>
                </a:solidFill>
                <a:latin typeface="Public Sans Medium" pitchFamily="2" charset="77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Family Planning Australia - </a:t>
            </a:r>
            <a:r>
              <a:rPr lang="th-TH" sz="2000" b="1" dirty="0">
                <a:solidFill>
                  <a:srgbClr val="002664"/>
                </a:solidFill>
                <a:effectLst/>
                <a:latin typeface="Cordia New" panose="020B0304020202020204" pitchFamily="34" charset="-34"/>
                <a:ea typeface="Tahoma" panose="020B0604030504040204" pitchFamily="34" charset="0"/>
                <a:cs typeface="Cordia New" panose="020B0304020202020204" pitchFamily="34" charset="-34"/>
              </a:rPr>
              <a:t>องค์การวางแผนครอบครัวออสเตรเลีย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7"/>
              </a:rPr>
              <a:t>www.fpnsw.org.au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2E7D2C-3AF7-AD41-FFA1-0A708DAB4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507" y="184033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จะขอความช่วยเหลือเป็นภาษาของคุณได้ที่ไหน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/>
          <p:nvPr/>
        </p:nvSpPr>
        <p:spPr>
          <a:xfrm>
            <a:off x="334448" y="3032568"/>
            <a:ext cx="8240209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th-TH" sz="24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หากคุณต้องการความช่วยเหลือในการพูดคุยกับแพทย์หรือผู้ให้บริการด้านสุขภาพเป็นภาษาของคุณ</a:t>
            </a:r>
            <a:endParaRPr lang="en-US" sz="2400" b="1" dirty="0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โทร </a:t>
            </a:r>
            <a:r>
              <a:rPr lang="en-US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Translating and Interpreting Service (TIS) (</a:t>
            </a: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บริการแปลและล่าม) ที่หมายเลข 13 14 50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บริการนี้ให้ฟรีและเป็นความลับ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ขอให้เจ้าหน้าที่แผนกต้อนรับจองล่ามฟรีให้กับคุณ</a:t>
            </a:r>
            <a:endParaRPr lang="en-US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2488A-19A9-3AB7-050C-2BFCCF2E9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ACF95-2211-DF28-7E71-3E9011C248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977" y="3775792"/>
            <a:ext cx="3168650" cy="2825750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/>
          </p:cNvSpPr>
          <p:nvPr/>
        </p:nvSpPr>
        <p:spPr>
          <a:xfrm>
            <a:off x="355985" y="150336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วันนี้เราจะพูดเกี่ยวกับ</a:t>
            </a:r>
            <a:r>
              <a:rPr lang="en-P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/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สิ่งที่คุณจะต้องทราบเกี่ยวกับโรคติดต่อทางเพศสัมพันธ์ (</a:t>
            </a:r>
            <a:r>
              <a:rPr lang="en-US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ผู้คนสามารถติดโรคติดต่อทางเพศสัมพันธ์ (</a:t>
            </a:r>
            <a:r>
              <a:rPr lang="en-US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</a:t>
            </a: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และมีอาการที่น่าจะเป็นได้อย่างไร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ใครควรได้รับการตรวจ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จะไปตรวจได้ที่ไหนและอย่างไร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วิธีรักษาโรคติดต่อทางเพศสัมพันธ์ (</a:t>
            </a:r>
            <a:r>
              <a:rPr lang="en-US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การป้องกันโรคติดต่อทางเพศสัมพันธ์ (</a:t>
            </a:r>
            <a:r>
              <a:rPr lang="en-US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การแบ่งปันสถานะโรคติดต่อทางเพศสัมพันธ์ (</a:t>
            </a:r>
            <a:r>
              <a:rPr lang="en-US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                                                             </a:t>
            </a: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ของคุณ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การได้รับความช่วยเหลือและการสนับสนุน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84EDC4-1C29-8014-A6CD-C7AE9FE02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D18DE-8033-7FF2-4D7C-5DA90B6C5E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854" y="-1157468"/>
            <a:ext cx="5759450" cy="1013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8F267-006F-2072-5946-D8C325CC27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F430D-2C56-FE11-C928-6067E451D5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759F380-FADA-37F0-30A1-9022F15C4F54}"/>
              </a:ext>
            </a:extLst>
          </p:cNvPr>
          <p:cNvSpPr txBox="1">
            <a:spLocks/>
          </p:cNvSpPr>
          <p:nvPr/>
        </p:nvSpPr>
        <p:spPr>
          <a:xfrm>
            <a:off x="378054" y="83628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ข้อความที่จะนำกลับไป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7C490-65A3-6DDC-1924-100553F9DEBE}"/>
              </a:ext>
            </a:extLst>
          </p:cNvPr>
          <p:cNvSpPr txBox="1"/>
          <p:nvPr/>
        </p:nvSpPr>
        <p:spPr>
          <a:xfrm>
            <a:off x="243335" y="1859122"/>
            <a:ext cx="7650665" cy="3820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/>
                <a:cs typeface="Cordia New"/>
              </a:rPr>
              <a:t>โรคติดต่อทางเพศสัมพันธ์ส่วนใหญ่มักไม่แสดงอาการใด ๆ วิธีที่ดีที่สุดที่จะรู้ว่าคุณเป็นโรคนี้หรือไม่คือการตรวจ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หากไม่ได้รับการรักษา โรคติดต่อทางเพศสัมพันธ์ ( </a:t>
            </a:r>
            <a:r>
              <a:rPr lang="en-US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 </a:t>
            </a: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อาจก่อให้เกิดปัญหาด้านสุขภาพที่ร้ายแรงได้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การตรวจหาโรคติดต่อทางเพศสัมพันธ์ (</a:t>
            </a:r>
            <a:r>
              <a:rPr lang="en-US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STI) </a:t>
            </a: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นั้นทำได้รวดเร็ว ง่าย เป็นความลับ และมักจะตรวจฟรีที่คลินิกสุขภาพทางเพศ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รับการตรวจอย่างสม่ำเสมอ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Cordia New"/>
                <a:cs typeface="Cordia New"/>
              </a:rPr>
              <a:t>โรคติดต่อทางเพศสัมพันธ์ (</a:t>
            </a:r>
            <a:r>
              <a:rPr lang="en-US" sz="2400" dirty="0">
                <a:solidFill>
                  <a:srgbClr val="002664"/>
                </a:solidFill>
                <a:latin typeface="Cordia New"/>
                <a:cs typeface="Cordia New"/>
              </a:rPr>
              <a:t>STIs) </a:t>
            </a:r>
            <a:r>
              <a:rPr lang="th-TH" sz="2400" dirty="0">
                <a:solidFill>
                  <a:srgbClr val="002664"/>
                </a:solidFill>
                <a:latin typeface="Cordia New"/>
                <a:cs typeface="Cordia New"/>
              </a:rPr>
              <a:t>ทุกชนิดรักษาได้ และโรคติดต่อทางเพศสัมพันธ์รักษาให้หายขาดได้</a:t>
            </a:r>
            <a:endParaRPr lang="en-US" sz="2400" dirty="0">
              <a:latin typeface="Cordia New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84392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th-TH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คำถาม</a:t>
            </a:r>
            <a:r>
              <a:rPr lang="en-PH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70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250521" y="2067706"/>
            <a:ext cx="6805887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th-TH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พัฒนาโดย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th-TH" sz="4000" b="1" dirty="0">
                <a:solidFill>
                  <a:srgbClr val="002664"/>
                </a:solidFill>
                <a:latin typeface="Poppins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หน่วยบริการหลากวัฒนธรรมด้านเชื้อเอชไอวีและโรคตับอักเสบ (</a:t>
            </a:r>
            <a:r>
              <a:rPr lang="en-AU" sz="4000" b="1" dirty="0">
                <a:solidFill>
                  <a:srgbClr val="002664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</a:rPr>
              <a:t>MHAHS) </a:t>
            </a:r>
            <a:r>
              <a:rPr lang="th-TH" sz="4000" b="1" dirty="0">
                <a:solidFill>
                  <a:srgbClr val="002664"/>
                </a:solidFill>
                <a:latin typeface="Poppins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แห่งรัฐนิวเซาท์เวลส์</a:t>
            </a:r>
            <a:endParaRPr lang="en-US" sz="4000" b="1" dirty="0">
              <a:solidFill>
                <a:srgbClr val="0026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5D5580-333C-DB65-80F3-F6D5402CF9D1}"/>
              </a:ext>
            </a:extLst>
          </p:cNvPr>
          <p:cNvSpPr txBox="1"/>
          <p:nvPr/>
        </p:nvSpPr>
        <p:spPr>
          <a:xfrm>
            <a:off x="452673" y="708755"/>
            <a:ext cx="356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2585A8D-5835-1775-206C-F6494DFD5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04" y="2799403"/>
            <a:ext cx="3270250" cy="3073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2D31F9-20E5-83A7-F2F1-8614B103ED4B}"/>
              </a:ext>
            </a:extLst>
          </p:cNvPr>
          <p:cNvGrpSpPr/>
          <p:nvPr/>
        </p:nvGrpSpPr>
        <p:grpSpPr>
          <a:xfrm>
            <a:off x="210948" y="1688197"/>
            <a:ext cx="3935302" cy="847725"/>
            <a:chOff x="199373" y="1551007"/>
            <a:chExt cx="3935302" cy="847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A29626B-E752-40F2-1B6F-9E7E8A9BC057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itle 5">
              <a:extLst>
                <a:ext uri="{FF2B5EF4-FFF2-40B4-BE49-F238E27FC236}">
                  <a16:creationId xmlns:a16="http://schemas.microsoft.com/office/drawing/2014/main" id="{786D5F18-9A7B-23E8-2BA2-BBA28BA128D6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th-TH" sz="32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และทำไมจึงสำคัญ?</a:t>
              </a:r>
              <a:endParaRPr 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63" y="402697"/>
            <a:ext cx="4639348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th-TH" sz="2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โรคติดต่อทางเพศสัมพันธ์ (</a:t>
            </a:r>
            <a:r>
              <a:rPr lang="en-US" sz="2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STIs) </a:t>
            </a:r>
            <a:r>
              <a:rPr lang="th-TH" sz="28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คืออะไร</a:t>
            </a:r>
            <a:endParaRPr lang="en-US" sz="28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D877EA-E87C-02EE-6253-213619C6BA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601249"/>
            <a:ext cx="7377830" cy="1791222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3E7890-502C-F147-295B-A2978BECC0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2755725"/>
            <a:ext cx="7377830" cy="2279738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02CD8F9-E217-07AB-25BF-8921B94736F7}"/>
              </a:ext>
            </a:extLst>
          </p:cNvPr>
          <p:cNvSpPr>
            <a:spLocks/>
          </p:cNvSpPr>
          <p:nvPr/>
        </p:nvSpPr>
        <p:spPr>
          <a:xfrm>
            <a:off x="4459266" y="5336087"/>
            <a:ext cx="7377830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572861-E2AC-C0F2-900F-AE115B89457C}"/>
              </a:ext>
            </a:extLst>
          </p:cNvPr>
          <p:cNvSpPr txBox="1"/>
          <p:nvPr/>
        </p:nvSpPr>
        <p:spPr>
          <a:xfrm>
            <a:off x="4716711" y="996743"/>
            <a:ext cx="6914299" cy="10515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US" sz="20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 </a:t>
            </a:r>
            <a:r>
              <a:rPr lang="th-TH" sz="20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หมายถึงโรคติดต่อทางเพศสัมพันธ์:</a:t>
            </a:r>
            <a:endParaRPr lang="en-US" sz="2000" b="1" dirty="0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179705" indent="-179705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Cordia New"/>
                <a:cs typeface="Cordia New"/>
              </a:rPr>
              <a:t>โรคติดต่อทางเพศสัมพันธ์ (</a:t>
            </a:r>
            <a:r>
              <a:rPr lang="en-US" sz="2000" dirty="0">
                <a:solidFill>
                  <a:srgbClr val="002664"/>
                </a:solidFill>
                <a:latin typeface="Cordia New"/>
                <a:cs typeface="Cordia New"/>
              </a:rPr>
              <a:t>STIs) </a:t>
            </a:r>
            <a:r>
              <a:rPr lang="th-TH" sz="2000" dirty="0">
                <a:solidFill>
                  <a:srgbClr val="002664"/>
                </a:solidFill>
                <a:latin typeface="Cordia New"/>
                <a:cs typeface="Cordia New"/>
              </a:rPr>
              <a:t>คือการติดเชื้อที่เกิดจากแบคทีเรีย ไวรัส หรือปรสิต</a:t>
            </a:r>
          </a:p>
          <a:p>
            <a:pPr marL="179705" indent="-179705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โรคติดต่อทางเพศสัมพันธ์ (</a:t>
            </a:r>
            <a:r>
              <a:rPr lang="en-US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 </a:t>
            </a: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ที่เกิดจากแบคทีเรียพบได้บ่อยกว่าในออสเตรเลีย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61C318-65B1-A6C2-8B10-C738D0A7DCEA}"/>
              </a:ext>
            </a:extLst>
          </p:cNvPr>
          <p:cNvSpPr txBox="1"/>
          <p:nvPr/>
        </p:nvSpPr>
        <p:spPr>
          <a:xfrm>
            <a:off x="4716711" y="3022313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th-TH" sz="20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โรคติดต่อทางเพศสัมพันธ์ (</a:t>
            </a:r>
            <a:r>
              <a:rPr lang="en-US" sz="20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 </a:t>
            </a:r>
            <a:r>
              <a:rPr lang="th-TH" sz="2000" b="1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สำคัญเพราะ:</a:t>
            </a:r>
            <a:endParaRPr lang="en-US" sz="2000" b="1" dirty="0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โรคติดต่อทางเพศสัมพันธ์ (</a:t>
            </a:r>
            <a:r>
              <a:rPr lang="en-US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 </a:t>
            </a: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สามารถรักษาได้และบางชนิดสามารถรักษาหายขาดได้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ถ้าไม่ได้รับการรักษา โรคเหล่านี้อาจนำไปสู่ปัญหาสุขภาพที่ร้ายแรงได้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ผู้คนจำนวนมาก อาจเป็นโรคติดต่อทางเพศสัมพันธ์ (</a:t>
            </a:r>
            <a:r>
              <a:rPr lang="en-US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STI)</a:t>
            </a: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โดยที่ไม่รู้ตัวซึ่งจะเพิ่มการถ่ายทอดไปยังผู้อื่นได้มากขึ้น</a:t>
            </a:r>
            <a:endParaRPr lang="en-US" sz="2000" dirty="0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B1A46E-7C46-1504-71E3-370F02AB34C9}"/>
              </a:ext>
            </a:extLst>
          </p:cNvPr>
          <p:cNvSpPr txBox="1"/>
          <p:nvPr/>
        </p:nvSpPr>
        <p:spPr>
          <a:xfrm>
            <a:off x="4325092" y="5457462"/>
            <a:ext cx="691429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การเข้ารับการตรวจเป็นประจำเป็นสิ่งสำคัญเพื่อให้ทราบว่าคุณเป็นโรคติดต่อทางเพศสัมพันธ์ (</a:t>
            </a:r>
            <a:r>
              <a:rPr lang="en-US" sz="20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STI) </a:t>
            </a:r>
            <a:r>
              <a:rPr lang="th-TH" sz="20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หรือไม่</a:t>
            </a:r>
            <a:endParaRPr lang="en-US" sz="2000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8010B-760E-CF73-599E-F8F6C0381C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73" y="2645303"/>
            <a:ext cx="2082800" cy="381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831D5-C420-3736-B541-CBF9B0CC97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560" y="5021321"/>
            <a:ext cx="1187450" cy="1549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B3BF12-16D6-F892-656F-1E51EEABE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8564" y="228009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4AFB338-12F4-493E-30A7-3A1BECC77A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5323562"/>
            <a:ext cx="11349623" cy="977030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B69D029-1516-1B8C-C107-19C7DAC138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8853A9AC-C94C-2CF1-EB7C-DB62329964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โรคติดต่อทางเพศสัมพันธ์ (</a:t>
            </a:r>
            <a:r>
              <a:rPr lang="en-US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 </a:t>
            </a: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ที่เกิดจาก </a:t>
            </a:r>
          </a:p>
          <a:p>
            <a:pPr algn="ctr"/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แบคทีเรีย</a:t>
            </a:r>
            <a:endParaRPr lang="en-US" sz="2000" dirty="0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5DE74C-9225-7256-3582-177B8577B6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D59ACCB8-137C-669E-A1FD-47EE8845AF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โรคติดต่อทางเพศสัมพันธ์ (</a:t>
            </a:r>
            <a:r>
              <a:rPr lang="en-US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 </a:t>
            </a: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ที่เกิดจาก </a:t>
            </a:r>
          </a:p>
          <a:p>
            <a:pPr algn="ctr"/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ไวรัส</a:t>
            </a:r>
            <a:endParaRPr lang="en-US" sz="2000" dirty="0">
              <a:solidFill>
                <a:srgbClr val="002664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FD57927-617B-128C-B8A3-44EB3F9248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-side Corner of Rectangle 11">
            <a:extLst>
              <a:ext uri="{FF2B5EF4-FFF2-40B4-BE49-F238E27FC236}">
                <a16:creationId xmlns:a16="http://schemas.microsoft.com/office/drawing/2014/main" id="{65B163CB-D3A2-BB20-B323-3743314777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673308"/>
          </a:xfrm>
          <a:prstGeom prst="round2Same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โรคติดต่อทางเพศสัมพันธ์ (</a:t>
            </a:r>
            <a:r>
              <a:rPr lang="en-US" sz="20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 </a:t>
            </a:r>
            <a:r>
              <a:rPr lang="th-TH" sz="20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ที่เกิดจาก ปรสิต</a:t>
            </a:r>
            <a:endParaRPr lang="en-US" sz="2000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/>
          </p:cNvSpPr>
          <p:nvPr/>
        </p:nvSpPr>
        <p:spPr>
          <a:xfrm>
            <a:off x="354905" y="438493"/>
            <a:ext cx="683952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โรคติดต่อทางเพศสัมพันธ์ (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STIs) </a:t>
            </a: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ที่พบบ่อยที่สุดคืออะไร?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1048EA-491D-5F68-CE37-2C10F674A324}"/>
              </a:ext>
            </a:extLst>
          </p:cNvPr>
          <p:cNvSpPr txBox="1"/>
          <p:nvPr/>
        </p:nvSpPr>
        <p:spPr>
          <a:xfrm>
            <a:off x="648182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โรคซิฟิลิส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โรคหนองในเทียม 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โรคหนองใน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67BAEE-B55C-DE37-C1CF-DE7CA9718DD2}"/>
              </a:ext>
            </a:extLst>
          </p:cNvPr>
          <p:cNvSpPr txBox="1"/>
          <p:nvPr/>
        </p:nvSpPr>
        <p:spPr>
          <a:xfrm>
            <a:off x="4495846" y="2789499"/>
            <a:ext cx="3171464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เอ็มพ็อกซ์ (ฝีดาษลิง)*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ไวรัสภูมิคุ้มกันบกพร่องของมนุษย์ (</a:t>
            </a:r>
            <a:r>
              <a:rPr lang="en-US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HIV)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โรคเริมที่อวัยวะเพศ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 หูดบริเวณอวัยวะเพศ</a:t>
            </a: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โรคตับอักเสบ บี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82A1F0-06DF-F86A-43DE-C5DD1F671E94}"/>
              </a:ext>
            </a:extLst>
          </p:cNvPr>
          <p:cNvSpPr txBox="1"/>
          <p:nvPr/>
        </p:nvSpPr>
        <p:spPr>
          <a:xfrm>
            <a:off x="8461094" y="2789499"/>
            <a:ext cx="3078866" cy="10515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179705" indent="-179705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Public Sans ExtraLight"/>
                <a:cs typeface="Cordia New"/>
              </a:rPr>
              <a:t>โรคติดเชื้อ</a:t>
            </a:r>
            <a:r>
              <a:rPr lang="th-TH" sz="2000" dirty="0" err="1">
                <a:solidFill>
                  <a:srgbClr val="002664"/>
                </a:solidFill>
                <a:latin typeface="Public Sans ExtraLight"/>
                <a:cs typeface="Cordia New"/>
              </a:rPr>
              <a:t>ทริ</a:t>
            </a:r>
            <a:r>
              <a:rPr lang="th-TH" sz="2000" dirty="0">
                <a:solidFill>
                  <a:srgbClr val="002664"/>
                </a:solidFill>
                <a:latin typeface="Public Sans ExtraLight"/>
                <a:cs typeface="Cordia New"/>
              </a:rPr>
              <a:t>โคโม</a:t>
            </a:r>
            <a:r>
              <a:rPr lang="th-TH" sz="2000" dirty="0" err="1">
                <a:solidFill>
                  <a:srgbClr val="002664"/>
                </a:solidFill>
                <a:latin typeface="Public Sans ExtraLight"/>
                <a:cs typeface="Cordia New"/>
              </a:rPr>
              <a:t>แน</a:t>
            </a:r>
            <a:r>
              <a:rPr lang="th-TH" sz="2000" dirty="0">
                <a:solidFill>
                  <a:srgbClr val="002664"/>
                </a:solidFill>
                <a:latin typeface="Public Sans ExtraLight"/>
                <a:cs typeface="Cordia New"/>
              </a:rPr>
              <a:t>ส (</a:t>
            </a:r>
            <a:r>
              <a:rPr lang="th-TH" sz="2000" dirty="0" err="1">
                <a:solidFill>
                  <a:srgbClr val="002664"/>
                </a:solidFill>
                <a:latin typeface="Public Sans ExtraLight"/>
                <a:cs typeface="Cordia New"/>
              </a:rPr>
              <a:t>ทริช</a:t>
            </a:r>
            <a:r>
              <a:rPr lang="th-TH" sz="2000" dirty="0">
                <a:solidFill>
                  <a:srgbClr val="002664"/>
                </a:solidFill>
                <a:latin typeface="Public Sans ExtraLight"/>
                <a:cs typeface="Cordia New"/>
              </a:rPr>
              <a:t>)</a:t>
            </a:r>
            <a:endParaRPr lang="en-US" dirty="0"/>
          </a:p>
          <a:p>
            <a:pPr marL="179705" indent="-179705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เหาหัวหน่าว (หิด)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780C0-C2CB-52E8-F0F9-87CF282413EB}"/>
              </a:ext>
            </a:extLst>
          </p:cNvPr>
          <p:cNvSpPr txBox="1"/>
          <p:nvPr/>
        </p:nvSpPr>
        <p:spPr>
          <a:xfrm>
            <a:off x="752354" y="5630701"/>
            <a:ext cx="1069500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th-TH" sz="2000" b="1" dirty="0">
                <a:solidFill>
                  <a:srgbClr val="002664"/>
                </a:solidFill>
                <a:latin typeface="Cordia New"/>
                <a:cs typeface="Cordia New"/>
              </a:rPr>
              <a:t>โรคติดต่อทางเพศสัมพันธ์ (</a:t>
            </a:r>
            <a:r>
              <a:rPr lang="en-US" sz="2000" b="1" dirty="0">
                <a:solidFill>
                  <a:srgbClr val="002664"/>
                </a:solidFill>
                <a:latin typeface="Cordia New"/>
                <a:cs typeface="Cordia New"/>
              </a:rPr>
              <a:t>STIs) </a:t>
            </a:r>
            <a:r>
              <a:rPr lang="th-TH" sz="2000" b="1" dirty="0">
                <a:solidFill>
                  <a:srgbClr val="002664"/>
                </a:solidFill>
                <a:latin typeface="Cordia New"/>
                <a:cs typeface="Cordia New"/>
              </a:rPr>
              <a:t>ที่พบบ่อยในออสเตรเลียคือ โรคหนองในเทียม โรคหนองใน และโรคซิฟิลิส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80E58-1790-A9E6-D982-86BE0877B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/>
          </p:cNvSpPr>
          <p:nvPr/>
        </p:nvSpPr>
        <p:spPr>
          <a:xfrm>
            <a:off x="439838" y="438493"/>
            <a:ext cx="704789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คุณติดโรคติดต่อทางเพศสัมพันธ์ (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STIs) </a:t>
            </a: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ได้อย่างไร?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C81B4-A74D-6C36-39B8-5FCE71071521}"/>
              </a:ext>
            </a:extLst>
          </p:cNvPr>
          <p:cNvSpPr txBox="1"/>
          <p:nvPr/>
        </p:nvSpPr>
        <p:spPr>
          <a:xfrm>
            <a:off x="439838" y="4444679"/>
            <a:ext cx="2488557" cy="10515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dirty="0">
                <a:solidFill>
                  <a:srgbClr val="002664"/>
                </a:solidFill>
                <a:latin typeface="Public Sans ExtraLight"/>
                <a:cs typeface="Cordia New"/>
              </a:rPr>
              <a:t>ระหว่างการมีเพศสัมพันธ์ทางช่องคลอด ทางปากหรือทางทวารหนัก</a:t>
            </a:r>
            <a:endParaRPr lang="en-US" sz="2000" dirty="0">
              <a:latin typeface="Public Sans ExtraLight"/>
              <a:cs typeface="Cordia New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D963A-C508-E6A3-696D-99A39ABAEF07}"/>
              </a:ext>
            </a:extLst>
          </p:cNvPr>
          <p:cNvSpPr txBox="1"/>
          <p:nvPr/>
        </p:nvSpPr>
        <p:spPr>
          <a:xfrm>
            <a:off x="3352800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โดยการแบ่งปันของเหลวในร่างกาย เช่น น้ำอสุจิ น้ำจากช่องคลอด น้ำนมแม่หรือเลือด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3FD234-80AB-95D4-E286-5DE87E7CCF86}"/>
              </a:ext>
            </a:extLst>
          </p:cNvPr>
          <p:cNvSpPr txBox="1"/>
          <p:nvPr/>
        </p:nvSpPr>
        <p:spPr>
          <a:xfrm>
            <a:off x="6265762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ผ่านการสัมผัสทางผิวหนังอย่างใกล้ชิด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CCCB9-9EEB-FD33-E32B-D4E670B9C157}"/>
              </a:ext>
            </a:extLst>
          </p:cNvPr>
          <p:cNvSpPr txBox="1"/>
          <p:nvPr/>
        </p:nvSpPr>
        <p:spPr>
          <a:xfrm>
            <a:off x="9178725" y="4444679"/>
            <a:ext cx="2592728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ในระหว่างตั้งครรภ์ คลอดบุตรและการให้นมบุตร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16588F-8204-63A2-A41F-F1C3482C7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3E227-2D5D-AD39-27BD-A0F6006450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5" y="5491880"/>
            <a:ext cx="4730750" cy="2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/>
          </p:cNvSpPr>
          <p:nvPr/>
        </p:nvSpPr>
        <p:spPr>
          <a:xfrm>
            <a:off x="358815" y="438493"/>
            <a:ext cx="6180008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คุณไม่สามารถได้รับโรคติดต่อทางเพศสัมพันธ์ (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STIs) </a:t>
            </a: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จาก</a:t>
            </a:r>
            <a:r>
              <a:rPr lang="en-P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  <a:endParaRPr lang="th-TH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9B85C-ABC1-E395-4677-F248F4BE96A5}"/>
              </a:ext>
            </a:extLst>
          </p:cNvPr>
          <p:cNvSpPr txBox="1"/>
          <p:nvPr/>
        </p:nvSpPr>
        <p:spPr>
          <a:xfrm>
            <a:off x="358815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การแบ่งปันอาหารหรือเครื่องใช้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AC45D-0355-9D41-5185-16A15821CF30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การใช้ห้องน้ำร่วมกัน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9316E-4278-3787-E31F-A9E81BCD5366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การใช้ห้องอาบน้ำหรือสระว่ายน้ำร่วมกัน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C5433D-2D95-636D-A8FE-CF9A3BA0A1FD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การจับมือ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65D79-2814-C85E-DEF5-B581D23DF2F8}"/>
              </a:ext>
            </a:extLst>
          </p:cNvPr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การจูบแห้ง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A80253-C605-1923-1952-EF191D76CA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B67CB6-4657-A668-20B0-34B68745FAB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/>
          </p:cNvSpPr>
          <p:nvPr/>
        </p:nvSpPr>
        <p:spPr>
          <a:xfrm>
            <a:off x="345598" y="1410767"/>
            <a:ext cx="4259893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อาการของโรคซิฟิลิสที่พบบ่อยมีอะไรบ้าง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/>
          <p:nvPr/>
        </p:nvSpPr>
        <p:spPr>
          <a:xfrm>
            <a:off x="4860162" y="1503365"/>
            <a:ext cx="6986240" cy="3404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/>
                <a:cs typeface="Cordia New"/>
              </a:rPr>
              <a:t>แผลในหรือบนปาก องคชาต ช่องคลอด ทวารหนัก หรือปากมดลูก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/>
                <a:cs typeface="Cordia New"/>
              </a:rPr>
              <a:t>ผื่นแดงบนมือ หลัง หน้าอก หรือเท้า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/>
                <a:cs typeface="Cordia New"/>
              </a:rPr>
              <a:t>ต่อมบวมที่รักแร้ หรือขาหนีบของคุณ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ไข้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ผมร่วง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ปวดศีรษะ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ความเหนื่อยล้า</a:t>
            </a:r>
            <a:endParaRPr lang="en-US" sz="2400" dirty="0">
              <a:latin typeface="Public Sans ExtraLight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E93016-0D29-0648-F5A3-0B7A5F17F8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31839" y="3429000"/>
            <a:ext cx="2838450" cy="2254250"/>
            <a:chOff x="7331839" y="3429000"/>
            <a:chExt cx="2838450" cy="22542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C20B80-559B-B97C-CD48-A75BDF65E9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C04989-853F-FF00-366C-74168EDE6AA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78150" y="3891862"/>
              <a:ext cx="25458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Public Sans Medium" pitchFamily="2" charset="77"/>
                </a:rPr>
                <a:t>หากไม่ได้รับการรักษา โรคซิฟิลิสอาจนำไปสู่ปัญหาที่ร้ายแรงได้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A275EF-AEE8-E8B2-840D-607669537B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927" y="4132162"/>
            <a:ext cx="22987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10E77F-0488-9044-7FAF-8B204733AA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618B52-5B82-9D08-14EB-DF3DAAE11C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71773" y="5347661"/>
            <a:ext cx="6043154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/>
          </p:cNvSpPr>
          <p:nvPr/>
        </p:nvSpPr>
        <p:spPr>
          <a:xfrm>
            <a:off x="129961" y="1109825"/>
            <a:ext cx="4511332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4000" b="1" dirty="0">
                <a:solidFill>
                  <a:srgbClr val="002664"/>
                </a:solidFill>
                <a:latin typeface="Poppins" panose="00000500000000000000" pitchFamily="2" charset="0"/>
                <a:cs typeface="Poppins" pitchFamily="2" charset="77"/>
              </a:rPr>
              <a:t>อาการทั่วไปของโรคหนองในเทียม </a:t>
            </a:r>
            <a:endParaRPr lang="en-PH" sz="4000" b="1" dirty="0">
              <a:solidFill>
                <a:srgbClr val="00266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ts val="4200"/>
              </a:lnSpc>
            </a:pPr>
            <a:r>
              <a:rPr lang="th-TH" sz="4000" b="1" dirty="0">
                <a:solidFill>
                  <a:srgbClr val="002664"/>
                </a:solidFill>
                <a:latin typeface="Poppins"/>
                <a:cs typeface="Poppins" pitchFamily="2" charset="77"/>
              </a:rPr>
              <a:t>(คลามีเดีย) และโรคหนองใน(โกโนเรีย)</a:t>
            </a:r>
            <a:endParaRPr lang="en-US" sz="4000" b="1" dirty="0">
              <a:solidFill>
                <a:srgbClr val="002664"/>
              </a:solidFill>
              <a:latin typeface="Poppins"/>
              <a:cs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11C6-8F6A-50A2-BF94-9CD4EE412F5F}"/>
              </a:ext>
            </a:extLst>
          </p:cNvPr>
          <p:cNvSpPr txBox="1"/>
          <p:nvPr/>
        </p:nvSpPr>
        <p:spPr>
          <a:xfrm>
            <a:off x="4981482" y="1109825"/>
            <a:ext cx="6986240" cy="3404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>
                <a:solidFill>
                  <a:srgbClr val="002664"/>
                </a:solidFill>
                <a:latin typeface="Public Sans ExtraLight"/>
                <a:cs typeface="Cordia New"/>
              </a:rPr>
              <a:t>มีหนองออกจากองคชาต</a:t>
            </a:r>
            <a:r>
              <a:rPr lang="th-TH" sz="2400" dirty="0">
                <a:solidFill>
                  <a:srgbClr val="002664"/>
                </a:solidFill>
                <a:latin typeface="Public Sans ExtraLight"/>
                <a:cs typeface="Cordia New"/>
              </a:rPr>
              <a:t> /ท่อปัสสาวะและตกขาวจากช่องคลอด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อาการปวดในอุ้งเชิงกราน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เลือดออกจากช่องคลอด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อาการปวดขณะปัสสาวะ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อาการปวดระหว่างหรือหลังมีเพศสัมพันธ์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อาการปวดบริเวณอัณฑะ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อาการปวดทวารหนักหรือมีหนองออกทางอวัยวะเพศ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th-TH" sz="2400" dirty="0">
                <a:solidFill>
                  <a:srgbClr val="002664"/>
                </a:solidFill>
                <a:latin typeface="Public Sans ExtraLight" pitchFamily="2" charset="77"/>
              </a:rPr>
              <a:t>ปวดเวลาถ่ายอุจจาระ</a:t>
            </a:r>
            <a:endParaRPr lang="en-US" sz="24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0270E-55F0-BA62-68E1-EBEFE3C45F0B}"/>
              </a:ext>
            </a:extLst>
          </p:cNvPr>
          <p:cNvSpPr txBox="1"/>
          <p:nvPr/>
        </p:nvSpPr>
        <p:spPr>
          <a:xfrm>
            <a:off x="4814170" y="5469037"/>
            <a:ext cx="4896989" cy="6771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Cordia New"/>
                <a:cs typeface="Cordia New"/>
              </a:rPr>
              <a:t>การตรวจเป็นประจำเป็นวิธีเดียวที่จะตรวจสอบว่าคุณเป็นโรคติดต่อทางเพศสัมพันธ์ (</a:t>
            </a:r>
            <a:r>
              <a:rPr lang="en-US" sz="2000" b="1" dirty="0">
                <a:solidFill>
                  <a:schemeClr val="bg1"/>
                </a:solidFill>
                <a:latin typeface="Cordia New"/>
                <a:cs typeface="Cordia New"/>
              </a:rPr>
              <a:t>STI) </a:t>
            </a:r>
            <a:r>
              <a:rPr lang="th-TH" sz="2000" b="1" dirty="0">
                <a:solidFill>
                  <a:schemeClr val="bg1"/>
                </a:solidFill>
                <a:latin typeface="Cordia New"/>
                <a:cs typeface="Cordia New"/>
              </a:rPr>
              <a:t>หรือไม่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E1CCAD-B8E3-F3BE-71B7-6830A7B24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3105" y="4233962"/>
            <a:ext cx="2559050" cy="24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/>
          </p:cNvSpPr>
          <p:nvPr/>
        </p:nvSpPr>
        <p:spPr>
          <a:xfrm>
            <a:off x="358413" y="576517"/>
            <a:ext cx="6439202" cy="1714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th-TH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ใครบ้างที่ควรตรวจหาโรคติดต่อทางเพศสัมพันธ์ (</a:t>
            </a:r>
            <a:r>
              <a:rPr lang="en-US" sz="36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STI)</a:t>
            </a:r>
          </a:p>
          <a:p>
            <a:pPr>
              <a:lnSpc>
                <a:spcPts val="4200"/>
              </a:lnSpc>
            </a:pPr>
            <a:r>
              <a:rPr lang="th-TH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ควรพิจารณาเข้ารับการตรวจ หากคุณ: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648BE-2DFE-6C84-854A-C8961DB89881}"/>
              </a:ext>
            </a:extLst>
          </p:cNvPr>
          <p:cNvSpPr txBox="1"/>
          <p:nvPr/>
        </p:nvSpPr>
        <p:spPr>
          <a:xfrm>
            <a:off x="250732" y="4363656"/>
            <a:ext cx="223782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เคยมีเพศสัมพันธ์โดยไม่ใช้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algn="ctr">
              <a:spcAft>
                <a:spcPts val="500"/>
              </a:spcAft>
              <a:buSzPct val="80000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ถุงยางอนามัย (การมีเพศสัมพันธ์โดยไม่ป้องกัน)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7B383-7FBA-0347-56F8-F1C0BA9C0BA1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เป็นชายที่มีเพศสัมพันธ์กับชายโดยไม่มีการป้องกัน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B82E1-E3CA-13FA-D5FB-35DDBFEDD378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dirty="0">
                <a:solidFill>
                  <a:srgbClr val="002664"/>
                </a:solidFill>
                <a:latin typeface="Public Sans ExtraLight" pitchFamily="2" charset="77"/>
              </a:rPr>
              <a:t>กำลังตั้งครรภ์หรือกำลังวางแผนจะตั้งครรภ์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ECAEAB-66EC-D7B5-A665-D9C23CD42595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dirty="0">
                <a:solidFill>
                  <a:srgbClr val="002664"/>
                </a:solidFill>
                <a:latin typeface="Cordia New"/>
                <a:cs typeface="Cordia New"/>
              </a:rPr>
              <a:t>เป็นโรคติดต่อทางเพศสัมพันธ์ (</a:t>
            </a:r>
            <a:r>
              <a:rPr lang="en-US" sz="2000" dirty="0">
                <a:solidFill>
                  <a:srgbClr val="002664"/>
                </a:solidFill>
                <a:latin typeface="Cordia New"/>
                <a:cs typeface="Cordia New"/>
              </a:rPr>
              <a:t>STI) </a:t>
            </a:r>
            <a:r>
              <a:rPr lang="th-TH" sz="2000" dirty="0">
                <a:solidFill>
                  <a:srgbClr val="002664"/>
                </a:solidFill>
                <a:latin typeface="Cordia New"/>
                <a:cs typeface="Cordia New"/>
              </a:rPr>
              <a:t>ในช่วง     12 เดือนที่ผ่านมา</a:t>
            </a:r>
            <a:endParaRPr lang="en-US" sz="2000" dirty="0">
              <a:latin typeface="Cordia New"/>
              <a:cs typeface="Cordia New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B4F26-5079-78E4-A8D0-59B70D526474}"/>
              </a:ext>
            </a:extLst>
          </p:cNvPr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หรือคู่นอนของคุณมีอาการ (แต่โรคติดต่อทางเพศสัมพันธ์ (</a:t>
            </a:r>
            <a:r>
              <a:rPr lang="en-US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STIs) </a:t>
            </a:r>
            <a:r>
              <a:rPr lang="th-TH" sz="2000" dirty="0">
                <a:solidFill>
                  <a:srgbClr val="002664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ส่วนมากไม่แสดงอาการ)</a:t>
            </a:r>
            <a:endParaRPr lang="en-US" sz="1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DF3563-7CB5-8AAD-770C-CCEC1FEA904E}"/>
              </a:ext>
            </a:extLst>
          </p:cNvPr>
          <p:cNvGrpSpPr/>
          <p:nvPr/>
        </p:nvGrpSpPr>
        <p:grpSpPr>
          <a:xfrm>
            <a:off x="8188916" y="648957"/>
            <a:ext cx="2857452" cy="1788500"/>
            <a:chOff x="8566982" y="548524"/>
            <a:chExt cx="2428964" cy="17885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05C8E6-FB6C-C282-CB91-370EB4D8F5B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3583" y="548524"/>
              <a:ext cx="2422363" cy="17885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/>
            <p:nvPr/>
          </p:nvSpPr>
          <p:spPr>
            <a:xfrm>
              <a:off x="8566982" y="873705"/>
              <a:ext cx="2422363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th-TH" sz="2000" b="1" dirty="0">
                  <a:solidFill>
                    <a:schemeClr val="bg1"/>
                  </a:solidFill>
                  <a:latin typeface="Public Sans Medium" pitchFamily="2" charset="77"/>
                </a:rPr>
                <a:t>การเข้ารับการตรวจบ่อย ๆ เป็นเรื่องดีสำหรับสุขภาพของคุณ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CD3771-8079-D5D0-0F1F-ED953AD0E3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322" y="-664678"/>
            <a:ext cx="58610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D7939F9-506E-4121-8383-D1780F325AE9}"/>
</file>

<file path=customXml/itemProps2.xml><?xml version="1.0" encoding="utf-8"?>
<ds:datastoreItem xmlns:ds="http://schemas.openxmlformats.org/officeDocument/2006/customXml" ds:itemID="{B837A007-E746-4DF3-963E-122918BD8A20}"/>
</file>

<file path=customXml/itemProps3.xml><?xml version="1.0" encoding="utf-8"?>
<ds:datastoreItem xmlns:ds="http://schemas.openxmlformats.org/officeDocument/2006/customXml" ds:itemID="{8B3DF1A9-FE19-4332-96D9-AC0BBCE2BC59}"/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1768</Words>
  <Application>Microsoft Office PowerPoint</Application>
  <PresentationFormat>Widescreen</PresentationFormat>
  <Paragraphs>201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Aptos Display</vt:lpstr>
      <vt:lpstr>Arial</vt:lpstr>
      <vt:lpstr>Cordia New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โรคติดต่อทางเพศสัมพันธ์ (STIs) คืออะไร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ฉันสามารถตรวจหาโรคติดต่อทางเพศสัมพันธ์</vt:lpstr>
      <vt:lpstr>PowerPoint Presentation</vt:lpstr>
      <vt:lpstr>โรคติดต่อทางเพศสัมพันธ์ (STIs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198</cp:revision>
  <dcterms:created xsi:type="dcterms:W3CDTF">2025-06-03T07:12:24Z</dcterms:created>
  <dcterms:modified xsi:type="dcterms:W3CDTF">2025-11-06T04:46:56Z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2025-11-06T04:46:09Z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1030960b-7f52-4240-ad85-b701c21c5b7a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