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B0CA5-8FC2-29B9-0BDC-AA1228C5366A}" name="Guest User" initials="GU" userId="S::urn:spo:tenantanon#a687a7bf-02db-43df-bcbb-e7a8bda611a2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A179E-D663-B1F5-A09D-27824A974F89}" v="2" dt="2025-07-17T12:02:17.014"/>
    <p1510:client id="{CEF35D9B-70BE-18E1-8226-78F131DEB46E}" v="7" dt="2025-07-16T22:25:21.241"/>
    <p1510:client id="{DEFBAFEA-EA2C-E7E7-5F41-B333E3D753D4}" v="155" dt="2025-07-16T23:10:01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35" autoAdjust="0"/>
  </p:normalViewPr>
  <p:slideViewPr>
    <p:cSldViewPr snapToGrid="0">
      <p:cViewPr varScale="1">
        <p:scale>
          <a:sx n="87" d="100"/>
          <a:sy n="87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1A5B-E83D-C587-0841-56EACD28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C8923-9B75-AE0C-7A52-F8B0340A1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E138-C54C-30DC-093D-2C08DA38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05B32-F13F-E381-2802-D562145D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5996-721C-589A-1171-2EB31AD3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8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1424-3E6F-A2CE-DB65-B30D18CF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A3957-9C3A-3C48-A3D5-F43AE2B26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01288-5E37-C53B-77F4-E7D72651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AC9D0-D07D-DA88-06DD-871AADD3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78209-7A68-79C4-281A-EF6ABC08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31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C5A82-ED25-6CED-0ECA-67B35D06F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78470-3617-1536-0F02-BCD425077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462A-2254-7E19-43CB-873D0B87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27C8-6FF9-2FF7-9CB8-78295DAC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E051D-6E18-1EF1-799C-889D4CE6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2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C2F4-4545-337A-9D97-D30DD7E7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86F5-4DB7-62FC-FAAD-DF4E81AB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7C8F-827B-1675-E828-2C8C94A0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F4671-1986-5EFA-3859-B4A7C7FD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7D5D-DCE8-280E-EE07-A47125AC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464A-4B23-787B-DB35-B7DB861F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1E634-ADB5-9DEE-147B-AD8690494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E237-4FD3-5878-5798-04161E58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71F76-ED70-ACAD-E35D-23263551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B6088-5AB9-CF75-E33B-08CB2998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5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5A95-5DF0-A9E3-2C92-94221D25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5601-0901-869D-CEF0-9B60BAE46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F3BBD-9F41-573F-FFD4-ACAF2A774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FFC45-D44E-8860-7C14-56B57A74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0508D-45AA-011F-1352-1E12E652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0E68-0C32-A2B4-6060-A4EBC28B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97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757C-6640-23DB-1B0D-13B85FBD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FFB8F-FE70-9034-824D-9BB37B5F9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CEAF8-3118-32B1-FA03-97DE7A67D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E804F-DB31-3A4A-3529-42F376E34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2CC59-B939-30CF-9DF4-020ECE2DF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9C88F-EBD5-CF8C-75DF-45635872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CCE5A-EC96-2426-FFD1-D6E19B56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8F3B-9DD4-06BA-CCA6-3E534434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43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6F13-9892-84F8-AC79-D5B9C53B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AFD9-8C4C-86CC-1EED-A3B34ACC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EA702-0E8B-E8C4-2E19-D91C9D2A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72022-17D8-5133-5BF6-697A08A1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8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3DD04-821B-DA5E-3A65-7BBEB242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C4F46-8261-2F27-BA6D-F14BDDE9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115A7-726C-DC74-1711-B799C8DA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1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9CAD-5B16-B358-446E-BC0184AE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F668-E15C-FF70-0E56-65CEF64F5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91005-E0A3-D96A-CF2D-42CB9B7C0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ACBDF-60F2-241F-7962-073F80C2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28A45-59E5-BEB0-5E0D-D1557B09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C07EC-4D72-06DF-F365-BD287C19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8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AFD4-1FF6-2779-715E-24836436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5A6DF-F0A2-DAC8-C40E-BCF1D7CE5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4EB77-C3FD-2771-84DC-53E02349F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7FB79-9459-E872-C3D8-ED72786A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9CA51-9E00-C190-CDF2-169AB039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4A112-7C37-E63E-BF9B-61AF48B2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20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DE940-7D28-8EF9-3D4A-AE46DBAD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0B502-E028-3D58-5826-A20864DF4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26AF-DDB4-52E4-AB12-7282402F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4951D7-A634-41F3-A997-E8910AD7CD0A}" type="datetimeFigureOut">
              <a:rPr lang="en-AU" smtClean="0"/>
              <a:t>6/11/2025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FB696-64EF-C040-8911-882968515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C1E3A-A94B-FCA7-CAD8-A062F4A42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B8FA6-30DA-466B-9175-C29A9A67CF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35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8.emf"/><Relationship Id="rId7" Type="http://schemas.openxmlformats.org/officeDocument/2006/relationships/hyperlink" Target="http://www.fpnsw.org.au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althdirect.gov.au/sexually-transmitted-infections-sti" TargetMode="External"/><Relationship Id="rId5" Type="http://schemas.openxmlformats.org/officeDocument/2006/relationships/hyperlink" Target="http://www.health.nsw.gov.au/sexualhealth" TargetMode="External"/><Relationship Id="rId4" Type="http://schemas.openxmlformats.org/officeDocument/2006/relationships/hyperlink" Target="http://www.mhahs.org.a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person holding a magnifying glass&#10;&#10;AI-generated content may be incorrect.">
            <a:extLst>
              <a:ext uri="{FF2B5EF4-FFF2-40B4-BE49-F238E27FC236}">
                <a16:creationId xmlns:a16="http://schemas.microsoft.com/office/drawing/2014/main" id="{0517121E-0902-40E8-C19E-AD78B86B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57B3C-8280-8B3C-6088-F415512D3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850" y="5441950"/>
            <a:ext cx="1327150" cy="1289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7530EE-3665-B99A-1D1E-EE1971EFE4FA}"/>
              </a:ext>
            </a:extLst>
          </p:cNvPr>
          <p:cNvSpPr txBox="1"/>
          <p:nvPr/>
        </p:nvSpPr>
        <p:spPr>
          <a:xfrm>
            <a:off x="5414963" y="2512403"/>
            <a:ext cx="6523733" cy="1833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ur-PK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سیکس یعنی جنسی فعل کے ذریعے لگنے والے انفیکشنز </a:t>
            </a:r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(STIs)</a:t>
            </a:r>
            <a:r>
              <a:rPr lang="ur-PK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کو سمجھنا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Picture 4" descr="A red flower with blue text&#10;&#10;AI-generated content may be incorrect.">
            <a:extLst>
              <a:ext uri="{FF2B5EF4-FFF2-40B4-BE49-F238E27FC236}">
                <a16:creationId xmlns:a16="http://schemas.microsoft.com/office/drawing/2014/main" id="{3BA63FF4-B4AB-559A-261D-BB0DC486E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50952"/>
            <a:ext cx="1295400" cy="12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8D311EE-5064-438C-D54F-BEB9D9A9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09547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669662D-E6FF-1AF2-09E8-085CBB1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59382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10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72D7259-7C8C-9471-5461-97AAB88A881D}"/>
              </a:ext>
            </a:extLst>
          </p:cNvPr>
          <p:cNvSpPr/>
          <p:nvPr/>
        </p:nvSpPr>
        <p:spPr>
          <a:xfrm flipH="1">
            <a:off x="431277" y="5208765"/>
            <a:ext cx="11340176" cy="920664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A0D443-2631-8A3D-0F6D-8D3B96F7ABD2}"/>
              </a:ext>
            </a:extLst>
          </p:cNvPr>
          <p:cNvSpPr/>
          <p:nvPr/>
        </p:nvSpPr>
        <p:spPr>
          <a:xfrm flipH="1">
            <a:off x="420547" y="2293415"/>
            <a:ext cx="5517266" cy="2174414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23F8EFE-CB11-8765-AAFB-24FE8ABF4A61}"/>
              </a:ext>
            </a:extLst>
          </p:cNvPr>
          <p:cNvSpPr/>
          <p:nvPr/>
        </p:nvSpPr>
        <p:spPr>
          <a:xfrm flipH="1">
            <a:off x="6254187" y="2293415"/>
            <a:ext cx="5517266" cy="2174414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F2F037C6-CC72-4ED7-8079-4A51BE0352E0}"/>
              </a:ext>
            </a:extLst>
          </p:cNvPr>
          <p:cNvSpPr txBox="1">
            <a:spLocks/>
          </p:cNvSpPr>
          <p:nvPr/>
        </p:nvSpPr>
        <p:spPr>
          <a:xfrm flipH="1">
            <a:off x="6091097" y="566355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000">
                <a:latin typeface="Arial"/>
                <a:cs typeface="Arial"/>
              </a:defRPr>
            </a:pPr>
            <a:r>
              <a:rPr lang="en-US" sz="4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STIs</a:t>
            </a:r>
            <a:r>
              <a:rPr lang="ar-AE" sz="4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کے</a:t>
            </a:r>
            <a:r>
              <a:rPr lang="ar-AE" sz="4000" b="1" dirty="0">
                <a:solidFill>
                  <a:srgbClr val="002060"/>
                </a:solidFill>
                <a:latin typeface="Calibri"/>
                <a:cs typeface="Calibri"/>
              </a:rPr>
              <a:t> لیۓ </a:t>
            </a:r>
            <a:r>
              <a:rPr lang="ar-AE" sz="4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کن قسموں کے ٹیسٹ موجود ہیں؟</a:t>
            </a:r>
            <a:endParaRPr lang="ar-AE" sz="4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D89E0-855C-CCA8-CA90-F28F54716573}"/>
              </a:ext>
            </a:extLst>
          </p:cNvPr>
          <p:cNvSpPr txBox="1"/>
          <p:nvPr/>
        </p:nvSpPr>
        <p:spPr>
          <a:xfrm flipH="1">
            <a:off x="567159" y="5474825"/>
            <a:ext cx="11063851" cy="532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>
                <a:solidFill>
                  <a:srgbClr val="313131"/>
                </a:solidFill>
                <a:effectLst/>
                <a:latin typeface="-apple-system"/>
              </a:defRPr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STIs</a:t>
            </a:r>
            <a:r>
              <a:rPr lang="ar-AE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 موجودگی کا پتہ چلانے کا واحد طریقہ باقاعدگی سے ٹیسٹ کروانا ہے۔</a:t>
            </a:r>
            <a:endParaRPr lang="ar-AE" sz="2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494BD-5A8C-FD87-A7FB-204724B8244D}"/>
              </a:ext>
            </a:extLst>
          </p:cNvPr>
          <p:cNvSpPr txBox="1"/>
          <p:nvPr/>
        </p:nvSpPr>
        <p:spPr>
          <a:xfrm flipH="1">
            <a:off x="1474094" y="3115496"/>
            <a:ext cx="394696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effectLst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پیشاب کا نمونہ</a:t>
            </a:r>
            <a:endParaRPr lang="en-PH" sz="180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effectLst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وجائنا، مقعد یا گلے سے لیا ہوا سواب</a:t>
            </a:r>
            <a:endParaRPr lang="en-PH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6FB74-918D-7953-505E-0693DEE5862C}"/>
              </a:ext>
            </a:extLst>
          </p:cNvPr>
          <p:cNvSpPr txBox="1"/>
          <p:nvPr/>
        </p:nvSpPr>
        <p:spPr>
          <a:xfrm flipH="1">
            <a:off x="6958998" y="3115496"/>
            <a:ext cx="43173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effectLst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خون کا ٹیسٹ</a:t>
            </a:r>
            <a:endParaRPr lang="en-PH" sz="180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  <a:effectLst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السر یا زخم نما پھنسی سے لیا ہوا سواب</a:t>
            </a:r>
            <a:endParaRPr lang="en-PH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2D3378-9E71-3246-CEEE-744F12741C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597649" y="-709574"/>
            <a:ext cx="4914900" cy="2330450"/>
          </a:xfrm>
          <a:prstGeom prst="rect">
            <a:avLst/>
          </a:prstGeom>
        </p:spPr>
      </p:pic>
      <p:sp>
        <p:nvSpPr>
          <p:cNvPr id="16" name="Round Same-side Corner of Rectangle 6">
            <a:extLst>
              <a:ext uri="{FF2B5EF4-FFF2-40B4-BE49-F238E27FC236}">
                <a16:creationId xmlns:a16="http://schemas.microsoft.com/office/drawing/2014/main" id="{327013AE-CB91-7D38-FD5E-BC18C8B93B4E}"/>
              </a:ext>
            </a:extLst>
          </p:cNvPr>
          <p:cNvSpPr/>
          <p:nvPr/>
        </p:nvSpPr>
        <p:spPr>
          <a:xfrm>
            <a:off x="6265826" y="2298329"/>
            <a:ext cx="5517266" cy="673308"/>
          </a:xfrm>
          <a:prstGeom prst="round2SameRect">
            <a:avLst/>
          </a:prstGeom>
          <a:solidFill>
            <a:srgbClr val="B9A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8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سِفلس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 Same-side Corner of Rectangle 8">
            <a:extLst>
              <a:ext uri="{FF2B5EF4-FFF2-40B4-BE49-F238E27FC236}">
                <a16:creationId xmlns:a16="http://schemas.microsoft.com/office/drawing/2014/main" id="{D6EFBB82-C2A7-D095-A6FA-BC85CFB9E810}"/>
              </a:ext>
            </a:extLst>
          </p:cNvPr>
          <p:cNvSpPr/>
          <p:nvPr/>
        </p:nvSpPr>
        <p:spPr>
          <a:xfrm>
            <a:off x="413821" y="2293414"/>
            <a:ext cx="5517266" cy="673308"/>
          </a:xfrm>
          <a:prstGeom prst="round2SameRect">
            <a:avLst/>
          </a:prstGeom>
          <a:solidFill>
            <a:srgbClr val="00C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b="1"/>
            </a:pPr>
            <a:r>
              <a:rPr lang="ar-SA" sz="18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کلامیڈیا</a:t>
            </a:r>
          </a:p>
          <a:p>
            <a:pPr algn="ctr" rtl="1">
              <a:defRPr b="1"/>
            </a:pPr>
            <a:r>
              <a:rPr lang="ar-SA" sz="18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گونوریا</a:t>
            </a:r>
            <a:endParaRPr lang="ar-SA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741A63-2E50-3D3A-56DC-3B9CB5BAF5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48411" y="2451644"/>
            <a:ext cx="1447800" cy="2279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08D4A8-0418-6561-CD1F-B9803377BD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6385756" y="2451644"/>
            <a:ext cx="1460500" cy="23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E60F85D-F12D-4A4A-2552-6C56A451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2753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7D3FF70-BE4B-AB77-BC1C-E683E3B3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70892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11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6AB00D2-7460-BDDC-B2B4-AAE4E25EF1F5}"/>
              </a:ext>
            </a:extLst>
          </p:cNvPr>
          <p:cNvSpPr txBox="1">
            <a:spLocks/>
          </p:cNvSpPr>
          <p:nvPr/>
        </p:nvSpPr>
        <p:spPr>
          <a:xfrm flipH="1">
            <a:off x="7548794" y="1260965"/>
            <a:ext cx="4259893" cy="13003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STIs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کا ٹیسٹ کہاں سے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6FEC90-0C44-334E-8C5A-D26C5BB9F3FF}"/>
              </a:ext>
            </a:extLst>
          </p:cNvPr>
          <p:cNvGrpSpPr/>
          <p:nvPr/>
        </p:nvGrpSpPr>
        <p:grpSpPr>
          <a:xfrm flipH="1">
            <a:off x="6129569" y="3146057"/>
            <a:ext cx="2838450" cy="2254250"/>
            <a:chOff x="7331839" y="3429000"/>
            <a:chExt cx="2838450" cy="22542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44ACA7-E562-0470-3E45-EFCF9FAA90E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331839" y="3429000"/>
              <a:ext cx="2838450" cy="22542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3B216C-0884-6B28-0850-7A05AF4A6A3B}"/>
                </a:ext>
              </a:extLst>
            </p:cNvPr>
            <p:cNvSpPr txBox="1"/>
            <p:nvPr/>
          </p:nvSpPr>
          <p:spPr>
            <a:xfrm>
              <a:off x="7478150" y="3891862"/>
              <a:ext cx="254582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R="0" lvl="0" algn="ctr" defTabSz="914400" rtl="1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 b="1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r>
                <a:rPr lang="en-US" sz="2000" dirty="0">
                  <a:solidFill>
                    <a:schemeClr val="bg1"/>
                  </a:solidFill>
                  <a:effectLst/>
                  <a:latin typeface="Calibri"/>
                  <a:ea typeface="Arial" panose="020B0604020202020204" pitchFamily="34" charset="0"/>
                </a:rPr>
                <a:t> STI </a:t>
              </a:r>
              <a:r>
                <a:rPr lang="ar-AE" sz="20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ٹیسٹنگ بہت کم وقت میں، آسانی سے اور رازداری </a:t>
              </a:r>
              <a:r>
                <a:rPr lang="ar-AE" sz="2000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سے</a:t>
              </a:r>
              <a:r>
                <a:rPr lang="ar-AE" sz="20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AE" sz="2000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ہو</a:t>
              </a:r>
              <a:r>
                <a:rPr lang="ar-AE" sz="20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AE" sz="2000" dirty="0" err="1">
                  <a:solidFill>
                    <a:schemeClr val="bg1"/>
                  </a:solidFill>
                  <a:ea typeface="Arial" panose="020B0604020202020204" pitchFamily="34" charset="0"/>
                  <a:cs typeface="Calibri"/>
                </a:rPr>
                <a:t>جاتا</a:t>
              </a:r>
              <a:r>
                <a:rPr lang="ar-AE" sz="20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AE" sz="2000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ہے</a:t>
              </a:r>
              <a:r>
                <a:rPr lang="ar-AE" sz="20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۔</a:t>
              </a:r>
              <a:endParaRPr lang="ar-AE" sz="2000" b="1" i="0" dirty="0">
                <a:solidFill>
                  <a:schemeClr val="bg1"/>
                </a:solidFill>
                <a:effectLst/>
                <a:latin typeface="-apple-system"/>
                <a:cs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F5B635-3FEF-5735-4116-80E64208D3F6}"/>
              </a:ext>
            </a:extLst>
          </p:cNvPr>
          <p:cNvSpPr txBox="1"/>
          <p:nvPr/>
        </p:nvSpPr>
        <p:spPr>
          <a:xfrm flipH="1">
            <a:off x="-86098" y="983911"/>
            <a:ext cx="6986240" cy="1972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ان جگہوں پر 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ٹیسٹ کروا سکتے ہیں: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ڈاکٹر یا جنرل پریکٹیشنر (جی پی)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NSW - NSW Sexual Health Clinics 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سیکسوئل ہیلتھ کلینکس</a:t>
            </a:r>
            <a:endParaRPr lang="en-PH" sz="20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Family Planning </a:t>
            </a:r>
            <a:r>
              <a:rPr lang="en-PH" sz="2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فیملی پلاننگ سنٹرز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831E44-0A1A-9AD3-0725-5295A7F9B1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8515396" y="3582365"/>
            <a:ext cx="3009900" cy="436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534028-7729-3761-5541-498889B8060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1086498" y="470467"/>
            <a:ext cx="781050" cy="7810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1CE1DC8-DD67-80E3-3746-37C3602DD2CA}"/>
              </a:ext>
            </a:extLst>
          </p:cNvPr>
          <p:cNvGrpSpPr/>
          <p:nvPr/>
        </p:nvGrpSpPr>
        <p:grpSpPr>
          <a:xfrm flipH="1">
            <a:off x="8000613" y="2125906"/>
            <a:ext cx="2988000" cy="847725"/>
            <a:chOff x="199373" y="1551007"/>
            <a:chExt cx="3935302" cy="847725"/>
          </a:xfrm>
        </p:grpSpPr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2F24E4AC-4DF3-3A75-9478-A6DE76D0DA68}"/>
                </a:ext>
              </a:extLst>
            </p:cNvPr>
            <p:cNvSpPr>
              <a:spLocks/>
            </p:cNvSpPr>
            <p:nvPr/>
          </p:nvSpPr>
          <p:spPr>
            <a:xfrm rot="21382852">
              <a:off x="199373" y="1551007"/>
              <a:ext cx="3929126" cy="8477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5">
              <a:extLst>
                <a:ext uri="{FF2B5EF4-FFF2-40B4-BE49-F238E27FC236}">
                  <a16:creationId xmlns:a16="http://schemas.microsoft.com/office/drawing/2014/main" id="{73DD1128-FDA0-5303-1279-CA57B4175EEF}"/>
                </a:ext>
              </a:extLst>
            </p:cNvPr>
            <p:cNvSpPr txBox="1">
              <a:spLocks/>
            </p:cNvSpPr>
            <p:nvPr/>
          </p:nvSpPr>
          <p:spPr>
            <a:xfrm rot="21382852">
              <a:off x="205549" y="1674607"/>
              <a:ext cx="3929126" cy="6520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4500"/>
                </a:lnSpc>
              </a:pPr>
              <a:r>
                <a:rPr lang="ar-SA" sz="3200" b="1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کروایا جا سکتا ہے؟</a:t>
              </a:r>
              <a:endParaRPr lang="en-US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96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31BF56-E33C-6F18-5D3D-576E616E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417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12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11D6147-186A-C81C-672D-FCCAD22D2504}"/>
              </a:ext>
            </a:extLst>
          </p:cNvPr>
          <p:cNvSpPr txBox="1">
            <a:spLocks/>
          </p:cNvSpPr>
          <p:nvPr/>
        </p:nvSpPr>
        <p:spPr>
          <a:xfrm flipH="1">
            <a:off x="4317403" y="438493"/>
            <a:ext cx="7469582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ٹیسٹنگ: آپ سے کیا پوچھا جا سکتا ہے؟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89879-71AC-419E-F24B-09A622F05D24}"/>
              </a:ext>
            </a:extLst>
          </p:cNvPr>
          <p:cNvSpPr txBox="1"/>
          <p:nvPr/>
        </p:nvSpPr>
        <p:spPr>
          <a:xfrm flipH="1">
            <a:off x="496364" y="2082099"/>
            <a:ext cx="7765433" cy="3820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کیا آپ میں کوئی ایسی علامات ہیں جن کی وجہ سے آپ کو فکر ہے؟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پچھلی بار آپ نے کب 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سیکس کیا تھا؟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کیا پہلے کبھی آپ کا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ٹیسٹ ہوا ہے؟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کیا آپ مردانہ عضو رکھنے والے لوگوں، وجائنا رکھنے والے لوگوں یا دونوں طرح کے لوگوں کے ساتھ سیکس کرتے ہیں؟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آپ کے گلے، مقعد یا جنسی اعضا میں ہو سکتے ہیں۔</a:t>
            </a:r>
            <a:r>
              <a:rPr lang="en-PH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کیا آپ کے خیال میں ہمیں ان حصوں میں سے کسی کا ٹیسٹ کرنا چاہیے؟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آخری بار آپ نے کنڈوم کے بغیر سیکس کب کیا تھا؟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کیا آپ حمل روکنے کا کوئی اور طریقہ استعمال کرتے ہیں؟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کیا آپ نے کبھی اپنی مرضی کے خلاف سیکس کیا ہے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؟</a:t>
            </a:r>
            <a:endParaRPr lang="en-US" sz="20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A3A71-9F75-2DEF-8BE9-F71EE9A702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239418" y="-567538"/>
            <a:ext cx="3295650" cy="7156450"/>
          </a:xfrm>
          <a:prstGeom prst="rect">
            <a:avLst/>
          </a:prstGeom>
        </p:spPr>
      </p:pic>
      <p:pic>
        <p:nvPicPr>
          <p:cNvPr id="10" name="Picture 9" descr="A cartoon of a person in a white coat holding a clipboard&#10;&#10;AI-generated content may be incorrect.">
            <a:extLst>
              <a:ext uri="{FF2B5EF4-FFF2-40B4-BE49-F238E27FC236}">
                <a16:creationId xmlns:a16="http://schemas.microsoft.com/office/drawing/2014/main" id="{20006947-9C20-F564-0DA8-171DD47A2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9970" y="1558520"/>
            <a:ext cx="3706630" cy="5299297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89A19CC-172C-721E-0480-E893BBD0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089418" y="64443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pic>
        <p:nvPicPr>
          <p:cNvPr id="12" name="Picture 11" descr="A green tick on a blue background&#10;&#10;AI-generated content may be incorrect.">
            <a:extLst>
              <a:ext uri="{FF2B5EF4-FFF2-40B4-BE49-F238E27FC236}">
                <a16:creationId xmlns:a16="http://schemas.microsoft.com/office/drawing/2014/main" id="{9230E3F5-3020-5723-6A04-CB91FD445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10" y="2614003"/>
            <a:ext cx="454278" cy="3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3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B3C9A1D-473C-697B-F3D0-CD07F5C370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7335910" y="0"/>
            <a:ext cx="4730750" cy="8039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EA7A20-CB65-9882-DC26-AB0562157A1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57674" y="2842641"/>
            <a:ext cx="10833100" cy="5219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9A322-A64B-F207-9417-7DD0FF90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9584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B3B36-DA0A-AF55-9D65-F28A5B70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5354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13</a:t>
            </a:fld>
            <a:endParaRPr lang="en-US">
              <a:solidFill>
                <a:srgbClr val="002664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C07E52-CB19-FD7C-5E7D-B6D8CCEEEC3B}"/>
              </a:ext>
            </a:extLst>
          </p:cNvPr>
          <p:cNvGrpSpPr/>
          <p:nvPr/>
        </p:nvGrpSpPr>
        <p:grpSpPr>
          <a:xfrm flipH="1">
            <a:off x="8559241" y="880230"/>
            <a:ext cx="2988000" cy="847725"/>
            <a:chOff x="199373" y="1551007"/>
            <a:chExt cx="3935302" cy="847725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B9605B1F-B91C-F9A5-AA84-11D1357788C1}"/>
                </a:ext>
              </a:extLst>
            </p:cNvPr>
            <p:cNvSpPr>
              <a:spLocks/>
            </p:cNvSpPr>
            <p:nvPr/>
          </p:nvSpPr>
          <p:spPr>
            <a:xfrm rot="21382852">
              <a:off x="199373" y="1551007"/>
              <a:ext cx="3929126" cy="847725"/>
            </a:xfrm>
            <a:prstGeom prst="roundRect">
              <a:avLst>
                <a:gd name="adj" fmla="val 50000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7" name="Title 5">
              <a:extLst>
                <a:ext uri="{FF2B5EF4-FFF2-40B4-BE49-F238E27FC236}">
                  <a16:creationId xmlns:a16="http://schemas.microsoft.com/office/drawing/2014/main" id="{899D9269-017F-F6C4-8A4A-2ABD62E72656}"/>
                </a:ext>
              </a:extLst>
            </p:cNvPr>
            <p:cNvSpPr txBox="1">
              <a:spLocks/>
            </p:cNvSpPr>
            <p:nvPr/>
          </p:nvSpPr>
          <p:spPr>
            <a:xfrm rot="21382852">
              <a:off x="205549" y="1674607"/>
              <a:ext cx="3929126" cy="6520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ts val="4500"/>
                </a:lnSpc>
              </a:pPr>
              <a:r>
                <a:rPr lang="en-US" sz="4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STIs</a:t>
              </a:r>
              <a:r>
                <a:rPr lang="ar-SA" sz="40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 کا</a:t>
              </a:r>
              <a:endParaRPr lang="en-US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8" name="Title 5">
            <a:extLst>
              <a:ext uri="{FF2B5EF4-FFF2-40B4-BE49-F238E27FC236}">
                <a16:creationId xmlns:a16="http://schemas.microsoft.com/office/drawing/2014/main" id="{7F4185DE-700C-E35D-62ED-1DB911176067}"/>
              </a:ext>
            </a:extLst>
          </p:cNvPr>
          <p:cNvSpPr txBox="1">
            <a:spLocks/>
          </p:cNvSpPr>
          <p:nvPr/>
        </p:nvSpPr>
        <p:spPr>
          <a:xfrm flipH="1">
            <a:off x="6177335" y="1776357"/>
            <a:ext cx="4259893" cy="13003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علاج کیا ہے؟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E94532F-D58C-FD37-DDE3-341FABC41341}"/>
              </a:ext>
            </a:extLst>
          </p:cNvPr>
          <p:cNvSpPr txBox="1">
            <a:spLocks/>
          </p:cNvSpPr>
          <p:nvPr/>
        </p:nvSpPr>
        <p:spPr>
          <a:xfrm flipH="1">
            <a:off x="769759" y="860992"/>
            <a:ext cx="5976448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سِفلس (آتشک)، کلامیڈیا اور گونوریا (سوزاک) سبھی کا علاج اینٹی بائیوٹکس سے کیا جاتا ہے</a:t>
            </a:r>
            <a:endParaRPr lang="ar-SA" sz="3000" b="1" dirty="0">
              <a:solidFill>
                <a:srgbClr val="00206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8FBD96-B27A-E7EF-38A2-0518C2D402DC}"/>
              </a:ext>
            </a:extLst>
          </p:cNvPr>
          <p:cNvGrpSpPr/>
          <p:nvPr/>
        </p:nvGrpSpPr>
        <p:grpSpPr>
          <a:xfrm flipH="1">
            <a:off x="4843725" y="2326070"/>
            <a:ext cx="2584450" cy="1962150"/>
            <a:chOff x="5629717" y="2808988"/>
            <a:chExt cx="2584450" cy="19621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5E42F-A200-A82B-3A25-C95FCC0A3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9717" y="2808988"/>
              <a:ext cx="2584450" cy="19621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D6F717-5207-4C51-ED94-AC5DA59FEA92}"/>
                </a:ext>
              </a:extLst>
            </p:cNvPr>
            <p:cNvSpPr txBox="1"/>
            <p:nvPr/>
          </p:nvSpPr>
          <p:spPr>
            <a:xfrm>
              <a:off x="5972538" y="3102015"/>
              <a:ext cx="1847997" cy="11380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defRPr b="1"/>
              </a:pPr>
              <a:r>
                <a:rPr lang="ar-SA" sz="2000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دوبارہ انفیکشن ہونا ممکن ہے۔ اکثر ٹیسٹ کرواتے رہیں۔</a:t>
              </a:r>
              <a:endParaRPr lang="ar-SA" sz="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1020770-7A80-3AC2-3E3B-ADE140CF2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54676" y="4170021"/>
            <a:ext cx="31242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C65408E-5083-2EE7-E89E-F96A0FCC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5146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B6459CF-C374-5FF5-E8BE-15DC8104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4604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14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E60267D-F237-D447-BACF-B2E8541B7E47}"/>
              </a:ext>
            </a:extLst>
          </p:cNvPr>
          <p:cNvSpPr txBox="1">
            <a:spLocks/>
          </p:cNvSpPr>
          <p:nvPr/>
        </p:nvSpPr>
        <p:spPr>
          <a:xfrm flipH="1">
            <a:off x="5563208" y="1036956"/>
            <a:ext cx="6184792" cy="2026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ur-PK" sz="4000" b="1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میں</a:t>
            </a: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خود کو</a:t>
            </a:r>
            <a:r>
              <a:rPr lang="en-PH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سے کیسے محفوظ رکھ سکتا/سکتی ہوں؟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2200"/>
              </a:lnSpc>
            </a:pPr>
            <a:endParaRPr lang="en-US" sz="2000" b="1" dirty="0">
              <a:solidFill>
                <a:srgbClr val="002664"/>
              </a:solidFill>
              <a:latin typeface="Public Sans Medium" pitchFamily="2" charset="77"/>
              <a:cs typeface="Poppins" pitchFamily="2" charset="77"/>
            </a:endParaRPr>
          </a:p>
          <a:p>
            <a:pPr algn="r" rtl="1" fontAlgn="base">
              <a:defRPr b="1">
                <a:solidFill>
                  <a:srgbClr val="000000"/>
                </a:solidFill>
                <a:cs typeface="Calibri"/>
              </a:defRPr>
            </a:pPr>
            <a:r>
              <a:rPr lang="ar-SA" sz="2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خود کو محفوظ رکھنے کا بہترین طریقہ سیف سیکس پر عمل کرنا ہے۔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4ED6A-63E7-7275-4375-D88CE04F556D}"/>
              </a:ext>
            </a:extLst>
          </p:cNvPr>
          <p:cNvSpPr txBox="1"/>
          <p:nvPr/>
        </p:nvSpPr>
        <p:spPr>
          <a:xfrm flipH="1">
            <a:off x="6958012" y="3429000"/>
            <a:ext cx="4821415" cy="28076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وجائنا، مقعد، منہ کے راستے سیکس سمیت کسی بھی قسم کی سیکس کرتے ہوئے کنڈوم یا ڈیم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(dam) 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استعمال کریں</a:t>
            </a: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وجائنا کے راستے سیکس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مقعد کے راستے سیکس 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منہ کے راستے سیکس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38857-37D4-673D-ED47-F97C2581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665" y="3429000"/>
            <a:ext cx="2647950" cy="276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76556-3126-739B-B470-E00097E859C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33101" y="130723"/>
            <a:ext cx="4978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499DC5-83C0-D141-F46C-DDF40C2DB3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448512" y="-1229226"/>
            <a:ext cx="8096250" cy="8039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B494F-EF1F-9570-1FAD-18567B4B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55205" y="6370854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F87A-7078-8CE6-2375-BBFA1F60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49799" y="6298665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15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E8003788-87D4-A370-39CB-A1784AC0D280}"/>
              </a:ext>
            </a:extLst>
          </p:cNvPr>
          <p:cNvSpPr/>
          <p:nvPr/>
        </p:nvSpPr>
        <p:spPr>
          <a:xfrm flipH="1">
            <a:off x="5708769" y="4610843"/>
            <a:ext cx="6158630" cy="1122587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682B78-2778-832C-755A-0084AC9ECFD1}"/>
              </a:ext>
            </a:extLst>
          </p:cNvPr>
          <p:cNvSpPr txBox="1">
            <a:spLocks/>
          </p:cNvSpPr>
          <p:nvPr/>
        </p:nvSpPr>
        <p:spPr>
          <a:xfrm flipH="1">
            <a:off x="5660639" y="542547"/>
            <a:ext cx="6184792" cy="1771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کیا میرے لیے کسی کو اپنے </a:t>
            </a:r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کے متعلق بتانا ضروری ہے؟</a:t>
            </a:r>
            <a:endParaRPr lang="en-US" sz="2000" b="1" dirty="0">
              <a:solidFill>
                <a:srgbClr val="002060"/>
              </a:solidFill>
              <a:latin typeface="Public Sans Medium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6083A-31B4-80E1-DF71-78AF1B2A4026}"/>
              </a:ext>
            </a:extLst>
          </p:cNvPr>
          <p:cNvSpPr txBox="1"/>
          <p:nvPr/>
        </p:nvSpPr>
        <p:spPr>
          <a:xfrm flipH="1">
            <a:off x="4770308" y="2320281"/>
            <a:ext cx="6986240" cy="1875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قانون آپ کو کسی کو بتانے کا پابند نہیں کرتا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جن لوگوں کے ساتھ سیکس کریں، ان کو بتانا اہم ہے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آپ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معقول </a:t>
            </a:r>
            <a:r>
              <a:rPr lang="ar-SA" sz="2000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احتیاطیں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اختیار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کرنے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کے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لیۓ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ذمہ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دار </a:t>
            </a:r>
            <a:r>
              <a:rPr lang="ar-SA" sz="2000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ہیں</a:t>
            </a:r>
            <a:endParaRPr lang="en-PH" sz="2000" dirty="0" err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اگر جان بوجھ کر کسی تک انفیکشن پہنچایا جائے تو یہ فوجداری جرم ہے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CB3A5-8C8C-F614-B824-3F667622F202}"/>
              </a:ext>
            </a:extLst>
          </p:cNvPr>
          <p:cNvSpPr txBox="1"/>
          <p:nvPr/>
        </p:nvSpPr>
        <p:spPr>
          <a:xfrm flipH="1">
            <a:off x="5836989" y="4819033"/>
            <a:ext cx="5891514" cy="625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lnSpc>
                <a:spcPct val="107000"/>
              </a:lnSpc>
              <a:defRPr sz="1800" b="1" kern="100">
                <a:ea typeface="Aptos" panose="020B0004020202020204" pitchFamily="34" charset="0"/>
                <a:cs typeface="Arial"/>
              </a:defRPr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STIs </a:t>
            </a:r>
            <a:r>
              <a:rPr lang="ar-AE" sz="2000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ہونا بہت عام ہے۔ اس میں شرم کی کوئی بات نہیں ہے۔</a:t>
            </a:r>
            <a:endParaRPr lang="ar-AE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490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C24774-A651-1DFE-DCD8-7E7C88F8E2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437433" y="-679597"/>
            <a:ext cx="3295650" cy="71564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31AE1-E19C-668A-F76B-A238C6A1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95839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BA6C9-AE4A-7F35-80B6-E7F3ABB3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4605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16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EE72C9B-4FCB-01DC-574F-49F7FAF55558}"/>
              </a:ext>
            </a:extLst>
          </p:cNvPr>
          <p:cNvSpPr txBox="1">
            <a:spLocks/>
          </p:cNvSpPr>
          <p:nvPr/>
        </p:nvSpPr>
        <p:spPr>
          <a:xfrm flipH="1">
            <a:off x="6076668" y="438493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ہم نے آج کیا سیکھا ہے؟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10E75-D59E-D293-4DE7-137EB1EECD55}"/>
              </a:ext>
            </a:extLst>
          </p:cNvPr>
          <p:cNvSpPr txBox="1"/>
          <p:nvPr/>
        </p:nvSpPr>
        <p:spPr>
          <a:xfrm flipH="1">
            <a:off x="401147" y="2168436"/>
            <a:ext cx="7765433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درست یا غلط؟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صرف ان لوگوں کو ہوتے ہیں جو ایک سے زیادہ لوگوں کے ساتھ سیکس کرتے ہیں۔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کسی کو دیکھ کر بتا سکتے ہیں کہ اسے کوئی</a:t>
            </a: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 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ہے۔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کو ٹائلٹ سیٹ پر بیٹھنے سے </a:t>
            </a: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لگ سکتے ہیں۔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کنڈوم تمام </a:t>
            </a: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سے مکمل طور پر محفوظ رکھ سکتا ہے۔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lnSpc>
                <a:spcPct val="125000"/>
              </a:lnSpc>
              <a:spcAft>
                <a:spcPts val="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صرف وجائنا کے راستے سیکس سے لگ سکتے ہیں۔</a:t>
            </a:r>
            <a:endParaRPr lang="ar-SA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2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498C9-B795-81F0-3B69-1C79137374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8469185" y="1693581"/>
            <a:ext cx="4679950" cy="47434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F2AF3-F2DC-B08A-465A-F1C09853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47715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D7D35-98BE-0E60-5E6C-967105FD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167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17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18CAB3BE-424B-3073-D9E6-E73969AEF8A5}"/>
              </a:ext>
            </a:extLst>
          </p:cNvPr>
          <p:cNvSpPr/>
          <p:nvPr/>
        </p:nvSpPr>
        <p:spPr>
          <a:xfrm flipH="1">
            <a:off x="828859" y="602040"/>
            <a:ext cx="6811345" cy="1122587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8FD2307-B96F-5884-0724-119F6E06E39E}"/>
              </a:ext>
            </a:extLst>
          </p:cNvPr>
          <p:cNvSpPr/>
          <p:nvPr/>
        </p:nvSpPr>
        <p:spPr>
          <a:xfrm flipH="1">
            <a:off x="828859" y="2106749"/>
            <a:ext cx="6811345" cy="1122587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7CF020-4BB9-97D4-925A-CD745DB9F9F0}"/>
              </a:ext>
            </a:extLst>
          </p:cNvPr>
          <p:cNvSpPr/>
          <p:nvPr/>
        </p:nvSpPr>
        <p:spPr>
          <a:xfrm flipH="1">
            <a:off x="828859" y="3634607"/>
            <a:ext cx="6811345" cy="1122587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2A3B3F-A234-F70A-1533-05B17D4050F9}"/>
              </a:ext>
            </a:extLst>
          </p:cNvPr>
          <p:cNvSpPr/>
          <p:nvPr/>
        </p:nvSpPr>
        <p:spPr>
          <a:xfrm flipH="1">
            <a:off x="828859" y="5127742"/>
            <a:ext cx="6811345" cy="1122587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7EEB5F3-B7A1-D080-7564-D8E269DB5EB2}"/>
              </a:ext>
            </a:extLst>
          </p:cNvPr>
          <p:cNvSpPr txBox="1">
            <a:spLocks/>
          </p:cNvSpPr>
          <p:nvPr/>
        </p:nvSpPr>
        <p:spPr>
          <a:xfrm flipH="1">
            <a:off x="8102267" y="513139"/>
            <a:ext cx="359206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 err="1">
                <a:solidFill>
                  <a:srgbClr val="FF0000"/>
                </a:solidFill>
                <a:ea typeface="Arial" panose="020B0604020202020204" pitchFamily="34" charset="0"/>
                <a:cs typeface="Calibri"/>
              </a:rPr>
              <a:t>مجھے</a:t>
            </a:r>
            <a:r>
              <a:rPr lang="ar-SA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ar-SA" sz="4000" b="1" dirty="0" err="1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کہاں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ar-SA" sz="4000" b="1" dirty="0" err="1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سے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 مدد مل </a:t>
            </a:r>
            <a:r>
              <a:rPr lang="ar-SA" sz="4000" b="1" dirty="0" err="1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سکتی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ar-SA" sz="4000" b="1" dirty="0" err="1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ہے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؟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DC567-9FDC-866A-8096-06B7C90AEB94}"/>
              </a:ext>
            </a:extLst>
          </p:cNvPr>
          <p:cNvSpPr txBox="1"/>
          <p:nvPr/>
        </p:nvSpPr>
        <p:spPr>
          <a:xfrm flipH="1">
            <a:off x="1010347" y="757547"/>
            <a:ext cx="6629858" cy="943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ar-AE" sz="2000" b="1" kern="1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ڈاکٹر</a:t>
            </a:r>
            <a:r>
              <a:rPr lang="ar-AE" sz="2000" b="1" kern="1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b="1" kern="1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یا</a:t>
            </a:r>
            <a:r>
              <a:rPr lang="ar-AE" sz="2000" b="1" kern="1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b="1" kern="1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جی</a:t>
            </a:r>
            <a:r>
              <a:rPr lang="ar-AE" sz="2000" b="1" kern="1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b="1" kern="1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پی</a:t>
            </a:r>
            <a:r>
              <a:rPr lang="ar-AE" sz="2000" b="1" kern="1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تلاش </a:t>
            </a:r>
            <a:r>
              <a:rPr lang="ar-AE" sz="2000" b="1" kern="1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کرنے</a:t>
            </a:r>
            <a:r>
              <a:rPr lang="ar-AE" sz="2000" b="1" kern="1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b="1" kern="1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کے</a:t>
            </a:r>
            <a:r>
              <a:rPr lang="ar-AE" sz="2000" b="1" kern="1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b="1" kern="1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ليے</a:t>
            </a:r>
            <a:endParaRPr lang="en-US" sz="2000" b="1" dirty="0" err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www.healthdirect.gov.au/australian-health-services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8E24F-029E-99AF-EE9C-64CCE4BB6497}"/>
              </a:ext>
            </a:extLst>
          </p:cNvPr>
          <p:cNvSpPr txBox="1"/>
          <p:nvPr/>
        </p:nvSpPr>
        <p:spPr>
          <a:xfrm flipH="1">
            <a:off x="1010347" y="2250681"/>
            <a:ext cx="6629858" cy="943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PH" sz="2000" b="1" dirty="0">
                <a:effectLst/>
              </a:rPr>
              <a:t> - </a:t>
            </a:r>
            <a:r>
              <a:rPr lang="en-PH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Sexual Hea</a:t>
            </a:r>
            <a:r>
              <a:rPr lang="en-PH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lth Infolink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جنسی صحت کے متعلق معلومات </a:t>
            </a:r>
            <a:endParaRPr lang="en-PH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کا لنک</a:t>
            </a:r>
            <a:r>
              <a:rPr lang="en-PH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www.shil.nsw.gov.au or 1800 451 624 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72A99-85AE-3668-5572-8B159DF95D3F}"/>
              </a:ext>
            </a:extLst>
          </p:cNvPr>
          <p:cNvSpPr txBox="1"/>
          <p:nvPr/>
        </p:nvSpPr>
        <p:spPr>
          <a:xfrm flipH="1">
            <a:off x="1010347" y="3790114"/>
            <a:ext cx="6629858" cy="9439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 - </a:t>
            </a:r>
            <a:r>
              <a:rPr lang="en-PH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services (HALC)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قانونی خدمات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www.halc.org.au or (02) 9492 6540</a:t>
            </a:r>
            <a:endParaRPr lang="en-US" dirty="0">
              <a:latin typeface="Public Sans ExtraLigh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FFD14-7C4D-5DE4-BCC4-75269C4CBAD7}"/>
              </a:ext>
            </a:extLst>
          </p:cNvPr>
          <p:cNvSpPr txBox="1"/>
          <p:nvPr/>
        </p:nvSpPr>
        <p:spPr>
          <a:xfrm flipH="1">
            <a:off x="1010347" y="5283248"/>
            <a:ext cx="6629858" cy="943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PH" sz="2000" b="1" dirty="0">
                <a:cs typeface="Calibri"/>
              </a:rPr>
              <a:t> - </a:t>
            </a:r>
            <a:r>
              <a:rPr lang="en-PH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Let Them Know 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انہیں </a:t>
            </a:r>
            <a:r>
              <a:rPr lang="ar-SA" sz="2000" b="1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بتائیں</a:t>
            </a: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algn="r" rtl="1">
              <a:lnSpc>
                <a:spcPct val="125000"/>
              </a:lnSpc>
              <a:spcAft>
                <a:spcPts val="100"/>
              </a:spcAft>
              <a:buClr>
                <a:srgbClr val="00C296"/>
              </a:buClr>
              <a:buSzPct val="120000"/>
            </a:pPr>
            <a:r>
              <a:rPr lang="en-US" dirty="0">
                <a:solidFill>
                  <a:srgbClr val="002664"/>
                </a:solidFill>
                <a:latin typeface="Public Sans ExtraLight" pitchFamily="2" charset="77"/>
              </a:rPr>
              <a:t>www.letthemknow.org.au</a:t>
            </a:r>
            <a:endParaRPr lang="en-US" dirty="0">
              <a:latin typeface="Public Sans ExtraLight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655E50-5046-37F0-33B8-35AFEE7A885C}"/>
              </a:ext>
            </a:extLst>
          </p:cNvPr>
          <p:cNvGrpSpPr/>
          <p:nvPr/>
        </p:nvGrpSpPr>
        <p:grpSpPr>
          <a:xfrm flipH="1">
            <a:off x="356991" y="4970666"/>
            <a:ext cx="1412466" cy="1098550"/>
            <a:chOff x="10559775" y="4970666"/>
            <a:chExt cx="1412466" cy="10985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2B70A1-5118-2DC2-67E9-1C489F491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5241" y="4970666"/>
              <a:ext cx="1397000" cy="10985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580270-DF05-1B86-BEE7-D33C08500029}"/>
                </a:ext>
              </a:extLst>
            </p:cNvPr>
            <p:cNvSpPr txBox="1"/>
            <p:nvPr/>
          </p:nvSpPr>
          <p:spPr>
            <a:xfrm>
              <a:off x="10559775" y="5183825"/>
              <a:ext cx="14124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اطلاع دینے والی مفت سروس</a:t>
              </a:r>
              <a:endPara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5CBC7C-D9DD-0E69-B48A-066724BFF58C}"/>
              </a:ext>
            </a:extLst>
          </p:cNvPr>
          <p:cNvGrpSpPr/>
          <p:nvPr/>
        </p:nvGrpSpPr>
        <p:grpSpPr>
          <a:xfrm flipH="1">
            <a:off x="411880" y="1961249"/>
            <a:ext cx="1477896" cy="1098550"/>
            <a:chOff x="10494345" y="1961249"/>
            <a:chExt cx="1477896" cy="10985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B57498C-6C5E-6823-09CE-E0C465905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4345" y="1961249"/>
              <a:ext cx="1477896" cy="109855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C31625-27B6-D023-20BC-8AE57318D049}"/>
                </a:ext>
              </a:extLst>
            </p:cNvPr>
            <p:cNvSpPr txBox="1"/>
            <p:nvPr/>
          </p:nvSpPr>
          <p:spPr>
            <a:xfrm>
              <a:off x="10494345" y="2155954"/>
              <a:ext cx="147789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rtl="1"/>
              <a:r>
                <a:rPr lang="ar-SA" sz="1400" b="1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میڈی</a:t>
              </a:r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SA" sz="1400" b="1" dirty="0" err="1">
                  <a:solidFill>
                    <a:schemeClr val="bg1"/>
                  </a:solidFill>
                  <a:ea typeface="Arial" panose="020B0604020202020204" pitchFamily="34" charset="0"/>
                  <a:cs typeface="Calibri"/>
                </a:rPr>
                <a:t>کیر</a:t>
              </a:r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SA" sz="1400" b="1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کارڈ</a:t>
              </a:r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SA" sz="1400" b="1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ہونا</a:t>
              </a:r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SA" sz="1400" b="1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ضروری</a:t>
              </a:r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SA" sz="1400" b="1" dirty="0" err="1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نہیں</a:t>
              </a:r>
              <a:r>
                <a:rPr lang="ar-SA" sz="1400" b="1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/>
                </a:rPr>
                <a:t> ہے</a:t>
              </a:r>
              <a:endParaRPr lang="en-US" sz="1400" b="1" dirty="0">
                <a:solidFill>
                  <a:schemeClr val="bg1"/>
                </a:solidFill>
                <a:latin typeface="Poppins" pitchFamily="2" charset="77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23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E3447-2F6D-5BB4-1263-A8F9EC5F3D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8250587" y="3087627"/>
            <a:ext cx="4171950" cy="32321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74BCC-0B83-9659-CE27-40041EDB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27394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CB61A-CB6E-D8A6-B311-9B1CA8CB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4980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18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8231E171-1CBF-8543-7AC1-71EE4BF956BF}"/>
              </a:ext>
            </a:extLst>
          </p:cNvPr>
          <p:cNvSpPr/>
          <p:nvPr/>
        </p:nvSpPr>
        <p:spPr>
          <a:xfrm flipH="1">
            <a:off x="459345" y="625188"/>
            <a:ext cx="7663339" cy="5694589"/>
          </a:xfrm>
          <a:prstGeom prst="roundRect">
            <a:avLst>
              <a:gd name="adj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402D6D-81D0-504D-F5E7-D92CB114C223}"/>
              </a:ext>
            </a:extLst>
          </p:cNvPr>
          <p:cNvSpPr txBox="1">
            <a:spLocks/>
          </p:cNvSpPr>
          <p:nvPr/>
        </p:nvSpPr>
        <p:spPr>
          <a:xfrm flipH="1">
            <a:off x="8545064" y="625188"/>
            <a:ext cx="3381449" cy="23047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مجھے </a:t>
            </a:r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STIs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کے متعلق مزید معلومات کہاں سے مل سکتی ہیں؟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DB4DD-9F1E-E9B7-DE2C-98FB5988212E}"/>
              </a:ext>
            </a:extLst>
          </p:cNvPr>
          <p:cNvSpPr txBox="1"/>
          <p:nvPr/>
        </p:nvSpPr>
        <p:spPr>
          <a:xfrm flipH="1">
            <a:off x="728897" y="1099594"/>
            <a:ext cx="7185443" cy="5133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i="0" strike="noStrike" dirty="0">
                <a:solidFill>
                  <a:srgbClr val="000000"/>
                </a:solidFill>
              </a:rPr>
              <a:t> - </a:t>
            </a:r>
            <a:r>
              <a:rPr lang="en-PH" sz="2000" b="1" i="0" strike="noStrik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Multicultural HIV &amp; Hepatitis Service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ملٹی کلچرل</a:t>
            </a:r>
            <a:r>
              <a:rPr lang="en-U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اینڈ ہیپاٹائٹس سروس</a:t>
            </a:r>
            <a:b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 pitchFamily="2" charset="77"/>
                <a:hlinkClick r:id="rId4"/>
              </a:rPr>
              <a:t>www.mhahs.org.au</a:t>
            </a: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 - </a:t>
            </a:r>
            <a:r>
              <a:rPr lang="en-PH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Sexual Health Plus 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سیکسوئل ہیلتھ پلس</a:t>
            </a:r>
            <a:br>
              <a:rPr lang="en-US" sz="2000" b="1" dirty="0"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/>
                <a:hlinkClick r:id="rId5"/>
              </a:rPr>
              <a:t>www.health.nsw.gov.au/sexualhealth</a:t>
            </a:r>
            <a:endParaRPr lang="en-US" dirty="0">
              <a:solidFill>
                <a:srgbClr val="002664"/>
              </a:solidFill>
              <a:latin typeface="Public Sans ExtraLight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>
                <a:effectLst/>
              </a:rPr>
              <a:t> - </a:t>
            </a:r>
            <a:r>
              <a:rPr lang="en-PH" sz="2000" b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Health Direct</a:t>
            </a:r>
            <a:r>
              <a:rPr lang="en-PH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ہیلتھ ڈائریکٹ</a:t>
            </a:r>
            <a:br>
              <a:rPr lang="en-US" sz="2000" b="1" dirty="0"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/>
                <a:hlinkClick r:id="rId6"/>
              </a:rPr>
              <a:t>www.healthdirect.gov.au/sexually-transmitted-infections-sti</a:t>
            </a:r>
            <a:endParaRPr lang="en-US" dirty="0">
              <a:solidFill>
                <a:srgbClr val="002664"/>
              </a:solidFill>
              <a:latin typeface="Public Sans ExtraLight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 - </a:t>
            </a:r>
            <a:r>
              <a:rPr lang="en-PH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International Student Health Hub  </a:t>
            </a:r>
            <a:r>
              <a:rPr lang="ar-SA" sz="2000" b="1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انٹرنیشنل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b="1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سٹوڈنٹ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ہیلتھ ہب</a:t>
            </a:r>
            <a:br>
              <a:rPr lang="en-US" sz="2000" b="1" dirty="0"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/>
              </a:rPr>
              <a:t>www.internationalstudents.health.nsw.gov.au/sti </a:t>
            </a:r>
            <a:br>
              <a:rPr lang="en-US" dirty="0">
                <a:latin typeface="Public Sans ExtraLight" pitchFamily="2" charset="77"/>
              </a:rPr>
            </a:br>
            <a:r>
              <a:rPr lang="en-US" sz="1500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)</a:t>
            </a:r>
            <a:r>
              <a:rPr lang="ar-SA" sz="1500" dirty="0">
                <a:solidFill>
                  <a:srgbClr val="00B050"/>
                </a:solidFill>
                <a:effectLst/>
                <a:latin typeface="Calibri"/>
                <a:ea typeface="Calibri"/>
                <a:cs typeface="Calibri"/>
              </a:rPr>
              <a:t>نیپالی، ہندی، تھائی اور مینڈرین زبانوں میں معلوماتی پرچے مہیا ہیں</a:t>
            </a:r>
            <a:r>
              <a:rPr lang="en-US" sz="1500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(</a:t>
            </a: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PH" sz="2000" b="1" dirty="0"/>
              <a:t> - </a:t>
            </a:r>
            <a:r>
              <a:rPr lang="en-PH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Play safe  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سیف سیکس کے لیے رہنمائی</a:t>
            </a:r>
            <a:br>
              <a:rPr lang="en-US" sz="2000" b="1" dirty="0"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/>
              </a:rPr>
              <a:t>www.playsafe.health.nsw.gov.au </a:t>
            </a:r>
            <a:br>
              <a:rPr lang="en-US" sz="2000" dirty="0">
                <a:latin typeface="Public Sans Medium" pitchFamily="2" charset="77"/>
              </a:rPr>
            </a:br>
            <a:r>
              <a:rPr lang="en-US" sz="1500" dirty="0">
                <a:solidFill>
                  <a:srgbClr val="00C296"/>
                </a:solidFill>
                <a:latin typeface="Public Sans Medium"/>
              </a:rPr>
              <a:t> </a:t>
            </a:r>
            <a:r>
              <a:rPr lang="en-US" sz="1500" dirty="0">
                <a:solidFill>
                  <a:srgbClr val="00B050"/>
                </a:solidFill>
                <a:effectLst/>
                <a:latin typeface="Calibri"/>
                <a:ea typeface="Calibri"/>
                <a:cs typeface="Calibri"/>
              </a:rPr>
              <a:t>NSW)</a:t>
            </a:r>
            <a:r>
              <a:rPr lang="ar-SA" sz="1500" dirty="0">
                <a:solidFill>
                  <a:srgbClr val="00B050"/>
                </a:solidFill>
                <a:effectLst/>
                <a:latin typeface="Calibri"/>
                <a:ea typeface="Calibri"/>
                <a:cs typeface="Calibri"/>
              </a:rPr>
              <a:t>میں نوجوانوں کے لیے جنسی صحت کے متعلق معلومات</a:t>
            </a:r>
            <a:r>
              <a:rPr lang="en-US" sz="1500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(</a:t>
            </a: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r>
              <a:rPr lang="en-AU" sz="2000" b="1" dirty="0">
                <a:solidFill>
                  <a:srgbClr val="000000"/>
                </a:solidFill>
              </a:rPr>
              <a:t> - </a:t>
            </a:r>
            <a:r>
              <a:rPr lang="en-AU" sz="20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Family Planning Australia   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فیملی پلاننگ آسٹریلیا</a:t>
            </a:r>
            <a:br>
              <a:rPr lang="en-US" sz="2000" b="1" dirty="0">
                <a:latin typeface="Public Sans Medium" pitchFamily="2" charset="77"/>
              </a:rPr>
            </a:br>
            <a:r>
              <a:rPr lang="en-US" dirty="0">
                <a:solidFill>
                  <a:srgbClr val="002664"/>
                </a:solidFill>
                <a:latin typeface="Public Sans ExtraLight"/>
                <a:hlinkClick r:id="rId7"/>
              </a:rPr>
              <a:t>www.fpnsw.org.au</a:t>
            </a:r>
            <a:endParaRPr lang="en-US" dirty="0">
              <a:solidFill>
                <a:srgbClr val="002664"/>
              </a:solidFill>
              <a:latin typeface="Public Sans ExtraLight"/>
            </a:endParaRPr>
          </a:p>
          <a:p>
            <a:pPr algn="r" rtl="1">
              <a:spcAft>
                <a:spcPts val="1200"/>
              </a:spcAft>
              <a:buClr>
                <a:srgbClr val="00C296"/>
              </a:buClr>
              <a:buSzPct val="120000"/>
            </a:pP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9B0A90-AEBE-F40D-3F3E-86BC011E9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99" y="4995862"/>
            <a:ext cx="12096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10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82D5E-19D6-5FFD-CBDC-7885D348C6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flipH="1">
            <a:off x="656582" y="1840336"/>
            <a:ext cx="6400800" cy="5683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44890-2B8B-4AC8-A505-A224317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79268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6A30E-F5C0-814D-183D-86E9CA34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1823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19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53BF648-9E3C-17AD-FC42-3EB025B7DA8D}"/>
              </a:ext>
            </a:extLst>
          </p:cNvPr>
          <p:cNvSpPr txBox="1">
            <a:spLocks/>
          </p:cNvSpPr>
          <p:nvPr/>
        </p:nvSpPr>
        <p:spPr>
          <a:xfrm flipH="1">
            <a:off x="5604278" y="1036956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آپ اپنی زبان میں مدد کہاں سے لے سکتے ہیں؟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4B92A-F938-0337-136C-803DDB65CFA8}"/>
              </a:ext>
            </a:extLst>
          </p:cNvPr>
          <p:cNvSpPr txBox="1"/>
          <p:nvPr/>
        </p:nvSpPr>
        <p:spPr>
          <a:xfrm flipH="1">
            <a:off x="3751414" y="3032568"/>
            <a:ext cx="8071465" cy="18866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2000"/>
              </a:spcAft>
              <a:buClr>
                <a:srgbClr val="00C296"/>
              </a:buClr>
              <a:buSzPct val="120000"/>
            </a:pP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اگر آپ کو اپنی زبان میں اپنے ڈاکٹر یا ہیلتھ پرووائیڈر سے بات کرنے کے لیے مدد کی ضرورت ہے: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PH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Translating and Interpreting Service (TIS)</a:t>
            </a:r>
            <a:r>
              <a:rPr lang="en-PH" sz="2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ٹرانسلیٹنگ </a:t>
            </a:r>
            <a:r>
              <a:rPr lang="ar-SA" sz="2000" dirty="0" err="1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اینڈ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انٹرپریٹنگ سروس</a:t>
            </a:r>
            <a:r>
              <a:rPr lang="en-PH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(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کو </a:t>
            </a:r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13 14 50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پر کال کریں </a:t>
            </a:r>
            <a:endParaRPr lang="en-PH" sz="20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یہ سروس مفت اور رازدارانہ ہے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ریسیپشنسٹ سے اپنے لیے مفت انٹرپریٹر بک کرنے کو کہیں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4B663-DCCB-3A21-E823-EC3B5964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493" y="402662"/>
            <a:ext cx="34480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rectangle&#10;&#10;AI-generated content may be incorrect.">
            <a:extLst>
              <a:ext uri="{FF2B5EF4-FFF2-40B4-BE49-F238E27FC236}">
                <a16:creationId xmlns:a16="http://schemas.microsoft.com/office/drawing/2014/main" id="{3E03DD4E-68A4-2230-FA69-9447D0F7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1" y="-115653"/>
            <a:ext cx="1218658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2B48F-2E0D-FA00-C533-437E8ECEA5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30928" y="3727450"/>
            <a:ext cx="3168650" cy="2825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3C200-581D-7378-2467-BFCA4812B91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15970" y="-117288"/>
            <a:ext cx="4470400" cy="803910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7452EE37-3009-07C7-3E08-B183FB9EAE06}"/>
              </a:ext>
            </a:extLst>
          </p:cNvPr>
          <p:cNvSpPr txBox="1">
            <a:spLocks/>
          </p:cNvSpPr>
          <p:nvPr/>
        </p:nvSpPr>
        <p:spPr>
          <a:xfrm>
            <a:off x="8052185" y="1503365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آج ہم ان موضوعات پر بات کریں گے</a:t>
            </a:r>
            <a:r>
              <a:rPr lang="en-PH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ar-S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4F4E5-E01B-223F-89D5-C0B04ECA5890}"/>
              </a:ext>
            </a:extLst>
          </p:cNvPr>
          <p:cNvSpPr txBox="1"/>
          <p:nvPr/>
        </p:nvSpPr>
        <p:spPr>
          <a:xfrm>
            <a:off x="342464" y="1249365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ur-PK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کو 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متعلق کیا معلوم ہونا ضروری ہ</a:t>
            </a:r>
            <a:r>
              <a:rPr lang="ur-PK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ے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لوگوں کو</a:t>
            </a: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کیسے لگتے ہیں اور ان کی علامات کیا ہو سکتی ہیں</a:t>
            </a:r>
            <a:endParaRPr lang="en-PH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کن لوگوں کو ٹیسٹ کروانا چاہیے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ٹیسٹ کہاں اور کیسے کروایا جا سکتا ہے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کے علاج کے طریقے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 روک تھام</a:t>
            </a:r>
            <a:endParaRPr lang="en-PH" sz="2000" strike="sngStrike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اپنے </a:t>
            </a:r>
            <a:r>
              <a:rPr lang="en-PH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کے متعلق دوسروں کو بتانا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مدد اور سہارا حاصل کرنا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74FF452-567C-DAEB-A6FB-71968584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E095FFC-84A4-8586-515A-E68AD0AD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</a:t>
            </a:fld>
            <a:endParaRPr lang="en-US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2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4BD13-CA9E-4A7F-5D61-2D66A4D1A5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34052" y="-1157468"/>
            <a:ext cx="5759450" cy="10134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E10F7-7CB8-441A-F657-9FB63059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75524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29992-CF3C-5685-D5D5-5B3D77D3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21994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20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72ED9A5-82FD-16DB-BAB2-66CCB3380E26}"/>
              </a:ext>
            </a:extLst>
          </p:cNvPr>
          <p:cNvSpPr txBox="1">
            <a:spLocks/>
          </p:cNvSpPr>
          <p:nvPr/>
        </p:nvSpPr>
        <p:spPr>
          <a:xfrm flipH="1">
            <a:off x="6129145" y="836281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>
                <a:latin typeface="Arial"/>
                <a:cs typeface="Arial"/>
              </a:defRPr>
            </a:pP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آج ہم نے کیا سیکھا ہے؟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1179F-BE39-E89D-7916-7FA6CD5B3201}"/>
              </a:ext>
            </a:extLst>
          </p:cNvPr>
          <p:cNvSpPr txBox="1"/>
          <p:nvPr/>
        </p:nvSpPr>
        <p:spPr>
          <a:xfrm flipH="1">
            <a:off x="3987526" y="2290443"/>
            <a:ext cx="7765433" cy="3820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زیادہ تر 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کی کوئی علامات ظاہر نہیں ہوتیں لہذا اپنے آپ میں ایسے انفیکشن کا پتہ چلانے کا بہترین طریقہ ٹیسٹ کروانا ہے۔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علاج نہ کروانے کی صورت میں 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صحت کے شدید مسائل پیدا کر سکتے ہیں۔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ٹیسٹنگ بہت کم وقت میں، آسانی سے اور 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رازداری سے ہو جاتی ہے اور سیکسوئل ہیلتھ کلینکس میں یہ اکثر مفت ہوتی ہے۔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باقاعدگی سے ٹیسٹ کرواتے رہیں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latin typeface="Calibri"/>
                <a:ea typeface="Calibri"/>
                <a:cs typeface="Calibri"/>
              </a:rPr>
              <a:t>تمام</a:t>
            </a:r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STIs 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قابل علاج ہیں اور کچھ </a:t>
            </a:r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STIs</a:t>
            </a:r>
            <a:r>
              <a:rPr lang="ar-SA" sz="20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سے مستقل شفا ممکن ہے۔</a:t>
            </a:r>
            <a:endParaRPr lang="en-US" sz="200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20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8B12BFE-77FE-3761-C95B-8B5F06DD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9958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chemeClr val="bg1"/>
                </a:solidFill>
                <a:latin typeface="Public Sans Medium" pitchFamily="2" charset="77"/>
              </a:rPr>
              <a:t>mhahs.org.au</a:t>
            </a:r>
            <a:endParaRPr lang="en-US" sz="1100">
              <a:solidFill>
                <a:schemeClr val="bg1"/>
              </a:solidFill>
              <a:latin typeface="Public Sans Medium" pitchFamily="2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E2DF2D-F659-6394-FDB6-7589819B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29482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21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D8A22F-84A7-34E8-62BA-EE38A26CFDD3}"/>
              </a:ext>
            </a:extLst>
          </p:cNvPr>
          <p:cNvSpPr txBox="1"/>
          <p:nvPr/>
        </p:nvSpPr>
        <p:spPr>
          <a:xfrm flipH="1">
            <a:off x="3304545" y="3135394"/>
            <a:ext cx="5582909" cy="788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4200"/>
              </a:lnSpc>
            </a:pPr>
            <a:r>
              <a:rPr lang="ar-SA" sz="72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سوالات؟</a:t>
            </a:r>
            <a:endParaRPr lang="en-US" sz="7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984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5318E-7081-97E7-8B1E-7CB28B92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25486" y="5436401"/>
            <a:ext cx="1327150" cy="1289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8A67AB-2671-81DF-C66C-C39638B55C5B}"/>
              </a:ext>
            </a:extLst>
          </p:cNvPr>
          <p:cNvSpPr txBox="1"/>
          <p:nvPr/>
        </p:nvSpPr>
        <p:spPr>
          <a:xfrm flipH="1">
            <a:off x="2995695" y="2118426"/>
            <a:ext cx="8793271" cy="2722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یہ وسیلہ تیار کرنے والے: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NSW Multicultural HIV </a:t>
            </a:r>
            <a:b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and Hepatitis Service</a:t>
            </a:r>
          </a:p>
          <a:p>
            <a:pPr algn="r" rtl="1">
              <a:lnSpc>
                <a:spcPts val="3500"/>
              </a:lnSpc>
            </a:pP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  <a:cs typeface="Poppins" pitchFamily="2" charset="77"/>
              </a:rPr>
              <a:t>(MHAHS)  </a:t>
            </a:r>
            <a:r>
              <a:rPr lang="en-US" sz="3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mhahs.org.au</a:t>
            </a:r>
          </a:p>
        </p:txBody>
      </p:sp>
      <p:pic>
        <p:nvPicPr>
          <p:cNvPr id="4" name="Picture 3" descr="A red flower with blue text&#10;&#10;AI-generated content may be incorrect.">
            <a:extLst>
              <a:ext uri="{FF2B5EF4-FFF2-40B4-BE49-F238E27FC236}">
                <a16:creationId xmlns:a16="http://schemas.microsoft.com/office/drawing/2014/main" id="{1EA02D9F-CB49-FFFA-76CA-05CD5EE1D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50952"/>
            <a:ext cx="1295400" cy="1228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C3F40D-5D76-E1F7-495C-1AC87917B691}"/>
              </a:ext>
            </a:extLst>
          </p:cNvPr>
          <p:cNvSpPr txBox="1"/>
          <p:nvPr/>
        </p:nvSpPr>
        <p:spPr>
          <a:xfrm>
            <a:off x="9474506" y="958467"/>
            <a:ext cx="251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2060"/>
                </a:solidFill>
              </a:rPr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396896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E827E121-22F3-C63F-34C6-CF1EED9B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60E7C-FA13-4498-30F5-7436251093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8584504" y="3028003"/>
            <a:ext cx="3270250" cy="307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5DB7B-BB9D-FC9E-DCE2-E2ACAD3A96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9101023" y="2735903"/>
            <a:ext cx="2082800" cy="381000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D29A6D3F-2E97-E027-53A0-576F870A1AD7}"/>
              </a:ext>
            </a:extLst>
          </p:cNvPr>
          <p:cNvSpPr/>
          <p:nvPr/>
        </p:nvSpPr>
        <p:spPr>
          <a:xfrm>
            <a:off x="317674" y="611332"/>
            <a:ext cx="7377830" cy="1791222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34AAE46-CA80-05DC-4571-107CC541A66F}"/>
              </a:ext>
            </a:extLst>
          </p:cNvPr>
          <p:cNvSpPr/>
          <p:nvPr/>
        </p:nvSpPr>
        <p:spPr>
          <a:xfrm>
            <a:off x="317674" y="2820993"/>
            <a:ext cx="7377830" cy="2279738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4D26875C-6B03-1CC6-7301-432175480E4C}"/>
              </a:ext>
            </a:extLst>
          </p:cNvPr>
          <p:cNvSpPr>
            <a:spLocks/>
          </p:cNvSpPr>
          <p:nvPr/>
        </p:nvSpPr>
        <p:spPr>
          <a:xfrm>
            <a:off x="317674" y="5414002"/>
            <a:ext cx="7377830" cy="920664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E4580F-C0DA-FC81-A154-D2C252B65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64" y="355009"/>
            <a:ext cx="781050" cy="7810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6EFD9-4070-1885-0265-5CBB07188A61}"/>
              </a:ext>
            </a:extLst>
          </p:cNvPr>
          <p:cNvSpPr txBox="1"/>
          <p:nvPr/>
        </p:nvSpPr>
        <p:spPr>
          <a:xfrm>
            <a:off x="576511" y="971343"/>
            <a:ext cx="6914299" cy="1051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500"/>
              </a:spcAft>
              <a:buSzPct val="80000"/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سے مراد سیکس یعنی جنسی فعل کے ذریعے لگنے والے انفیکشنز ہیں: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705" indent="-179705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/>
                <a:ea typeface="Arial" panose="020B0604020202020204" pitchFamily="34" charset="0"/>
                <a:cs typeface="Calibri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STIs</a:t>
            </a:r>
            <a:r>
              <a:rPr lang="ar-SA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سے مراد بیکٹیریا، وائرسوں اور طفیلی اجسام (پیراسائیٹس) کی وجہ سے لگنے والے انفیکشنز </a:t>
            </a:r>
            <a:r>
              <a:rPr lang="ar-SA" dirty="0">
                <a:solidFill>
                  <a:srgbClr val="002060"/>
                </a:solidFill>
                <a:latin typeface="Calibri"/>
                <a:cs typeface="Calibri"/>
              </a:rPr>
              <a:t>ہی</a:t>
            </a:r>
            <a:r>
              <a:rPr lang="ar-SA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ں</a:t>
            </a:r>
            <a:r>
              <a:rPr lang="ar-SA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۔</a:t>
            </a:r>
            <a:endParaRPr lang="en-US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9705" indent="-179705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آسٹریلیا میں بیکٹیریا کی وجہ سے لگنے والے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زیادہ عام ہیں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0E2DE6-E0F9-C561-50CD-40FEA7D97D72}"/>
              </a:ext>
            </a:extLst>
          </p:cNvPr>
          <p:cNvSpPr txBox="1"/>
          <p:nvPr/>
        </p:nvSpPr>
        <p:spPr>
          <a:xfrm>
            <a:off x="576511" y="2996913"/>
            <a:ext cx="6914299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SzPct val="80000"/>
            </a:pP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STIs </a:t>
            </a:r>
            <a:r>
              <a:rPr lang="ar-S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 لیے اہم ہیں کہ: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ur-PK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کا علاج ہو سکتا ہے اور کچھ سے مستقل شفا ہو سکتی ہے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علاج نہ کروانے کی صورت میں یہ صحت کے شدید مسائل پیدا کر سکتے ہیں</a:t>
            </a:r>
            <a:r>
              <a:rPr lang="ar-A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PH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 algn="r" rtl="1">
              <a:spcAft>
                <a:spcPts val="500"/>
              </a:spcAft>
              <a:buSzPct val="80000"/>
              <a:buFont typeface="Arial" panose="020B0604020202020204" pitchFamily="34" charset="0"/>
              <a:buChar char="•"/>
            </a:pPr>
            <a:r>
              <a:rPr lang="en-PH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AE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رکھنے والے بہت سے لوگوں کو اس بارے میں پتہ نہیں ہوتا اور اس طرح ان سے دوسروں کو یہ انفیکشن لگتا ہے اور انفیکشن پھیلتا جاتا ہے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2A1762-3B86-1E9A-AF5F-BA832DDFDA55}"/>
              </a:ext>
            </a:extLst>
          </p:cNvPr>
          <p:cNvSpPr txBox="1"/>
          <p:nvPr/>
        </p:nvSpPr>
        <p:spPr>
          <a:xfrm>
            <a:off x="1228725" y="5475486"/>
            <a:ext cx="6262085" cy="677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 rtl="1">
              <a:buNone/>
            </a:pPr>
            <a:r>
              <a:rPr lang="ar-SA" sz="20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باقاعدگی سے ٹیسٹ کرواتے رہنا اہم ہے تاکہ کوئی </a:t>
            </a:r>
            <a:r>
              <a:rPr lang="en-PH" sz="20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STI</a:t>
            </a:r>
            <a:r>
              <a:rPr lang="ar-SA" sz="20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ہونے کی صورت میں آپ کو پتہ چل جائے۔</a:t>
            </a:r>
            <a:endParaRPr lang="ar-SA" sz="1800" b="1" dirty="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FA8E9241-3229-B711-CAB3-7A54A198F2D7}"/>
              </a:ext>
            </a:extLst>
          </p:cNvPr>
          <p:cNvSpPr txBox="1">
            <a:spLocks/>
          </p:cNvSpPr>
          <p:nvPr/>
        </p:nvSpPr>
        <p:spPr>
          <a:xfrm>
            <a:off x="7756300" y="620266"/>
            <a:ext cx="4259893" cy="130038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en-US" sz="4000" b="1" dirty="0">
                <a:solidFill>
                  <a:srgbClr val="002060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STIs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ar-SA" sz="4000" b="1" dirty="0" err="1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سے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ar-SA" sz="4000" b="1" dirty="0" err="1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کیا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 مراد </a:t>
            </a:r>
            <a:r>
              <a:rPr lang="ar-SA" sz="4000" b="1" dirty="0" err="1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ہے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/>
              </a:rPr>
              <a:t> اور </a:t>
            </a:r>
            <a:endParaRPr lang="ar-SA" sz="4000" b="1" dirty="0">
              <a:solidFill>
                <a:srgbClr val="002060"/>
              </a:solidFill>
              <a:latin typeface="Aptos Display"/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F49D56-0D8F-AA61-9790-43AE9E4DF97D}"/>
              </a:ext>
            </a:extLst>
          </p:cNvPr>
          <p:cNvGrpSpPr/>
          <p:nvPr/>
        </p:nvGrpSpPr>
        <p:grpSpPr>
          <a:xfrm flipH="1">
            <a:off x="8135748" y="1688197"/>
            <a:ext cx="3935302" cy="847725"/>
            <a:chOff x="199373" y="1551007"/>
            <a:chExt cx="3935302" cy="847725"/>
          </a:xfrm>
        </p:grpSpPr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AC3D2116-65D4-6DEE-1227-1CCA4C45219A}"/>
                </a:ext>
              </a:extLst>
            </p:cNvPr>
            <p:cNvSpPr>
              <a:spLocks/>
            </p:cNvSpPr>
            <p:nvPr/>
          </p:nvSpPr>
          <p:spPr>
            <a:xfrm rot="21382852">
              <a:off x="199373" y="1551007"/>
              <a:ext cx="3929126" cy="8477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5">
              <a:extLst>
                <a:ext uri="{FF2B5EF4-FFF2-40B4-BE49-F238E27FC236}">
                  <a16:creationId xmlns:a16="http://schemas.microsoft.com/office/drawing/2014/main" id="{4BC800FB-0A43-86E1-4975-876347DF8428}"/>
                </a:ext>
              </a:extLst>
            </p:cNvPr>
            <p:cNvSpPr txBox="1">
              <a:spLocks/>
            </p:cNvSpPr>
            <p:nvPr/>
          </p:nvSpPr>
          <p:spPr>
            <a:xfrm rot="21382852">
              <a:off x="205549" y="1674607"/>
              <a:ext cx="3929126" cy="6520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ts val="4500"/>
                </a:lnSpc>
              </a:pPr>
              <a:r>
                <a:rPr lang="ar-SA" sz="4000" b="1" dirty="0" err="1">
                  <a:solidFill>
                    <a:srgbClr val="002060"/>
                  </a:solidFill>
                  <a:ea typeface="Arial" panose="020B0604020202020204" pitchFamily="34" charset="0"/>
                  <a:cs typeface="Calibri"/>
                </a:rPr>
                <a:t>یہ</a:t>
              </a:r>
              <a:r>
                <a:rPr lang="ar-SA" sz="4000" b="1" dirty="0">
                  <a:solidFill>
                    <a:srgbClr val="002060"/>
                  </a:solidFill>
                  <a:ea typeface="Arial" panose="020B0604020202020204" pitchFamily="34" charset="0"/>
                  <a:cs typeface="Calibri"/>
                </a:rPr>
                <a:t> </a:t>
              </a:r>
              <a:r>
                <a:rPr lang="ar-SA" sz="4000" b="1" dirty="0" err="1">
                  <a:solidFill>
                    <a:srgbClr val="002060"/>
                  </a:solidFill>
                  <a:ea typeface="Arial" panose="020B0604020202020204" pitchFamily="34" charset="0"/>
                  <a:cs typeface="Calibri"/>
                </a:rPr>
                <a:t>کیوں</a:t>
              </a:r>
              <a:r>
                <a:rPr lang="ar-SA" sz="4000" b="1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SA" sz="4000" b="1" dirty="0" err="1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Calibri"/>
                </a:rPr>
                <a:t>اہم</a:t>
              </a:r>
              <a:r>
                <a:rPr lang="ar-SA" sz="4000" b="1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Calibri"/>
                </a:rPr>
                <a:t> </a:t>
              </a:r>
              <a:r>
                <a:rPr lang="ar-SA" sz="4000" b="1" dirty="0" err="1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Calibri"/>
                </a:rPr>
                <a:t>ہیں</a:t>
              </a:r>
              <a:r>
                <a:rPr lang="ar-SA" sz="4000" b="1" dirty="0">
                  <a:solidFill>
                    <a:srgbClr val="002060"/>
                  </a:solidFill>
                  <a:effectLst/>
                  <a:ea typeface="Arial" panose="020B0604020202020204" pitchFamily="34" charset="0"/>
                  <a:cs typeface="Calibri"/>
                </a:rPr>
                <a:t>؟</a:t>
              </a:r>
              <a:endParaRPr lang="en-US" sz="4000" b="1" dirty="0">
                <a:solidFill>
                  <a:srgbClr val="002060"/>
                </a:solidFill>
                <a:latin typeface="Poppins" pitchFamily="2" charset="77"/>
                <a:cs typeface="Poppins"/>
              </a:endParaRPr>
            </a:p>
          </p:txBody>
        </p:sp>
      </p:grp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CB66516F-FF41-9180-2D6D-5EDB715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73" y="6418980"/>
            <a:ext cx="4114800" cy="365125"/>
          </a:xfrm>
        </p:spPr>
        <p:txBody>
          <a:bodyPr/>
          <a:lstStyle/>
          <a:p>
            <a:pPr algn="l" rtl="1"/>
            <a:r>
              <a:rPr lang="en-US" sz="1100">
                <a:solidFill>
                  <a:srgbClr val="002664"/>
                </a:solidFill>
                <a:latin typeface="Public Sans Medium" pitchFamily="2" charset="77"/>
              </a:rPr>
              <a:t>3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87A0F03F-4D2B-5339-BF07-3B426BCC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427" y="6418980"/>
            <a:ext cx="2743200" cy="365125"/>
          </a:xfrm>
        </p:spPr>
        <p:txBody>
          <a:bodyPr/>
          <a:lstStyle/>
          <a:p>
            <a:pPr rtl="1"/>
            <a:r>
              <a:rPr lang="en-US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>
              <a:latin typeface="Public Sans Medium" pitchFamily="2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CE4D00-EC24-DCE1-C847-61C3782A1E0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flipH="1">
            <a:off x="532638" y="5021321"/>
            <a:ext cx="118745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4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purple background&#10;&#10;AI-generated content may be incorrect.">
            <a:extLst>
              <a:ext uri="{FF2B5EF4-FFF2-40B4-BE49-F238E27FC236}">
                <a16:creationId xmlns:a16="http://schemas.microsoft.com/office/drawing/2014/main" id="{19D9D60E-81E1-2176-B881-9E8B4963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F9B124-1418-9ADF-C1D5-1ACB41CB39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492777" y="-709574"/>
            <a:ext cx="4914900" cy="2330450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FF53ECE8-AFC8-83E6-D01F-00BD8F0A8026}"/>
              </a:ext>
            </a:extLst>
          </p:cNvPr>
          <p:cNvSpPr txBox="1">
            <a:spLocks/>
          </p:cNvSpPr>
          <p:nvPr/>
        </p:nvSpPr>
        <p:spPr>
          <a:xfrm>
            <a:off x="6222305" y="438493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3200">
                <a:latin typeface="Arial"/>
                <a:cs typeface="Arial"/>
              </a:defRPr>
            </a:pP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کونسے </a:t>
            </a:r>
            <a:r>
              <a:rPr lang="en-PH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زیادہ عام ہیں؟</a:t>
            </a:r>
            <a:endParaRPr lang="ar-SA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B0E741F0-9870-3291-1C83-45ABA9DF6BAB}"/>
              </a:ext>
            </a:extLst>
          </p:cNvPr>
          <p:cNvSpPr/>
          <p:nvPr/>
        </p:nvSpPr>
        <p:spPr>
          <a:xfrm>
            <a:off x="437368" y="1853852"/>
            <a:ext cx="3533383" cy="3256767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45709D28-CB5C-1E93-10B9-7122F0073EDF}"/>
              </a:ext>
            </a:extLst>
          </p:cNvPr>
          <p:cNvSpPr/>
          <p:nvPr/>
        </p:nvSpPr>
        <p:spPr>
          <a:xfrm>
            <a:off x="4323568" y="1879252"/>
            <a:ext cx="3533383" cy="3256767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8F8960BA-A0D4-9FE3-476E-DB6EEF7857A7}"/>
              </a:ext>
            </a:extLst>
          </p:cNvPr>
          <p:cNvSpPr/>
          <p:nvPr/>
        </p:nvSpPr>
        <p:spPr>
          <a:xfrm>
            <a:off x="8108168" y="1904652"/>
            <a:ext cx="3533383" cy="3256767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-side Corner of Rectangle 7">
            <a:extLst>
              <a:ext uri="{FF2B5EF4-FFF2-40B4-BE49-F238E27FC236}">
                <a16:creationId xmlns:a16="http://schemas.microsoft.com/office/drawing/2014/main" id="{CA428F63-35E5-4607-373C-2F4410C3C915}"/>
              </a:ext>
            </a:extLst>
          </p:cNvPr>
          <p:cNvSpPr/>
          <p:nvPr/>
        </p:nvSpPr>
        <p:spPr>
          <a:xfrm>
            <a:off x="8108168" y="1904652"/>
            <a:ext cx="3533383" cy="673308"/>
          </a:xfrm>
          <a:prstGeom prst="round2SameRect">
            <a:avLst/>
          </a:prstGeom>
          <a:solidFill>
            <a:srgbClr val="B9A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b="1"/>
            </a:pPr>
            <a:r>
              <a:rPr lang="ar-AE" sz="1800" b="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بیکٹیریا کی وجہ سے ہونے والے </a:t>
            </a:r>
            <a:r>
              <a:rPr lang="en-PH" sz="1800" b="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endParaRPr lang="en-PH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6F319696-5E49-B21E-A096-F647BEBF3F6A}"/>
              </a:ext>
            </a:extLst>
          </p:cNvPr>
          <p:cNvSpPr/>
          <p:nvPr/>
        </p:nvSpPr>
        <p:spPr>
          <a:xfrm>
            <a:off x="437368" y="5323562"/>
            <a:ext cx="11349623" cy="977030"/>
          </a:xfrm>
          <a:prstGeom prst="roundRect">
            <a:avLst>
              <a:gd name="adj" fmla="val 8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5755F0-1E0F-CDA8-E087-2C05145EFF6D}"/>
              </a:ext>
            </a:extLst>
          </p:cNvPr>
          <p:cNvSpPr txBox="1"/>
          <p:nvPr/>
        </p:nvSpPr>
        <p:spPr>
          <a:xfrm>
            <a:off x="752354" y="5630701"/>
            <a:ext cx="1069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1">
              <a:buNone/>
            </a:pP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آسٹریلیا میں عام ترین </a:t>
            </a:r>
            <a:r>
              <a:rPr lang="en-PH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کلامیڈیا، گونوریا اور سفلس ہیں۔</a:t>
            </a:r>
            <a:endParaRPr lang="ar-SA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5F20F4-70DF-52C3-94A3-81EAE134B894}"/>
              </a:ext>
            </a:extLst>
          </p:cNvPr>
          <p:cNvSpPr txBox="1"/>
          <p:nvPr/>
        </p:nvSpPr>
        <p:spPr>
          <a:xfrm>
            <a:off x="8346843" y="2789499"/>
            <a:ext cx="3078866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 algn="r" rtl="1">
              <a:lnSpc>
                <a:spcPct val="107000"/>
              </a:lnSpc>
              <a:buFont typeface="Arial" panose="020B0604020202020204" pitchFamily="34" charset="0"/>
              <a:buChar char="•"/>
              <a:defRPr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سِفلس (آتشک)</a:t>
            </a:r>
            <a:endParaRPr lang="en-PH" sz="180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lnSpc>
                <a:spcPct val="107000"/>
              </a:lnSpc>
              <a:buFont typeface="Arial" panose="020B0604020202020204" pitchFamily="34" charset="0"/>
              <a:buChar char="•"/>
              <a:defRPr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کلامیڈیا</a:t>
            </a:r>
            <a:endParaRPr lang="en-PH" sz="180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lnSpc>
                <a:spcPct val="107000"/>
              </a:lnSpc>
              <a:buFont typeface="Arial" panose="020B0604020202020204" pitchFamily="34" charset="0"/>
              <a:buChar char="•"/>
              <a:defRPr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گونوریا (سوزاک)</a:t>
            </a:r>
            <a:endParaRPr lang="en-PH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0AAF18-81E1-4CFE-A17F-EF4BCECB681D}"/>
              </a:ext>
            </a:extLst>
          </p:cNvPr>
          <p:cNvSpPr txBox="1"/>
          <p:nvPr/>
        </p:nvSpPr>
        <p:spPr>
          <a:xfrm>
            <a:off x="4495846" y="2789499"/>
            <a:ext cx="3171464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en-US" sz="1800" kern="1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mpox</a:t>
            </a: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(منکی پاکس)</a:t>
            </a:r>
            <a:endParaRPr lang="en-PH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immunodeficiency virus (HIV)</a:t>
            </a:r>
            <a:endParaRPr lang="en-PH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جینیٹل ہرپیز</a:t>
            </a:r>
            <a:r>
              <a:rPr lang="ur-PK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(جنسی اعضا پر چھالے)</a:t>
            </a:r>
            <a:endParaRPr lang="en-PH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جینیٹل وارٹس</a:t>
            </a:r>
            <a:r>
              <a:rPr lang="ur-PK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(جنسی اعضا پر مسّے)</a:t>
            </a:r>
            <a:endParaRPr lang="en-PH" sz="180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ہیپاٹائٹس بی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68F03E-1491-A2B3-491F-10A1BD1C4467}"/>
              </a:ext>
            </a:extLst>
          </p:cNvPr>
          <p:cNvSpPr txBox="1"/>
          <p:nvPr/>
        </p:nvSpPr>
        <p:spPr>
          <a:xfrm>
            <a:off x="644448" y="2710949"/>
            <a:ext cx="3078866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Trichomoniasis (</a:t>
            </a:r>
            <a:r>
              <a:rPr lang="en-US" sz="1800" kern="1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trich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b="0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cs typeface="Arial"/>
              </a:defRPr>
            </a:pP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جنسی اعضا</a:t>
            </a:r>
            <a:r>
              <a:rPr lang="ur-PK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</a:t>
            </a:r>
            <a:r>
              <a:rPr lang="ar-SA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گرد بالوں میں جوئیں 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(scabies)</a:t>
            </a:r>
            <a:endParaRPr lang="en-PH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 Same-side Corner of Rectangle 9">
            <a:extLst>
              <a:ext uri="{FF2B5EF4-FFF2-40B4-BE49-F238E27FC236}">
                <a16:creationId xmlns:a16="http://schemas.microsoft.com/office/drawing/2014/main" id="{71BE7C7A-2C6B-1F3E-916C-6E431BC8B958}"/>
              </a:ext>
            </a:extLst>
          </p:cNvPr>
          <p:cNvSpPr/>
          <p:nvPr/>
        </p:nvSpPr>
        <p:spPr>
          <a:xfrm>
            <a:off x="4314887" y="1853852"/>
            <a:ext cx="3533383" cy="673308"/>
          </a:xfrm>
          <a:prstGeom prst="round2SameRect">
            <a:avLst/>
          </a:prstGeom>
          <a:solidFill>
            <a:srgbClr val="00C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 b="1"/>
            </a:pPr>
            <a:r>
              <a:rPr lang="ar-SA" sz="1800" b="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وائرسوں کی وجہ سے ہونے والے </a:t>
            </a:r>
            <a:r>
              <a:rPr lang="en-AU" sz="1800" b="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endParaRPr lang="en-AU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ound Same-side Corner of Rectangle 11">
            <a:extLst>
              <a:ext uri="{FF2B5EF4-FFF2-40B4-BE49-F238E27FC236}">
                <a16:creationId xmlns:a16="http://schemas.microsoft.com/office/drawing/2014/main" id="{2AFE6C0D-6427-354E-1DC3-C51DB0BD03B2}"/>
              </a:ext>
            </a:extLst>
          </p:cNvPr>
          <p:cNvSpPr/>
          <p:nvPr/>
        </p:nvSpPr>
        <p:spPr>
          <a:xfrm>
            <a:off x="469471" y="1853852"/>
            <a:ext cx="3533383" cy="673308"/>
          </a:xfrm>
          <a:prstGeom prst="round2SameRect">
            <a:avLst/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پیراسائیٹس کی وجہ سے ہونے والے </a:t>
            </a: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EDC3A8B0-6111-26C7-8EA8-9CA6F86D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90414" y="6391384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EC82F0B4-E622-9186-C911-8CBF30BC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40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4</a:t>
            </a:fld>
            <a:endParaRPr lang="en-US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holding each other&#10;&#10;AI-generated content may be incorrect.">
            <a:extLst>
              <a:ext uri="{FF2B5EF4-FFF2-40B4-BE49-F238E27FC236}">
                <a16:creationId xmlns:a16="http://schemas.microsoft.com/office/drawing/2014/main" id="{8D37D48E-B587-B8AB-667C-717360676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6D3E4-0126-F74C-D298-1750D1B4BD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554194" y="130723"/>
            <a:ext cx="4978400" cy="1657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B1CA2-424A-CDD9-79FB-FF1320A6F8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36957" y="5565775"/>
            <a:ext cx="4730750" cy="258445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5AA954F5-AACA-AE27-E05C-3CDB5984296A}"/>
              </a:ext>
            </a:extLst>
          </p:cNvPr>
          <p:cNvSpPr txBox="1">
            <a:spLocks/>
          </p:cNvSpPr>
          <p:nvPr/>
        </p:nvSpPr>
        <p:spPr>
          <a:xfrm>
            <a:off x="6246450" y="427192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لوگوں کو </a:t>
            </a:r>
            <a:r>
              <a:rPr lang="en-PH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کیسے لگتے ہیں؟</a:t>
            </a:r>
            <a:endParaRPr lang="ar-S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A5BB5D8-4D53-19D3-7795-63C0C9BB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0050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BE689-40C8-9099-46E9-B500E3841F23}"/>
              </a:ext>
            </a:extLst>
          </p:cNvPr>
          <p:cNvSpPr txBox="1"/>
          <p:nvPr/>
        </p:nvSpPr>
        <p:spPr>
          <a:xfrm>
            <a:off x="439838" y="4444679"/>
            <a:ext cx="24885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حمل اور بچے کی پیدائش کے دوران اور ماں کا دودھ پینے سے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987B5-230B-C345-CF07-4848DA801806}"/>
              </a:ext>
            </a:extLst>
          </p:cNvPr>
          <p:cNvSpPr txBox="1"/>
          <p:nvPr/>
        </p:nvSpPr>
        <p:spPr>
          <a:xfrm>
            <a:off x="3352800" y="4444679"/>
            <a:ext cx="24885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SA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جلد </a:t>
            </a:r>
            <a:r>
              <a:rPr lang="ar-SA" sz="18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کے </a:t>
            </a:r>
            <a:r>
              <a:rPr lang="ar-SA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ِجلد </a:t>
            </a:r>
            <a:r>
              <a:rPr lang="ar-SA" sz="18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کو بھرپور انداز میں چھونے سے</a:t>
            </a:r>
            <a:endParaRPr lang="en-PH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9058F-1B78-530D-0966-80FC565532BA}"/>
              </a:ext>
            </a:extLst>
          </p:cNvPr>
          <p:cNvSpPr txBox="1"/>
          <p:nvPr/>
        </p:nvSpPr>
        <p:spPr>
          <a:xfrm>
            <a:off x="6265762" y="4444679"/>
            <a:ext cx="24885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SA" sz="18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مرد کے نطفے، وجائنا کی رطوبتوں، چھاتی کے دودھ یا خون جیسی جسمانی رطوبتیں شیئر کرنے سے</a:t>
            </a:r>
            <a:endParaRPr lang="en-PH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32390-D6A7-9B2E-28E9-CCC1112008D0}"/>
              </a:ext>
            </a:extLst>
          </p:cNvPr>
          <p:cNvSpPr txBox="1"/>
          <p:nvPr/>
        </p:nvSpPr>
        <p:spPr>
          <a:xfrm>
            <a:off x="9178725" y="4444679"/>
            <a:ext cx="2592728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endParaRPr lang="en-US">
              <a:latin typeface="Public Sans ExtraLigh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03700-7225-CB4D-3E37-CA0ABD75A3FB}"/>
              </a:ext>
            </a:extLst>
          </p:cNvPr>
          <p:cNvSpPr txBox="1"/>
          <p:nvPr/>
        </p:nvSpPr>
        <p:spPr>
          <a:xfrm>
            <a:off x="9470769" y="4449596"/>
            <a:ext cx="2488557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SA" sz="18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وجائنا (عورت کا فرج)، منہ یا مقعد (پچھلے سوراخ) کے راستے سیکس کے دوران</a:t>
            </a:r>
            <a:endParaRPr lang="en-PH" dirty="0">
              <a:solidFill>
                <a:srgbClr val="002060"/>
              </a:solidFill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75195CD-142C-C79C-C7A0-047BEC1A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920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5</a:t>
            </a:fld>
            <a:endParaRPr lang="en-US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1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in circles&#10;&#10;AI-generated content may be incorrect.">
            <a:extLst>
              <a:ext uri="{FF2B5EF4-FFF2-40B4-BE49-F238E27FC236}">
                <a16:creationId xmlns:a16="http://schemas.microsoft.com/office/drawing/2014/main" id="{6E666B64-B385-F26A-AA58-9D404E3D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7F9222C-8AED-8EA9-512F-17DD2361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68540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D90E41FA-C371-2275-EC13-79152376FA7A}"/>
              </a:ext>
            </a:extLst>
          </p:cNvPr>
          <p:cNvSpPr txBox="1">
            <a:spLocks/>
          </p:cNvSpPr>
          <p:nvPr/>
        </p:nvSpPr>
        <p:spPr>
          <a:xfrm flipH="1">
            <a:off x="6258174" y="438493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کو ان طریقوں سے</a:t>
            </a:r>
            <a:r>
              <a:rPr lang="en-PH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 </a:t>
            </a: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نہیں لگ سکتے</a:t>
            </a:r>
            <a:r>
              <a:rPr lang="en-PH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ar-S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2CBE30-7DBD-E1F8-48C7-2F708C659172}"/>
              </a:ext>
            </a:extLst>
          </p:cNvPr>
          <p:cNvSpPr txBox="1"/>
          <p:nvPr/>
        </p:nvSpPr>
        <p:spPr>
          <a:xfrm flipH="1">
            <a:off x="358815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خشک ہونٹوں سے کسی کے خشک ہونٹوں کو چومنا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8E644-9F40-4DBF-A7E8-8473D9EDD460}"/>
              </a:ext>
            </a:extLst>
          </p:cNvPr>
          <p:cNvSpPr txBox="1"/>
          <p:nvPr/>
        </p:nvSpPr>
        <p:spPr>
          <a:xfrm flipH="1">
            <a:off x="2711370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ہاتھ ملانا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920BD-8614-BF0B-49D1-125EC8796B10}"/>
              </a:ext>
            </a:extLst>
          </p:cNvPr>
          <p:cNvSpPr txBox="1"/>
          <p:nvPr/>
        </p:nvSpPr>
        <p:spPr>
          <a:xfrm flipH="1">
            <a:off x="5063924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دوسروں کے استعمال میں آنے والا شاور یا سوئمنگ پول استعمال کرنا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0ACE4-1949-27E7-1526-2B7D83F8CA91}"/>
              </a:ext>
            </a:extLst>
          </p:cNvPr>
          <p:cNvSpPr txBox="1"/>
          <p:nvPr/>
        </p:nvSpPr>
        <p:spPr>
          <a:xfrm flipH="1">
            <a:off x="7416479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دوسروں کے استعمال میں آنے والی ٹائلٹ سیٹ استعمال کرنا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3326D-5C2C-2EFC-800C-B1E65408E043}"/>
              </a:ext>
            </a:extLst>
          </p:cNvPr>
          <p:cNvSpPr txBox="1"/>
          <p:nvPr/>
        </p:nvSpPr>
        <p:spPr>
          <a:xfrm flipH="1">
            <a:off x="9769033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1800"/>
            </a:pPr>
            <a:r>
              <a:rPr lang="ar-A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کھانے اور پینے کی چیزیں یا برتن شیئر کرنا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4FF1D5-87C1-A272-FC10-C752110DF1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627150" y="-709574"/>
            <a:ext cx="4914900" cy="2330450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93ED449F-E359-3667-19B1-EC26A9764BDC}"/>
              </a:ext>
            </a:extLst>
          </p:cNvPr>
          <p:cNvSpPr txBox="1">
            <a:spLocks/>
          </p:cNvSpPr>
          <p:nvPr/>
        </p:nvSpPr>
        <p:spPr>
          <a:xfrm>
            <a:off x="169330" y="6571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6</a:t>
            </a:fld>
            <a:endParaRPr lang="en-US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A7941-C9C0-C607-2309-797C1DA3C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rectangle&#10;&#10;AI-generated content may be incorrect.">
            <a:extLst>
              <a:ext uri="{FF2B5EF4-FFF2-40B4-BE49-F238E27FC236}">
                <a16:creationId xmlns:a16="http://schemas.microsoft.com/office/drawing/2014/main" id="{D416E098-8282-96D8-5E5C-35AD60D4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8" y="0"/>
            <a:ext cx="1218658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C3813-CC0D-EC81-8CB3-41FDDD0763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7736823" y="50800"/>
            <a:ext cx="4470400" cy="803910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D658112C-6BD2-34F2-9DC3-6013A2D1FFD3}"/>
              </a:ext>
            </a:extLst>
          </p:cNvPr>
          <p:cNvSpPr txBox="1">
            <a:spLocks/>
          </p:cNvSpPr>
          <p:nvPr/>
        </p:nvSpPr>
        <p:spPr>
          <a:xfrm>
            <a:off x="8052185" y="1503365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سِ</a:t>
            </a: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فلس کی عام علامات کیا ہیں؟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852E8-5C8C-198C-C133-209D40A8B935}"/>
              </a:ext>
            </a:extLst>
          </p:cNvPr>
          <p:cNvSpPr txBox="1"/>
          <p:nvPr/>
        </p:nvSpPr>
        <p:spPr>
          <a:xfrm>
            <a:off x="342464" y="1249365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منہ، مردانہ عضو تناسل، وجائنا، مقعد یا سرویکس (بچے دانی کی گردن) پر زخموں جیسی پھنسیاں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ہاتھوں، کمر، سینے یا پیروں پر سرخ دانے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بغلوں یا رانوں اور پیٹ کے درمیانی حصوں میں سوجے ہوئے غدود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بخار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 گرنا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سر میں درد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تھکن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22DC446-8E0C-9E3B-F36D-7092CA28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346" y="6383081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C63AFAB-2F5F-D4A5-986F-916C3B0D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89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7</a:t>
            </a:fld>
            <a:endParaRPr lang="en-US">
              <a:solidFill>
                <a:srgbClr val="00266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DA257-4E26-80C3-DDB0-853B06373B1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239848" y="4023440"/>
            <a:ext cx="2298700" cy="6134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A7BD2C-E68B-8531-3C70-8A396F3A70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1933925" y="3429000"/>
            <a:ext cx="2838450" cy="2254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EA7F9-E153-026C-165E-F9319A93CF57}"/>
              </a:ext>
            </a:extLst>
          </p:cNvPr>
          <p:cNvSpPr txBox="1"/>
          <p:nvPr/>
        </p:nvSpPr>
        <p:spPr>
          <a:xfrm flipH="1">
            <a:off x="2080236" y="3891862"/>
            <a:ext cx="254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علاج کے بغیر </a:t>
            </a:r>
            <a:r>
              <a:rPr lang="ar-SA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سِ</a:t>
            </a:r>
            <a:r>
              <a:rPr lang="ar-SA" sz="20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فلس شدید مسائل کا سبب بن سکتا ہے</a:t>
            </a:r>
            <a:endParaRPr lang="en-US" sz="2000" b="1" dirty="0">
              <a:solidFill>
                <a:schemeClr val="bg1"/>
              </a:solidFill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971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rectangle&#10;&#10;AI-generated content may be incorrect.">
            <a:extLst>
              <a:ext uri="{FF2B5EF4-FFF2-40B4-BE49-F238E27FC236}">
                <a16:creationId xmlns:a16="http://schemas.microsoft.com/office/drawing/2014/main" id="{2E4B081E-DE74-5F86-CDB4-2F08F438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8" y="0"/>
            <a:ext cx="121865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42E20-4A28-60B0-5C1B-0EC2C04C66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7426730" y="0"/>
            <a:ext cx="4730750" cy="8039100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FA7224-C35F-BB72-391E-52EAD068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6854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22DF56A-8FBE-257E-E3CC-B4EC1358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82401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8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F5AB0B3-8308-3D5B-855B-DFF52D783828}"/>
              </a:ext>
            </a:extLst>
          </p:cNvPr>
          <p:cNvSpPr/>
          <p:nvPr/>
        </p:nvSpPr>
        <p:spPr>
          <a:xfrm flipH="1">
            <a:off x="1391149" y="5347661"/>
            <a:ext cx="6043154" cy="920664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6E54FE6-AAEF-9CFF-7CA3-E5BA74DA46BB}"/>
              </a:ext>
            </a:extLst>
          </p:cNvPr>
          <p:cNvSpPr txBox="1">
            <a:spLocks/>
          </p:cNvSpPr>
          <p:nvPr/>
        </p:nvSpPr>
        <p:spPr>
          <a:xfrm flipH="1">
            <a:off x="7677517" y="1109825"/>
            <a:ext cx="4222770" cy="1899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کلامیڈیا اور گونوریا (سوزاک) کی عام علامات</a:t>
            </a:r>
            <a:endParaRPr lang="en-US" sz="4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60B67-1399-3F95-6774-019C32F3B6EE}"/>
              </a:ext>
            </a:extLst>
          </p:cNvPr>
          <p:cNvSpPr txBox="1"/>
          <p:nvPr/>
        </p:nvSpPr>
        <p:spPr>
          <a:xfrm flipH="1">
            <a:off x="291497" y="1109825"/>
            <a:ext cx="6986240" cy="3404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مردانہ عضو تناسل/پیشاب کی نالی اور وجائنا سے مواد نکلنا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پیٹ سے نیچے کے اعضا میں درد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وجائنا سے خون آنا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پیشاب کرتے ہوئے درد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سیکس کے دوران یا بعد میں درد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خصیوں (ٹیسٹیکلز) میں درد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مقعد میں درد یا مقعد سے مواد نکلنا</a:t>
            </a:r>
            <a:endParaRPr lang="en-PH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پاخانہ کرتے ہوئے درد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87D04-6E2B-9DCC-3470-F7E1CF6F5484}"/>
              </a:ext>
            </a:extLst>
          </p:cNvPr>
          <p:cNvSpPr txBox="1"/>
          <p:nvPr/>
        </p:nvSpPr>
        <p:spPr>
          <a:xfrm flipH="1">
            <a:off x="2296198" y="5469037"/>
            <a:ext cx="4730751" cy="677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ct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>
                <a:solidFill>
                  <a:srgbClr val="313131"/>
                </a:solidFill>
                <a:effectLst/>
                <a:latin typeface="-apple-system"/>
              </a:defRPr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STIs </a:t>
            </a:r>
            <a:r>
              <a:rPr lang="ar-AE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 موجودگی کا پتہ چلانے کا واحد طریقہ باقاعدگی سے ٹیسٹ کروانا ہے۔</a:t>
            </a:r>
            <a:endParaRPr lang="ar-AE" sz="2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3C410-3C01-94C7-B7EF-DF3730D0CA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239100" y="4233962"/>
            <a:ext cx="2559050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different age&#10;&#10;AI-generated content may be incorrect.">
            <a:extLst>
              <a:ext uri="{FF2B5EF4-FFF2-40B4-BE49-F238E27FC236}">
                <a16:creationId xmlns:a16="http://schemas.microsoft.com/office/drawing/2014/main" id="{4C9C537B-B78D-22C8-D05C-7C41B57B8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8" y="0"/>
            <a:ext cx="12186584" cy="685800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577BB5-61F1-0D7F-B22F-BD8BBC2D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055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>
              <a:latin typeface="Public Sans Medium" pitchFamily="2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3D9379F-C4A4-3686-27C0-30410E93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239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9</a:t>
            </a:fld>
            <a:endParaRPr lang="en-US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EBDF68-6ADB-E602-69A4-65E190211AE5}"/>
              </a:ext>
            </a:extLst>
          </p:cNvPr>
          <p:cNvSpPr txBox="1">
            <a:spLocks/>
          </p:cNvSpPr>
          <p:nvPr/>
        </p:nvSpPr>
        <p:spPr>
          <a:xfrm>
            <a:off x="6080789" y="438493"/>
            <a:ext cx="5582909" cy="1714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کن لوگوں کو</a:t>
            </a:r>
            <a:r>
              <a:rPr lang="ar-SA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PH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</a:t>
            </a:r>
            <a:r>
              <a:rPr lang="ar-SA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ٹیسٹ کروانا چاہیے؟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4200"/>
              </a:lnSpc>
            </a:pP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 صورتوں میں</a:t>
            </a:r>
            <a:r>
              <a:rPr lang="en-PH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اپنا ٹیسٹ کروانے پر غور کریں: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CA310-ED06-95D2-7420-8B91966F1F22}"/>
              </a:ext>
            </a:extLst>
          </p:cNvPr>
          <p:cNvSpPr txBox="1"/>
          <p:nvPr/>
        </p:nvSpPr>
        <p:spPr>
          <a:xfrm>
            <a:off x="250732" y="4363656"/>
            <a:ext cx="223782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2000">
                <a:solidFill>
                  <a:srgbClr val="313131"/>
                </a:solidFill>
              </a:defRPr>
            </a:pPr>
            <a:r>
              <a:rPr lang="ar-SA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یا آپ کے سیکس پارٹنر میں کوئی علامت ہے </a:t>
            </a:r>
            <a:r>
              <a:rPr lang="ar-SA" sz="1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(لیکن زیادہ تر </a:t>
            </a:r>
            <a:r>
              <a:rPr lang="en-US" sz="1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ar-SA" sz="15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کی کوئی علامات ظاہر نہیں ہوتیں)</a:t>
            </a:r>
            <a:endParaRPr lang="en-PH" sz="1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500"/>
              </a:spcAft>
              <a:buSzPct val="80000"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61ACE-A0E2-28DE-DB07-688A8684CF3E}"/>
              </a:ext>
            </a:extLst>
          </p:cNvPr>
          <p:cNvSpPr txBox="1"/>
          <p:nvPr/>
        </p:nvSpPr>
        <p:spPr>
          <a:xfrm>
            <a:off x="2711370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2000">
                <a:solidFill>
                  <a:srgbClr val="313131"/>
                </a:solidFill>
              </a:defRPr>
            </a:pPr>
            <a:r>
              <a:rPr lang="ar-SA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کو پچھلے 12 مہینوں میں کوئی 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</a:t>
            </a:r>
            <a:r>
              <a:rPr lang="ar-SA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رہ چکا ہے</a:t>
            </a:r>
            <a:endParaRPr lang="en-PH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6944CD-87BC-68F5-55F1-B011EAF96AF3}"/>
              </a:ext>
            </a:extLst>
          </p:cNvPr>
          <p:cNvSpPr txBox="1"/>
          <p:nvPr/>
        </p:nvSpPr>
        <p:spPr>
          <a:xfrm>
            <a:off x="5063924" y="4363656"/>
            <a:ext cx="2013995" cy="105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 sz="2000">
                <a:solidFill>
                  <a:srgbClr val="313131"/>
                </a:solidFill>
                <a:effectLst/>
                <a:ea typeface="Calibri"/>
                <a:cs typeface="Calibri"/>
              </a:defRPr>
            </a:pPr>
            <a:r>
              <a:rPr lang="ar-SA" sz="18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آپ حاملہ ہیں یا حاملہ ہونے کا ارادہ رکھتی ہیں</a:t>
            </a:r>
            <a:endParaRPr lang="en-PH" sz="18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4DF9C-47D5-11FE-FD9D-CEC0E9AA38AB}"/>
              </a:ext>
            </a:extLst>
          </p:cNvPr>
          <p:cNvSpPr txBox="1"/>
          <p:nvPr/>
        </p:nvSpPr>
        <p:spPr>
          <a:xfrm>
            <a:off x="7416479" y="4363656"/>
            <a:ext cx="2013995" cy="1051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1">
              <a:defRPr sz="2000">
                <a:solidFill>
                  <a:srgbClr val="313131"/>
                </a:solidFill>
              </a:defRPr>
            </a:pPr>
            <a:r>
              <a:rPr lang="ar-SA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آپ ایسے مرد ہیں جو مردوں کے ساتھ پروٹیکشن کے بغیر سیکس</a:t>
            </a:r>
            <a:r>
              <a:rPr lang="ar-SA" sz="1800" dirty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>
                <a:solidFill>
                  <a:srgbClr val="002060"/>
                </a:solidFill>
                <a:latin typeface="Calibri"/>
                <a:cs typeface="Calibri"/>
              </a:rPr>
              <a:t>کرتے ہیں </a:t>
            </a:r>
          </a:p>
          <a:p>
            <a:pPr algn="ctr" rtl="1">
              <a:spcAft>
                <a:spcPts val="500"/>
              </a:spcAft>
              <a:buSzPct val="80000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500"/>
              </a:spcAft>
              <a:buSzPct val="80000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80EA6-CC93-9A34-B54C-910E6081430C}"/>
              </a:ext>
            </a:extLst>
          </p:cNvPr>
          <p:cNvSpPr txBox="1"/>
          <p:nvPr/>
        </p:nvSpPr>
        <p:spPr>
          <a:xfrm>
            <a:off x="9769033" y="4363656"/>
            <a:ext cx="2013995" cy="1051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1">
              <a:defRPr sz="2000">
                <a:solidFill>
                  <a:srgbClr val="313131"/>
                </a:solidFill>
              </a:defRPr>
            </a:pPr>
            <a:r>
              <a:rPr lang="ur-PK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آپ نے کنڈوم کے بغیر/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ur-PK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(پروٹیکشن کے بغیر)</a:t>
            </a:r>
            <a:r>
              <a:rPr lang="en-US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ur-PK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سیکس </a:t>
            </a:r>
            <a:r>
              <a:rPr lang="ur-PK" dirty="0">
                <a:solidFill>
                  <a:srgbClr val="002060"/>
                </a:solidFill>
                <a:latin typeface="Calibri"/>
                <a:cs typeface="Calibri"/>
              </a:rPr>
              <a:t>کیا</a:t>
            </a:r>
            <a:r>
              <a:rPr lang="ur-PK" sz="180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ہو</a:t>
            </a:r>
            <a:endParaRPr lang="en-PH" sz="1800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 algn="ctr" rtl="1">
              <a:spcAft>
                <a:spcPts val="500"/>
              </a:spcAft>
              <a:buSzPct val="80000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B7DA6F-2837-83AD-46E5-DD1B602BD4CA}"/>
              </a:ext>
            </a:extLst>
          </p:cNvPr>
          <p:cNvGrpSpPr/>
          <p:nvPr/>
        </p:nvGrpSpPr>
        <p:grpSpPr>
          <a:xfrm flipH="1">
            <a:off x="990208" y="688000"/>
            <a:ext cx="2996697" cy="1788500"/>
            <a:chOff x="8504499" y="548524"/>
            <a:chExt cx="2547329" cy="1788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AB11A2-7D87-81C8-5F0F-EE1DC950B8C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573583" y="548524"/>
              <a:ext cx="2422363" cy="17885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8252A5-653B-0BDD-C51A-874D2F1BB52B}"/>
                </a:ext>
              </a:extLst>
            </p:cNvPr>
            <p:cNvSpPr txBox="1"/>
            <p:nvPr/>
          </p:nvSpPr>
          <p:spPr>
            <a:xfrm>
              <a:off x="8504499" y="823528"/>
              <a:ext cx="2547329" cy="6771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defRPr b="1">
                  <a:solidFill>
                    <a:srgbClr val="3F3E3E"/>
                  </a:solidFill>
                  <a:effectLst/>
                  <a:latin typeface="+mj-lt"/>
                </a:defRPr>
              </a:pPr>
              <a:r>
                <a:rPr lang="ar-SA" sz="2000" dirty="0">
                  <a:solidFill>
                    <a:schemeClr val="bg1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اکثر ٹیسٹ کرواتے رہنا آپ کی صحت کے لیے اچھا ہے</a:t>
              </a:r>
              <a:endParaRPr lang="ar-SA" sz="20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F589FC-ABE9-7200-B05E-B3457CA737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06799" y="-664678"/>
            <a:ext cx="5861050" cy="2476500"/>
          </a:xfrm>
          <a:prstGeom prst="rect">
            <a:avLst/>
          </a:prstGeom>
        </p:spPr>
      </p:pic>
      <p:pic>
        <p:nvPicPr>
          <p:cNvPr id="17" name="Picture 16" descr="A hand holding a calendar&#10;&#10;AI-generated content may be incorrect.">
            <a:extLst>
              <a:ext uri="{FF2B5EF4-FFF2-40B4-BE49-F238E27FC236}">
                <a16:creationId xmlns:a16="http://schemas.microsoft.com/office/drawing/2014/main" id="{16B4540D-1692-31B4-2CBD-BED9175FD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41" y="2381872"/>
            <a:ext cx="2044588" cy="18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1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FABCE039FD94AB088FC586ECBB7A5" ma:contentTypeVersion="15" ma:contentTypeDescription="Create a new document." ma:contentTypeScope="" ma:versionID="82b396a88bd882a696ef6219b2f9e43e">
  <xsd:schema xmlns:xsd="http://www.w3.org/2001/XMLSchema" xmlns:xs="http://www.w3.org/2001/XMLSchema" xmlns:p="http://schemas.microsoft.com/office/2006/metadata/properties" xmlns:ns2="6bf971bb-b6c5-471b-bc74-c5aba1a73da4" xmlns:ns3="def4e026-5643-48f8-83fb-50bd11837b84" targetNamespace="http://schemas.microsoft.com/office/2006/metadata/properties" ma:root="true" ma:fieldsID="62d13584a16800423a15fb96d5404267" ns2:_="" ns3:_="">
    <xsd:import namespace="6bf971bb-b6c5-471b-bc74-c5aba1a73da4"/>
    <xsd:import namespace="def4e026-5643-48f8-83fb-50bd11837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971bb-b6c5-471b-bc74-c5aba1a7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e026-5643-48f8-83fb-50bd11837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794bb7-35cd-484e-b731-64c8d04a08fb}" ma:internalName="TaxCatchAll" ma:showField="CatchAllData" ma:web="def4e026-5643-48f8-83fb-50bd11837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f4e026-5643-48f8-83fb-50bd11837b84" xsi:nil="true"/>
    <lcf76f155ced4ddcb4097134ff3c332f xmlns="6bf971bb-b6c5-471b-bc74-c5aba1a73d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171FE-D92C-4B7E-AA54-9CA4A2D2F63D}"/>
</file>

<file path=customXml/itemProps2.xml><?xml version="1.0" encoding="utf-8"?>
<ds:datastoreItem xmlns:ds="http://schemas.openxmlformats.org/officeDocument/2006/customXml" ds:itemID="{133820EF-4384-47B6-BDC7-3B5B3FAECDCF}"/>
</file>

<file path=customXml/itemProps3.xml><?xml version="1.0" encoding="utf-8"?>
<ds:datastoreItem xmlns:ds="http://schemas.openxmlformats.org/officeDocument/2006/customXml" ds:itemID="{0E60153F-7AA0-4C2D-9A1F-CB255E42AB58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1759</Words>
  <Application>Microsoft Office PowerPoint</Application>
  <PresentationFormat>Widescreen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-apple-system</vt:lpstr>
      <vt:lpstr>Aptos</vt:lpstr>
      <vt:lpstr>Aptos Display</vt:lpstr>
      <vt:lpstr>Arial</vt:lpstr>
      <vt:lpstr>Calibri</vt:lpstr>
      <vt:lpstr>Poppins</vt:lpstr>
      <vt:lpstr>Public Sans ExtraLight</vt:lpstr>
      <vt:lpstr>Public Sans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carabeo</dc:creator>
  <cp:lastModifiedBy>Denise Voros (Sydney LHD)</cp:lastModifiedBy>
  <cp:revision>127</cp:revision>
  <dcterms:created xsi:type="dcterms:W3CDTF">2025-07-03T00:42:20Z</dcterms:created>
  <dcterms:modified xsi:type="dcterms:W3CDTF">2025-11-06T04:50:46Z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a44f01-6907-4156-9b79-a71e6c56ad93_Enabled">
    <vt:lpwstr>true</vt:lpwstr>
  </property>
  <property fmtid="{D5CDD505-2E9C-101B-9397-08002B2CF9AE}" pid="3" name="MSIP_Label_76a44f01-6907-4156-9b79-a71e6c56ad93_SetDate">
    <vt:lpwstr>2025-11-06T04:49:50Z</vt:lpwstr>
  </property>
  <property fmtid="{D5CDD505-2E9C-101B-9397-08002B2CF9AE}" pid="4" name="MSIP_Label_76a44f01-6907-4156-9b79-a71e6c56ad93_Method">
    <vt:lpwstr>Privileged</vt:lpwstr>
  </property>
  <property fmtid="{D5CDD505-2E9C-101B-9397-08002B2CF9AE}" pid="5" name="MSIP_Label_76a44f01-6907-4156-9b79-a71e6c56ad93_Name">
    <vt:lpwstr>OFFICIAL</vt:lpwstr>
  </property>
  <property fmtid="{D5CDD505-2E9C-101B-9397-08002B2CF9AE}" pid="6" name="MSIP_Label_76a44f01-6907-4156-9b79-a71e6c56ad93_SiteId">
    <vt:lpwstr>a687a7bf-02db-43df-bcbb-e7a8bda611a2</vt:lpwstr>
  </property>
  <property fmtid="{D5CDD505-2E9C-101B-9397-08002B2CF9AE}" pid="7" name="MSIP_Label_76a44f01-6907-4156-9b79-a71e6c56ad93_ActionId">
    <vt:lpwstr>d89b0f93-4737-4509-90d1-31bcc3ee8250</vt:lpwstr>
  </property>
  <property fmtid="{D5CDD505-2E9C-101B-9397-08002B2CF9AE}" pid="8" name="MSIP_Label_76a44f01-6907-4156-9b79-a71e6c56ad93_ContentBits">
    <vt:lpwstr>0</vt:lpwstr>
  </property>
  <property fmtid="{D5CDD505-2E9C-101B-9397-08002B2CF9AE}" pid="9" name="MSIP_Label_76a44f01-6907-4156-9b79-a71e6c56ad93_Tag">
    <vt:lpwstr>10, 0, 1, 1</vt:lpwstr>
  </property>
  <property fmtid="{D5CDD505-2E9C-101B-9397-08002B2CF9AE}" pid="10" name="ContentTypeId">
    <vt:lpwstr>0x010100FC5FABCE039FD94AB088FC586ECBB7A5</vt:lpwstr>
  </property>
</Properties>
</file>